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316" r:id="rId2"/>
    <p:sldId id="317" r:id="rId3"/>
    <p:sldId id="318" r:id="rId4"/>
    <p:sldId id="319" r:id="rId5"/>
    <p:sldId id="321" r:id="rId6"/>
    <p:sldId id="262" r:id="rId7"/>
    <p:sldId id="263" r:id="rId8"/>
    <p:sldId id="264" r:id="rId9"/>
    <p:sldId id="324" r:id="rId10"/>
    <p:sldId id="298" r:id="rId11"/>
    <p:sldId id="267" r:id="rId12"/>
    <p:sldId id="268" r:id="rId13"/>
    <p:sldId id="272" r:id="rId14"/>
    <p:sldId id="270" r:id="rId15"/>
    <p:sldId id="323" r:id="rId16"/>
    <p:sldId id="302" r:id="rId17"/>
    <p:sldId id="301" r:id="rId18"/>
    <p:sldId id="303" r:id="rId19"/>
    <p:sldId id="304" r:id="rId20"/>
    <p:sldId id="305" r:id="rId21"/>
    <p:sldId id="286" r:id="rId22"/>
    <p:sldId id="306" r:id="rId23"/>
    <p:sldId id="307" r:id="rId24"/>
    <p:sldId id="308" r:id="rId25"/>
    <p:sldId id="309" r:id="rId26"/>
    <p:sldId id="322" r:id="rId27"/>
    <p:sldId id="294" r:id="rId28"/>
    <p:sldId id="277" r:id="rId29"/>
    <p:sldId id="325" r:id="rId30"/>
    <p:sldId id="278" r:id="rId31"/>
    <p:sldId id="279" r:id="rId32"/>
    <p:sldId id="280" r:id="rId33"/>
    <p:sldId id="281" r:id="rId34"/>
    <p:sldId id="282" r:id="rId35"/>
    <p:sldId id="312" r:id="rId36"/>
    <p:sldId id="310" r:id="rId37"/>
    <p:sldId id="311" r:id="rId38"/>
    <p:sldId id="315" r:id="rId39"/>
    <p:sldId id="314" r:id="rId40"/>
    <p:sldId id="320"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80245" autoAdjust="0"/>
  </p:normalViewPr>
  <p:slideViewPr>
    <p:cSldViewPr>
      <p:cViewPr>
        <p:scale>
          <a:sx n="100" d="100"/>
          <a:sy n="100" d="100"/>
        </p:scale>
        <p:origin x="-1888" y="-192"/>
      </p:cViewPr>
      <p:guideLst>
        <p:guide orient="horz" pos="2160"/>
        <p:guide pos="2880"/>
      </p:guideLst>
    </p:cSldViewPr>
  </p:slideViewPr>
  <p:outlineViewPr>
    <p:cViewPr>
      <p:scale>
        <a:sx n="33" d="100"/>
        <a:sy n="33" d="100"/>
      </p:scale>
      <p:origin x="0" y="58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Desktop\&#12510;&#12483;&#12481;&#12531;&#1246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sz="1600" dirty="0"/>
              <a:t>普及率と資産利用</a:t>
            </a:r>
            <a:r>
              <a:rPr lang="ja-JP" altLang="en-US" sz="1600" dirty="0" smtClean="0"/>
              <a:t>効率（措置群全</a:t>
            </a:r>
            <a:r>
              <a:rPr lang="en-US" altLang="ja-JP" sz="1600" dirty="0" smtClean="0"/>
              <a:t>18</a:t>
            </a:r>
            <a:r>
              <a:rPr lang="ja-JP" altLang="en-US" sz="1600" dirty="0" smtClean="0"/>
              <a:t>事業者）</a:t>
            </a:r>
            <a:endParaRPr lang="ja-JP" altLang="en-US" sz="1600" dirty="0"/>
          </a:p>
        </c:rich>
      </c:tx>
      <c:layout>
        <c:manualLayout>
          <c:xMode val="edge"/>
          <c:yMode val="edge"/>
          <c:x val="0.115213028278243"/>
          <c:y val="0.0454545454545455"/>
        </c:manualLayout>
      </c:layout>
      <c:overlay val="0"/>
    </c:title>
    <c:autoTitleDeleted val="0"/>
    <c:plotArea>
      <c:layout/>
      <c:scatterChart>
        <c:scatterStyle val="lineMarker"/>
        <c:varyColors val="0"/>
        <c:ser>
          <c:idx val="0"/>
          <c:order val="0"/>
          <c:spPr>
            <a:ln w="28575">
              <a:noFill/>
            </a:ln>
          </c:spPr>
          <c:xVal>
            <c:numRef>
              <c:f>別のマッチング作業!$C$18:$T$18</c:f>
              <c:numCache>
                <c:formatCode>General</c:formatCode>
                <c:ptCount val="18"/>
                <c:pt idx="0">
                  <c:v>-0.422394282264069</c:v>
                </c:pt>
                <c:pt idx="1">
                  <c:v>0.550698347525168</c:v>
                </c:pt>
                <c:pt idx="2">
                  <c:v>1.108604788604331</c:v>
                </c:pt>
                <c:pt idx="3">
                  <c:v>0.576647484319548</c:v>
                </c:pt>
                <c:pt idx="4">
                  <c:v>-0.344546871880929</c:v>
                </c:pt>
                <c:pt idx="5">
                  <c:v>-2.044215331912797</c:v>
                </c:pt>
                <c:pt idx="6">
                  <c:v>-0.149928345923082</c:v>
                </c:pt>
                <c:pt idx="7">
                  <c:v>-0.35752144027812</c:v>
                </c:pt>
                <c:pt idx="8">
                  <c:v>-0.0980300723343237</c:v>
                </c:pt>
                <c:pt idx="9">
                  <c:v>0.745316873483015</c:v>
                </c:pt>
                <c:pt idx="10">
                  <c:v>-1.927444216338088</c:v>
                </c:pt>
                <c:pt idx="11">
                  <c:v>-0.733783923796624</c:v>
                </c:pt>
                <c:pt idx="12">
                  <c:v>0.978859104632433</c:v>
                </c:pt>
                <c:pt idx="13">
                  <c:v>0.641520326305497</c:v>
                </c:pt>
                <c:pt idx="14">
                  <c:v>1.225375904179038</c:v>
                </c:pt>
                <c:pt idx="15">
                  <c:v>-1.278715796478597</c:v>
                </c:pt>
                <c:pt idx="16">
                  <c:v>0.849113420660535</c:v>
                </c:pt>
                <c:pt idx="17">
                  <c:v>0.680444031497066</c:v>
                </c:pt>
              </c:numCache>
            </c:numRef>
          </c:xVal>
          <c:yVal>
            <c:numRef>
              <c:f>別のマッチング作業!$C$20:$T$20</c:f>
              <c:numCache>
                <c:formatCode>General</c:formatCode>
                <c:ptCount val="18"/>
                <c:pt idx="0">
                  <c:v>1.010997757318024</c:v>
                </c:pt>
                <c:pt idx="1">
                  <c:v>0.347981652097745</c:v>
                </c:pt>
                <c:pt idx="2">
                  <c:v>1.030988192651298</c:v>
                </c:pt>
                <c:pt idx="3">
                  <c:v>-0.77148272656564</c:v>
                </c:pt>
                <c:pt idx="4">
                  <c:v>0.971016886651474</c:v>
                </c:pt>
                <c:pt idx="5">
                  <c:v>-0.488284892677581</c:v>
                </c:pt>
                <c:pt idx="6">
                  <c:v>-0.474957935788731</c:v>
                </c:pt>
                <c:pt idx="7">
                  <c:v>-0.128457056678636</c:v>
                </c:pt>
                <c:pt idx="8">
                  <c:v>-1.331214915897332</c:v>
                </c:pt>
                <c:pt idx="9">
                  <c:v>1.963875174870786</c:v>
                </c:pt>
                <c:pt idx="10">
                  <c:v>-1.214604043119896</c:v>
                </c:pt>
                <c:pt idx="11">
                  <c:v>0.0547886005430493</c:v>
                </c:pt>
                <c:pt idx="12">
                  <c:v>0.781107750985364</c:v>
                </c:pt>
                <c:pt idx="13">
                  <c:v>-0.375005759122358</c:v>
                </c:pt>
                <c:pt idx="14">
                  <c:v>0.484582960208456</c:v>
                </c:pt>
                <c:pt idx="15">
                  <c:v>-1.794326667784863</c:v>
                </c:pt>
                <c:pt idx="16">
                  <c:v>0.821088621651914</c:v>
                </c:pt>
                <c:pt idx="17">
                  <c:v>-0.888093599343076</c:v>
                </c:pt>
              </c:numCache>
            </c:numRef>
          </c:yVal>
          <c:smooth val="0"/>
        </c:ser>
        <c:dLbls>
          <c:showLegendKey val="0"/>
          <c:showVal val="0"/>
          <c:showCatName val="0"/>
          <c:showSerName val="0"/>
          <c:showPercent val="0"/>
          <c:showBubbleSize val="0"/>
        </c:dLbls>
        <c:axId val="2136296824"/>
        <c:axId val="2136299784"/>
      </c:scatterChart>
      <c:valAx>
        <c:axId val="2136296824"/>
        <c:scaling>
          <c:orientation val="minMax"/>
        </c:scaling>
        <c:delete val="0"/>
        <c:axPos val="b"/>
        <c:numFmt formatCode="General" sourceLinked="1"/>
        <c:majorTickMark val="out"/>
        <c:minorTickMark val="none"/>
        <c:tickLblPos val="nextTo"/>
        <c:crossAx val="2136299784"/>
        <c:crosses val="autoZero"/>
        <c:crossBetween val="midCat"/>
      </c:valAx>
      <c:valAx>
        <c:axId val="2136299784"/>
        <c:scaling>
          <c:orientation val="minMax"/>
        </c:scaling>
        <c:delete val="0"/>
        <c:axPos val="l"/>
        <c:majorGridlines/>
        <c:numFmt formatCode="General" sourceLinked="1"/>
        <c:majorTickMark val="out"/>
        <c:minorTickMark val="none"/>
        <c:tickLblPos val="nextTo"/>
        <c:crossAx val="2136296824"/>
        <c:crosses val="autoZero"/>
        <c:crossBetween val="midCat"/>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BF834F-E5C7-4725-B3C3-BA3BBF96FDA9}"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kumimoji="1" lang="ja-JP" altLang="en-US"/>
        </a:p>
      </dgm:t>
    </dgm:pt>
    <dgm:pt modelId="{ECC16E4C-F244-41A9-8BAE-2307E0A1ED1A}">
      <dgm:prSet phldrT="[テキスト]" custT="1"/>
      <dgm:spPr>
        <a:solidFill>
          <a:schemeClr val="bg2">
            <a:lumMod val="20000"/>
            <a:lumOff val="80000"/>
          </a:schemeClr>
        </a:solidFill>
        <a:ln w="38100" cmpd="sng">
          <a:solidFill>
            <a:schemeClr val="accent1"/>
          </a:solidFill>
        </a:ln>
      </dgm:spPr>
      <dgm:t>
        <a:bodyPr/>
        <a:lstStyle/>
        <a:p>
          <a:r>
            <a:rPr kumimoji="1" lang="ja-JP" altLang="en-US" sz="2400" b="1" dirty="0" smtClean="0"/>
            <a:t>①異質性を排除したサンプルを選択する</a:t>
          </a:r>
          <a:endParaRPr kumimoji="1" lang="ja-JP" altLang="en-US" sz="2400" b="1" dirty="0"/>
        </a:p>
      </dgm:t>
    </dgm:pt>
    <dgm:pt modelId="{B677586B-84CA-4B98-87F3-8530B8CE1AC9}" type="parTrans" cxnId="{ED1ED5C8-4E06-4929-AC15-8E517EB49A0E}">
      <dgm:prSet/>
      <dgm:spPr/>
      <dgm:t>
        <a:bodyPr/>
        <a:lstStyle/>
        <a:p>
          <a:endParaRPr kumimoji="1" lang="ja-JP" altLang="en-US" sz="2400" b="1"/>
        </a:p>
      </dgm:t>
    </dgm:pt>
    <dgm:pt modelId="{BC9BD924-DAE5-4BF4-A261-B653CD27C780}" type="sibTrans" cxnId="{ED1ED5C8-4E06-4929-AC15-8E517EB49A0E}">
      <dgm:prSet custT="1"/>
      <dgm:spPr/>
      <dgm:t>
        <a:bodyPr/>
        <a:lstStyle/>
        <a:p>
          <a:endParaRPr kumimoji="1" lang="ja-JP" altLang="en-US" sz="4400" b="1"/>
        </a:p>
      </dgm:t>
    </dgm:pt>
    <dgm:pt modelId="{91BAC985-5BD5-4BB8-A4EC-D92D41D7B5A6}">
      <dgm:prSet phldrT="[テキスト]" custT="1"/>
      <dgm:spPr>
        <a:solidFill>
          <a:schemeClr val="bg2">
            <a:lumMod val="20000"/>
            <a:lumOff val="80000"/>
          </a:schemeClr>
        </a:solidFill>
        <a:ln w="38100" cmpd="sng">
          <a:solidFill>
            <a:schemeClr val="accent1"/>
          </a:solidFill>
        </a:ln>
      </dgm:spPr>
      <dgm:t>
        <a:bodyPr/>
        <a:lstStyle/>
        <a:p>
          <a:r>
            <a:rPr kumimoji="1" lang="ja-JP" altLang="en-US" sz="2400" b="1" dirty="0" smtClean="0"/>
            <a:t>②パネルデータ分析により、第三者委託（浄水場）の効果を推定する</a:t>
          </a:r>
          <a:endParaRPr kumimoji="1" lang="ja-JP" altLang="en-US" sz="2400" b="1" dirty="0"/>
        </a:p>
      </dgm:t>
    </dgm:pt>
    <dgm:pt modelId="{41C98EED-7D08-462A-A702-57BA0D26EAC9}" type="parTrans" cxnId="{5383A3C5-C7DD-4C5A-BF33-A738A19B553A}">
      <dgm:prSet/>
      <dgm:spPr/>
      <dgm:t>
        <a:bodyPr/>
        <a:lstStyle/>
        <a:p>
          <a:endParaRPr kumimoji="1" lang="ja-JP" altLang="en-US" sz="2400" b="1"/>
        </a:p>
      </dgm:t>
    </dgm:pt>
    <dgm:pt modelId="{16529FD5-AAAF-462C-98DA-BD009CE22EA9}" type="sibTrans" cxnId="{5383A3C5-C7DD-4C5A-BF33-A738A19B553A}">
      <dgm:prSet custT="1"/>
      <dgm:spPr/>
      <dgm:t>
        <a:bodyPr/>
        <a:lstStyle/>
        <a:p>
          <a:endParaRPr kumimoji="1" lang="ja-JP" altLang="en-US" sz="4400" b="1"/>
        </a:p>
      </dgm:t>
    </dgm:pt>
    <dgm:pt modelId="{EE6F29AC-F4CF-47CA-87F9-AD7F8875ABEA}">
      <dgm:prSet phldrT="[テキスト]" custT="1"/>
      <dgm:spPr>
        <a:solidFill>
          <a:schemeClr val="bg2">
            <a:lumMod val="20000"/>
            <a:lumOff val="80000"/>
          </a:schemeClr>
        </a:solidFill>
        <a:ln w="38100" cmpd="sng">
          <a:solidFill>
            <a:schemeClr val="accent1"/>
          </a:solidFill>
        </a:ln>
      </dgm:spPr>
      <dgm:t>
        <a:bodyPr/>
        <a:lstStyle/>
        <a:p>
          <a:r>
            <a:rPr kumimoji="1" lang="ja-JP" altLang="en-US" sz="2400" b="1" dirty="0" smtClean="0"/>
            <a:t>③②で求めた効果を北九州市の浄水場の規模に当てはめる</a:t>
          </a:r>
          <a:endParaRPr kumimoji="1" lang="ja-JP" altLang="en-US" sz="2400" b="1" dirty="0"/>
        </a:p>
      </dgm:t>
    </dgm:pt>
    <dgm:pt modelId="{8B306545-7E61-4653-8D18-2664E76AB5E2}" type="parTrans" cxnId="{D755901C-A5BB-42B3-9EEA-54AC6033E87D}">
      <dgm:prSet/>
      <dgm:spPr/>
      <dgm:t>
        <a:bodyPr/>
        <a:lstStyle/>
        <a:p>
          <a:endParaRPr kumimoji="1" lang="ja-JP" altLang="en-US" sz="2400" b="1"/>
        </a:p>
      </dgm:t>
    </dgm:pt>
    <dgm:pt modelId="{7A6AC207-F722-413E-BE74-44E8F5DD9813}" type="sibTrans" cxnId="{D755901C-A5BB-42B3-9EEA-54AC6033E87D}">
      <dgm:prSet/>
      <dgm:spPr/>
      <dgm:t>
        <a:bodyPr/>
        <a:lstStyle/>
        <a:p>
          <a:endParaRPr kumimoji="1" lang="ja-JP" altLang="en-US" sz="2400" b="1"/>
        </a:p>
      </dgm:t>
    </dgm:pt>
    <dgm:pt modelId="{2A6D4CA0-7365-4377-A869-B7D6240E9DFF}" type="pres">
      <dgm:prSet presAssocID="{FCBF834F-E5C7-4725-B3C3-BA3BBF96FDA9}" presName="outerComposite" presStyleCnt="0">
        <dgm:presLayoutVars>
          <dgm:chMax val="5"/>
          <dgm:dir/>
          <dgm:resizeHandles val="exact"/>
        </dgm:presLayoutVars>
      </dgm:prSet>
      <dgm:spPr/>
      <dgm:t>
        <a:bodyPr/>
        <a:lstStyle/>
        <a:p>
          <a:endParaRPr kumimoji="1" lang="ja-JP" altLang="en-US"/>
        </a:p>
      </dgm:t>
    </dgm:pt>
    <dgm:pt modelId="{1CBF0C52-F4EA-4D01-BE96-84D1C8ADBCBE}" type="pres">
      <dgm:prSet presAssocID="{FCBF834F-E5C7-4725-B3C3-BA3BBF96FDA9}" presName="dummyMaxCanvas" presStyleCnt="0">
        <dgm:presLayoutVars/>
      </dgm:prSet>
      <dgm:spPr/>
    </dgm:pt>
    <dgm:pt modelId="{6434F287-0456-4247-8CA6-4504D39E749A}" type="pres">
      <dgm:prSet presAssocID="{FCBF834F-E5C7-4725-B3C3-BA3BBF96FDA9}" presName="ThreeNodes_1" presStyleLbl="node1" presStyleIdx="0" presStyleCnt="3">
        <dgm:presLayoutVars>
          <dgm:bulletEnabled val="1"/>
        </dgm:presLayoutVars>
      </dgm:prSet>
      <dgm:spPr/>
      <dgm:t>
        <a:bodyPr/>
        <a:lstStyle/>
        <a:p>
          <a:endParaRPr kumimoji="1" lang="ja-JP" altLang="en-US"/>
        </a:p>
      </dgm:t>
    </dgm:pt>
    <dgm:pt modelId="{B273B14D-C97B-4E7B-A5A3-136939D40524}" type="pres">
      <dgm:prSet presAssocID="{FCBF834F-E5C7-4725-B3C3-BA3BBF96FDA9}" presName="ThreeNodes_2" presStyleLbl="node1" presStyleIdx="1" presStyleCnt="3">
        <dgm:presLayoutVars>
          <dgm:bulletEnabled val="1"/>
        </dgm:presLayoutVars>
      </dgm:prSet>
      <dgm:spPr/>
      <dgm:t>
        <a:bodyPr/>
        <a:lstStyle/>
        <a:p>
          <a:endParaRPr kumimoji="1" lang="ja-JP" altLang="en-US"/>
        </a:p>
      </dgm:t>
    </dgm:pt>
    <dgm:pt modelId="{50B95743-4FB1-443D-9DBE-0DD405B91EAB}" type="pres">
      <dgm:prSet presAssocID="{FCBF834F-E5C7-4725-B3C3-BA3BBF96FDA9}" presName="ThreeNodes_3" presStyleLbl="node1" presStyleIdx="2" presStyleCnt="3">
        <dgm:presLayoutVars>
          <dgm:bulletEnabled val="1"/>
        </dgm:presLayoutVars>
      </dgm:prSet>
      <dgm:spPr/>
      <dgm:t>
        <a:bodyPr/>
        <a:lstStyle/>
        <a:p>
          <a:endParaRPr kumimoji="1" lang="ja-JP" altLang="en-US"/>
        </a:p>
      </dgm:t>
    </dgm:pt>
    <dgm:pt modelId="{F8886B03-72A6-427A-B925-CED4DB02E7A1}" type="pres">
      <dgm:prSet presAssocID="{FCBF834F-E5C7-4725-B3C3-BA3BBF96FDA9}" presName="ThreeConn_1-2" presStyleLbl="fgAccFollowNode1" presStyleIdx="0" presStyleCnt="2">
        <dgm:presLayoutVars>
          <dgm:bulletEnabled val="1"/>
        </dgm:presLayoutVars>
      </dgm:prSet>
      <dgm:spPr/>
      <dgm:t>
        <a:bodyPr/>
        <a:lstStyle/>
        <a:p>
          <a:endParaRPr kumimoji="1" lang="ja-JP" altLang="en-US"/>
        </a:p>
      </dgm:t>
    </dgm:pt>
    <dgm:pt modelId="{78BEAE54-CDCF-4FC4-B318-881E551AC1EC}" type="pres">
      <dgm:prSet presAssocID="{FCBF834F-E5C7-4725-B3C3-BA3BBF96FDA9}" presName="ThreeConn_2-3" presStyleLbl="fgAccFollowNode1" presStyleIdx="1" presStyleCnt="2">
        <dgm:presLayoutVars>
          <dgm:bulletEnabled val="1"/>
        </dgm:presLayoutVars>
      </dgm:prSet>
      <dgm:spPr/>
      <dgm:t>
        <a:bodyPr/>
        <a:lstStyle/>
        <a:p>
          <a:endParaRPr kumimoji="1" lang="ja-JP" altLang="en-US"/>
        </a:p>
      </dgm:t>
    </dgm:pt>
    <dgm:pt modelId="{4FBC1922-1C1A-4564-B2F4-426E26E12220}" type="pres">
      <dgm:prSet presAssocID="{FCBF834F-E5C7-4725-B3C3-BA3BBF96FDA9}" presName="ThreeNodes_1_text" presStyleLbl="node1" presStyleIdx="2" presStyleCnt="3">
        <dgm:presLayoutVars>
          <dgm:bulletEnabled val="1"/>
        </dgm:presLayoutVars>
      </dgm:prSet>
      <dgm:spPr/>
      <dgm:t>
        <a:bodyPr/>
        <a:lstStyle/>
        <a:p>
          <a:endParaRPr kumimoji="1" lang="ja-JP" altLang="en-US"/>
        </a:p>
      </dgm:t>
    </dgm:pt>
    <dgm:pt modelId="{3BC83523-AA67-4B93-ABFD-53BDFA21F31D}" type="pres">
      <dgm:prSet presAssocID="{FCBF834F-E5C7-4725-B3C3-BA3BBF96FDA9}" presName="ThreeNodes_2_text" presStyleLbl="node1" presStyleIdx="2" presStyleCnt="3">
        <dgm:presLayoutVars>
          <dgm:bulletEnabled val="1"/>
        </dgm:presLayoutVars>
      </dgm:prSet>
      <dgm:spPr/>
      <dgm:t>
        <a:bodyPr/>
        <a:lstStyle/>
        <a:p>
          <a:endParaRPr kumimoji="1" lang="ja-JP" altLang="en-US"/>
        </a:p>
      </dgm:t>
    </dgm:pt>
    <dgm:pt modelId="{A19DCC58-BF3A-457C-975F-1A5DA388757E}" type="pres">
      <dgm:prSet presAssocID="{FCBF834F-E5C7-4725-B3C3-BA3BBF96FDA9}" presName="ThreeNodes_3_text" presStyleLbl="node1" presStyleIdx="2" presStyleCnt="3">
        <dgm:presLayoutVars>
          <dgm:bulletEnabled val="1"/>
        </dgm:presLayoutVars>
      </dgm:prSet>
      <dgm:spPr/>
      <dgm:t>
        <a:bodyPr/>
        <a:lstStyle/>
        <a:p>
          <a:endParaRPr kumimoji="1" lang="ja-JP" altLang="en-US"/>
        </a:p>
      </dgm:t>
    </dgm:pt>
  </dgm:ptLst>
  <dgm:cxnLst>
    <dgm:cxn modelId="{55966FB7-EB57-423D-8522-AFDD677485B2}" type="presOf" srcId="{FCBF834F-E5C7-4725-B3C3-BA3BBF96FDA9}" destId="{2A6D4CA0-7365-4377-A869-B7D6240E9DFF}" srcOrd="0" destOrd="0" presId="urn:microsoft.com/office/officeart/2005/8/layout/vProcess5"/>
    <dgm:cxn modelId="{866306B8-A420-4614-AB30-9E0280DC7E4E}" type="presOf" srcId="{ECC16E4C-F244-41A9-8BAE-2307E0A1ED1A}" destId="{6434F287-0456-4247-8CA6-4504D39E749A}" srcOrd="0" destOrd="0" presId="urn:microsoft.com/office/officeart/2005/8/layout/vProcess5"/>
    <dgm:cxn modelId="{8963F8B1-7D81-492D-8EEB-305996DAC112}" type="presOf" srcId="{91BAC985-5BD5-4BB8-A4EC-D92D41D7B5A6}" destId="{3BC83523-AA67-4B93-ABFD-53BDFA21F31D}" srcOrd="1" destOrd="0" presId="urn:microsoft.com/office/officeart/2005/8/layout/vProcess5"/>
    <dgm:cxn modelId="{7CDA4A45-BBD3-417F-AE9C-FFF1EC1C894C}" type="presOf" srcId="{91BAC985-5BD5-4BB8-A4EC-D92D41D7B5A6}" destId="{B273B14D-C97B-4E7B-A5A3-136939D40524}" srcOrd="0" destOrd="0" presId="urn:microsoft.com/office/officeart/2005/8/layout/vProcess5"/>
    <dgm:cxn modelId="{7375AAFB-A87C-441E-828B-5BC71985A9AB}" type="presOf" srcId="{ECC16E4C-F244-41A9-8BAE-2307E0A1ED1A}" destId="{4FBC1922-1C1A-4564-B2F4-426E26E12220}" srcOrd="1" destOrd="0" presId="urn:microsoft.com/office/officeart/2005/8/layout/vProcess5"/>
    <dgm:cxn modelId="{ED1ED5C8-4E06-4929-AC15-8E517EB49A0E}" srcId="{FCBF834F-E5C7-4725-B3C3-BA3BBF96FDA9}" destId="{ECC16E4C-F244-41A9-8BAE-2307E0A1ED1A}" srcOrd="0" destOrd="0" parTransId="{B677586B-84CA-4B98-87F3-8530B8CE1AC9}" sibTransId="{BC9BD924-DAE5-4BF4-A261-B653CD27C780}"/>
    <dgm:cxn modelId="{2603ED8F-5A2B-4334-9D39-B8B36A7F620B}" type="presOf" srcId="{EE6F29AC-F4CF-47CA-87F9-AD7F8875ABEA}" destId="{A19DCC58-BF3A-457C-975F-1A5DA388757E}" srcOrd="1" destOrd="0" presId="urn:microsoft.com/office/officeart/2005/8/layout/vProcess5"/>
    <dgm:cxn modelId="{70160015-0CFA-4C3F-A6B7-7A98D580697B}" type="presOf" srcId="{16529FD5-AAAF-462C-98DA-BD009CE22EA9}" destId="{78BEAE54-CDCF-4FC4-B318-881E551AC1EC}" srcOrd="0" destOrd="0" presId="urn:microsoft.com/office/officeart/2005/8/layout/vProcess5"/>
    <dgm:cxn modelId="{5383A3C5-C7DD-4C5A-BF33-A738A19B553A}" srcId="{FCBF834F-E5C7-4725-B3C3-BA3BBF96FDA9}" destId="{91BAC985-5BD5-4BB8-A4EC-D92D41D7B5A6}" srcOrd="1" destOrd="0" parTransId="{41C98EED-7D08-462A-A702-57BA0D26EAC9}" sibTransId="{16529FD5-AAAF-462C-98DA-BD009CE22EA9}"/>
    <dgm:cxn modelId="{D755901C-A5BB-42B3-9EEA-54AC6033E87D}" srcId="{FCBF834F-E5C7-4725-B3C3-BA3BBF96FDA9}" destId="{EE6F29AC-F4CF-47CA-87F9-AD7F8875ABEA}" srcOrd="2" destOrd="0" parTransId="{8B306545-7E61-4653-8D18-2664E76AB5E2}" sibTransId="{7A6AC207-F722-413E-BE74-44E8F5DD9813}"/>
    <dgm:cxn modelId="{519438D1-2C1B-493C-B708-75B0FCA4691A}" type="presOf" srcId="{BC9BD924-DAE5-4BF4-A261-B653CD27C780}" destId="{F8886B03-72A6-427A-B925-CED4DB02E7A1}" srcOrd="0" destOrd="0" presId="urn:microsoft.com/office/officeart/2005/8/layout/vProcess5"/>
    <dgm:cxn modelId="{9DB76172-C007-4188-B69B-D66D3240EDF8}" type="presOf" srcId="{EE6F29AC-F4CF-47CA-87F9-AD7F8875ABEA}" destId="{50B95743-4FB1-443D-9DBE-0DD405B91EAB}" srcOrd="0" destOrd="0" presId="urn:microsoft.com/office/officeart/2005/8/layout/vProcess5"/>
    <dgm:cxn modelId="{48F78059-B6E6-4E04-95A5-B00557A52354}" type="presParOf" srcId="{2A6D4CA0-7365-4377-A869-B7D6240E9DFF}" destId="{1CBF0C52-F4EA-4D01-BE96-84D1C8ADBCBE}" srcOrd="0" destOrd="0" presId="urn:microsoft.com/office/officeart/2005/8/layout/vProcess5"/>
    <dgm:cxn modelId="{D6E78F1F-844C-41A3-9C15-24ACC5471DE5}" type="presParOf" srcId="{2A6D4CA0-7365-4377-A869-B7D6240E9DFF}" destId="{6434F287-0456-4247-8CA6-4504D39E749A}" srcOrd="1" destOrd="0" presId="urn:microsoft.com/office/officeart/2005/8/layout/vProcess5"/>
    <dgm:cxn modelId="{1D95E221-D57A-4156-A40C-FA0226ECB554}" type="presParOf" srcId="{2A6D4CA0-7365-4377-A869-B7D6240E9DFF}" destId="{B273B14D-C97B-4E7B-A5A3-136939D40524}" srcOrd="2" destOrd="0" presId="urn:microsoft.com/office/officeart/2005/8/layout/vProcess5"/>
    <dgm:cxn modelId="{5D3DC47B-025A-4AA6-A954-76565EF32DFD}" type="presParOf" srcId="{2A6D4CA0-7365-4377-A869-B7D6240E9DFF}" destId="{50B95743-4FB1-443D-9DBE-0DD405B91EAB}" srcOrd="3" destOrd="0" presId="urn:microsoft.com/office/officeart/2005/8/layout/vProcess5"/>
    <dgm:cxn modelId="{48B45A80-F466-41CE-9F19-F219CA323AA9}" type="presParOf" srcId="{2A6D4CA0-7365-4377-A869-B7D6240E9DFF}" destId="{F8886B03-72A6-427A-B925-CED4DB02E7A1}" srcOrd="4" destOrd="0" presId="urn:microsoft.com/office/officeart/2005/8/layout/vProcess5"/>
    <dgm:cxn modelId="{BCE1F5DF-0F4D-4C6B-84EB-21AC2409046D}" type="presParOf" srcId="{2A6D4CA0-7365-4377-A869-B7D6240E9DFF}" destId="{78BEAE54-CDCF-4FC4-B318-881E551AC1EC}" srcOrd="5" destOrd="0" presId="urn:microsoft.com/office/officeart/2005/8/layout/vProcess5"/>
    <dgm:cxn modelId="{04B97DFE-10C4-4D6B-B1D9-86E0C637980C}" type="presParOf" srcId="{2A6D4CA0-7365-4377-A869-B7D6240E9DFF}" destId="{4FBC1922-1C1A-4564-B2F4-426E26E12220}" srcOrd="6" destOrd="0" presId="urn:microsoft.com/office/officeart/2005/8/layout/vProcess5"/>
    <dgm:cxn modelId="{9AB0D601-3323-4B36-8581-517493628B24}" type="presParOf" srcId="{2A6D4CA0-7365-4377-A869-B7D6240E9DFF}" destId="{3BC83523-AA67-4B93-ABFD-53BDFA21F31D}" srcOrd="7" destOrd="0" presId="urn:microsoft.com/office/officeart/2005/8/layout/vProcess5"/>
    <dgm:cxn modelId="{E1CF2AE7-585D-451D-91F5-EE741B3C29CA}" type="presParOf" srcId="{2A6D4CA0-7365-4377-A869-B7D6240E9DFF}" destId="{A19DCC58-BF3A-457C-975F-1A5DA388757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4F287-0456-4247-8CA6-4504D39E749A}">
      <dsp:nvSpPr>
        <dsp:cNvPr id="0" name=""/>
        <dsp:cNvSpPr/>
      </dsp:nvSpPr>
      <dsp:spPr>
        <a:xfrm>
          <a:off x="0" y="0"/>
          <a:ext cx="5773553" cy="1408888"/>
        </a:xfrm>
        <a:prstGeom prst="roundRect">
          <a:avLst>
            <a:gd name="adj" fmla="val 10000"/>
          </a:avLst>
        </a:prstGeom>
        <a:solidFill>
          <a:schemeClr val="bg2">
            <a:lumMod val="20000"/>
            <a:lumOff val="80000"/>
          </a:schemeClr>
        </a:solidFill>
        <a:ln w="38100" cmpd="sng">
          <a:solidFill>
            <a:schemeClr val="accent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①異質性を排除したサンプルを選択する</a:t>
          </a:r>
          <a:endParaRPr kumimoji="1" lang="ja-JP" altLang="en-US" sz="2400" b="1" kern="1200" dirty="0"/>
        </a:p>
      </dsp:txBody>
      <dsp:txXfrm>
        <a:off x="41265" y="41265"/>
        <a:ext cx="4253252" cy="1326358"/>
      </dsp:txXfrm>
    </dsp:sp>
    <dsp:sp modelId="{B273B14D-C97B-4E7B-A5A3-136939D40524}">
      <dsp:nvSpPr>
        <dsp:cNvPr id="0" name=""/>
        <dsp:cNvSpPr/>
      </dsp:nvSpPr>
      <dsp:spPr>
        <a:xfrm>
          <a:off x="509431" y="1643703"/>
          <a:ext cx="5773553" cy="1408888"/>
        </a:xfrm>
        <a:prstGeom prst="roundRect">
          <a:avLst>
            <a:gd name="adj" fmla="val 10000"/>
          </a:avLst>
        </a:prstGeom>
        <a:solidFill>
          <a:schemeClr val="bg2">
            <a:lumMod val="20000"/>
            <a:lumOff val="80000"/>
          </a:schemeClr>
        </a:solidFill>
        <a:ln w="38100" cmpd="sng">
          <a:solidFill>
            <a:schemeClr val="accent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②パネルデータ分析により、第三者委託（浄水場）の効果を推定する</a:t>
          </a:r>
          <a:endParaRPr kumimoji="1" lang="ja-JP" altLang="en-US" sz="2400" b="1" kern="1200" dirty="0"/>
        </a:p>
      </dsp:txBody>
      <dsp:txXfrm>
        <a:off x="550696" y="1684968"/>
        <a:ext cx="4265814" cy="1326358"/>
      </dsp:txXfrm>
    </dsp:sp>
    <dsp:sp modelId="{50B95743-4FB1-443D-9DBE-0DD405B91EAB}">
      <dsp:nvSpPr>
        <dsp:cNvPr id="0" name=""/>
        <dsp:cNvSpPr/>
      </dsp:nvSpPr>
      <dsp:spPr>
        <a:xfrm>
          <a:off x="1018862" y="3287407"/>
          <a:ext cx="5773553" cy="1408888"/>
        </a:xfrm>
        <a:prstGeom prst="roundRect">
          <a:avLst>
            <a:gd name="adj" fmla="val 10000"/>
          </a:avLst>
        </a:prstGeom>
        <a:solidFill>
          <a:schemeClr val="bg2">
            <a:lumMod val="20000"/>
            <a:lumOff val="80000"/>
          </a:schemeClr>
        </a:solidFill>
        <a:ln w="38100" cmpd="sng">
          <a:solidFill>
            <a:schemeClr val="accent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③②で求めた効果を北九州市の浄水場の規模に当てはめる</a:t>
          </a:r>
          <a:endParaRPr kumimoji="1" lang="ja-JP" altLang="en-US" sz="2400" b="1" kern="1200" dirty="0"/>
        </a:p>
      </dsp:txBody>
      <dsp:txXfrm>
        <a:off x="1060127" y="3328672"/>
        <a:ext cx="4265814" cy="1326358"/>
      </dsp:txXfrm>
    </dsp:sp>
    <dsp:sp modelId="{F8886B03-72A6-427A-B925-CED4DB02E7A1}">
      <dsp:nvSpPr>
        <dsp:cNvPr id="0" name=""/>
        <dsp:cNvSpPr/>
      </dsp:nvSpPr>
      <dsp:spPr>
        <a:xfrm>
          <a:off x="4857775" y="1068407"/>
          <a:ext cx="915777" cy="91577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kumimoji="1" lang="ja-JP" altLang="en-US" sz="4400" b="1" kern="1200"/>
        </a:p>
      </dsp:txBody>
      <dsp:txXfrm>
        <a:off x="5063825" y="1068407"/>
        <a:ext cx="503677" cy="689122"/>
      </dsp:txXfrm>
    </dsp:sp>
    <dsp:sp modelId="{78BEAE54-CDCF-4FC4-B318-881E551AC1EC}">
      <dsp:nvSpPr>
        <dsp:cNvPr id="0" name=""/>
        <dsp:cNvSpPr/>
      </dsp:nvSpPr>
      <dsp:spPr>
        <a:xfrm>
          <a:off x="5367207" y="2702718"/>
          <a:ext cx="915777" cy="91577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kumimoji="1" lang="ja-JP" altLang="en-US" sz="4400" b="1" kern="1200"/>
        </a:p>
      </dsp:txBody>
      <dsp:txXfrm>
        <a:off x="5573257" y="2702718"/>
        <a:ext cx="503677" cy="68912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FB2E5-F90E-4893-BE1C-06B74A331F89}" type="datetimeFigureOut">
              <a:rPr kumimoji="1" lang="ja-JP" altLang="en-US" smtClean="0"/>
              <a:t>15/07/28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676108-E68F-4755-9832-73F98D282106}" type="slidenum">
              <a:rPr kumimoji="1" lang="ja-JP" altLang="en-US" smtClean="0"/>
              <a:t>‹#›</a:t>
            </a:fld>
            <a:endParaRPr kumimoji="1" lang="ja-JP" altLang="en-US"/>
          </a:p>
        </p:txBody>
      </p:sp>
    </p:spTree>
    <p:extLst>
      <p:ext uri="{BB962C8B-B14F-4D97-AF65-F5344CB8AC3E}">
        <p14:creationId xmlns:p14="http://schemas.microsoft.com/office/powerpoint/2010/main" val="3654837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F3A0FA-364D-48DD-BCB8-ED30CEE65D3E}" type="slidenum">
              <a:rPr kumimoji="1" lang="ja-JP" altLang="en-US" smtClean="0"/>
              <a:t>6</a:t>
            </a:fld>
            <a:endParaRPr kumimoji="1" lang="ja-JP" altLang="en-US"/>
          </a:p>
        </p:txBody>
      </p:sp>
    </p:spTree>
    <p:extLst>
      <p:ext uri="{BB962C8B-B14F-4D97-AF65-F5344CB8AC3E}">
        <p14:creationId xmlns:p14="http://schemas.microsoft.com/office/powerpoint/2010/main" val="120592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最後に、軽く、どのように需要関数の推定を試みたのかについて紹介させていただきます。</a:t>
            </a:r>
            <a:endParaRPr kumimoji="1" lang="en-US" altLang="ja-JP" dirty="0" smtClean="0"/>
          </a:p>
          <a:p>
            <a:r>
              <a:rPr kumimoji="1" lang="ja-JP" altLang="en-US" dirty="0" smtClean="0"/>
              <a:t>大きく分けて、パネルデータ分析と時系列分析を試みました。</a:t>
            </a:r>
            <a:endParaRPr kumimoji="1" lang="en-US" altLang="ja-JP" dirty="0" smtClean="0"/>
          </a:p>
          <a:p>
            <a:r>
              <a:rPr kumimoji="1" lang="ja-JP" altLang="en-US" dirty="0" smtClean="0"/>
              <a:t>まず、パネルデータ分析では、</a:t>
            </a:r>
            <a:endParaRPr kumimoji="1" lang="en-US" altLang="ja-JP" dirty="0" smtClean="0"/>
          </a:p>
          <a:p>
            <a:r>
              <a:rPr kumimoji="1" lang="ja-JP" altLang="en-US" dirty="0" smtClean="0"/>
              <a:t>価格変更のあった北九州市と価格変更のない大分市の</a:t>
            </a:r>
            <a:r>
              <a:rPr kumimoji="1" lang="en-US" altLang="ja-JP" dirty="0" smtClean="0"/>
              <a:t>13mm</a:t>
            </a:r>
            <a:r>
              <a:rPr kumimoji="1" lang="ja-JP" altLang="en-US" dirty="0" smtClean="0"/>
              <a:t>と</a:t>
            </a:r>
            <a:r>
              <a:rPr kumimoji="1" lang="en-US" altLang="ja-JP" dirty="0" smtClean="0"/>
              <a:t>20mm</a:t>
            </a:r>
            <a:r>
              <a:rPr kumimoji="1" lang="ja-JP" altLang="en-US" dirty="0" smtClean="0"/>
              <a:t>契約者の月次データを用いて分析を試みました。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21</a:t>
            </a:fld>
            <a:endParaRPr kumimoji="1" lang="ja-JP" altLang="en-US"/>
          </a:p>
        </p:txBody>
      </p:sp>
    </p:spTree>
    <p:extLst>
      <p:ext uri="{BB962C8B-B14F-4D97-AF65-F5344CB8AC3E}">
        <p14:creationId xmlns:p14="http://schemas.microsoft.com/office/powerpoint/2010/main" val="1515664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また、時系列分析では、北九州市のみの</a:t>
            </a:r>
            <a:r>
              <a:rPr kumimoji="1" lang="en-US" altLang="ja-JP" dirty="0" smtClean="0"/>
              <a:t>13mm</a:t>
            </a:r>
            <a:r>
              <a:rPr kumimoji="1" lang="ja-JP" altLang="en-US" dirty="0" smtClean="0"/>
              <a:t>口径契約者と</a:t>
            </a:r>
            <a:r>
              <a:rPr kumimoji="1" lang="en-US" altLang="ja-JP" dirty="0" smtClean="0"/>
              <a:t>20mm</a:t>
            </a:r>
            <a:r>
              <a:rPr kumimoji="1" lang="ja-JP" altLang="en-US" dirty="0" smtClean="0"/>
              <a:t>口径契約者の月次データを用いて分析を試みました。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22</a:t>
            </a:fld>
            <a:endParaRPr kumimoji="1" lang="ja-JP" altLang="en-US"/>
          </a:p>
        </p:txBody>
      </p:sp>
    </p:spTree>
    <p:extLst>
      <p:ext uri="{BB962C8B-B14F-4D97-AF65-F5344CB8AC3E}">
        <p14:creationId xmlns:p14="http://schemas.microsoft.com/office/powerpoint/2010/main" val="671766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パネルデータ分析の結果は、主に係数の符号が一致しなかったというものであります。</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23</a:t>
            </a:fld>
            <a:endParaRPr kumimoji="1" lang="ja-JP" altLang="en-US"/>
          </a:p>
        </p:txBody>
      </p:sp>
    </p:spTree>
    <p:extLst>
      <p:ext uri="{BB962C8B-B14F-4D97-AF65-F5344CB8AC3E}">
        <p14:creationId xmlns:p14="http://schemas.microsoft.com/office/powerpoint/2010/main" val="3688981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また、今回のデータセットは時系列方向にデータ数が豊富で、個体方向にはデータ数が乏しいものだったので、</a:t>
            </a:r>
            <a:endParaRPr kumimoji="1" lang="en-US" altLang="ja-JP" dirty="0" smtClean="0"/>
          </a:p>
          <a:p>
            <a:r>
              <a:rPr kumimoji="1" lang="ja-JP" altLang="en-US" dirty="0" smtClean="0"/>
              <a:t>誤差項に系列相関が起きているのではないかと考え、</a:t>
            </a:r>
            <a:r>
              <a:rPr kumimoji="1" lang="en-US" altLang="ja-JP" dirty="0" smtClean="0"/>
              <a:t>General estimating equation</a:t>
            </a:r>
            <a:r>
              <a:rPr kumimoji="1" lang="ja-JP" altLang="en-US" dirty="0" smtClean="0"/>
              <a:t>を用いた分析も、念のために行ったのですが、</a:t>
            </a:r>
            <a:endParaRPr kumimoji="1" lang="en-US" altLang="ja-JP" dirty="0" smtClean="0"/>
          </a:p>
          <a:p>
            <a:r>
              <a:rPr kumimoji="1" lang="ja-JP" altLang="en-US" dirty="0" smtClean="0"/>
              <a:t>この結果も先ほどと同様なものでありました。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24</a:t>
            </a:fld>
            <a:endParaRPr kumimoji="1" lang="ja-JP" altLang="en-US"/>
          </a:p>
        </p:txBody>
      </p:sp>
    </p:spTree>
    <p:extLst>
      <p:ext uri="{BB962C8B-B14F-4D97-AF65-F5344CB8AC3E}">
        <p14:creationId xmlns:p14="http://schemas.microsoft.com/office/powerpoint/2010/main" val="1921398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時系列分析における結果は、係数の符号が一致しなかったというものと誤差項の系列相関がどのラグの項を用いても消えなかったというものであります。</a:t>
            </a:r>
            <a:endParaRPr kumimoji="1" lang="en-US" altLang="ja-JP" dirty="0" smtClean="0"/>
          </a:p>
          <a:p>
            <a:r>
              <a:rPr kumimoji="1" lang="ja-JP" altLang="en-US" dirty="0" smtClean="0"/>
              <a:t>水道需要関数の推定で時系列分析を試みている先行研究は一本しか存在せず、その研究においてもあまり結果がよろしくないようでありました。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25</a:t>
            </a:fld>
            <a:endParaRPr kumimoji="1" lang="ja-JP" altLang="en-US"/>
          </a:p>
        </p:txBody>
      </p:sp>
    </p:spTree>
    <p:extLst>
      <p:ext uri="{BB962C8B-B14F-4D97-AF65-F5344CB8AC3E}">
        <p14:creationId xmlns:p14="http://schemas.microsoft.com/office/powerpoint/2010/main" val="761541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完全な従量制ではなく、一定の使用量までは固定料金制がとられている　</a:t>
            </a:r>
            <a:r>
              <a:rPr kumimoji="1" lang="en-US" altLang="ja-JP" dirty="0" smtClean="0"/>
              <a:t>1</a:t>
            </a:r>
            <a:r>
              <a:rPr kumimoji="1" lang="ja-JP" altLang="en-US" dirty="0" smtClean="0"/>
              <a:t>人世帯はその区間に含まれる</a:t>
            </a:r>
            <a:endParaRPr kumimoji="1" lang="ja-JP" altLang="en-US" dirty="0"/>
          </a:p>
        </p:txBody>
      </p:sp>
      <p:sp>
        <p:nvSpPr>
          <p:cNvPr id="4" name="スライド番号プレースホルダー 3"/>
          <p:cNvSpPr>
            <a:spLocks noGrp="1"/>
          </p:cNvSpPr>
          <p:nvPr>
            <p:ph type="sldNum" sz="quarter" idx="10"/>
          </p:nvPr>
        </p:nvSpPr>
        <p:spPr/>
        <p:txBody>
          <a:bodyPr/>
          <a:lstStyle/>
          <a:p>
            <a:fld id="{95F3A0FA-364D-48DD-BCB8-ED30CEE65D3E}" type="slidenum">
              <a:rPr kumimoji="1" lang="ja-JP" altLang="en-US" smtClean="0"/>
              <a:t>7</a:t>
            </a:fld>
            <a:endParaRPr kumimoji="1" lang="ja-JP" altLang="en-US"/>
          </a:p>
        </p:txBody>
      </p:sp>
    </p:spTree>
    <p:extLst>
      <p:ext uri="{BB962C8B-B14F-4D97-AF65-F5344CB8AC3E}">
        <p14:creationId xmlns:p14="http://schemas.microsoft.com/office/powerpoint/2010/main" val="366520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12</a:t>
            </a:fld>
            <a:endParaRPr kumimoji="1" lang="ja-JP" altLang="en-US"/>
          </a:p>
        </p:txBody>
      </p:sp>
    </p:spTree>
    <p:extLst>
      <p:ext uri="{BB962C8B-B14F-4D97-AF65-F5344CB8AC3E}">
        <p14:creationId xmlns:p14="http://schemas.microsoft.com/office/powerpoint/2010/main" val="340292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では、価格体系の変更に関する発表に移ります。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15</a:t>
            </a:fld>
            <a:endParaRPr kumimoji="1" lang="ja-JP" altLang="en-US"/>
          </a:p>
        </p:txBody>
      </p:sp>
    </p:spTree>
    <p:extLst>
      <p:ext uri="{BB962C8B-B14F-4D97-AF65-F5344CB8AC3E}">
        <p14:creationId xmlns:p14="http://schemas.microsoft.com/office/powerpoint/2010/main" val="402055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初めに、価格体系の変更とは何かについて軽く説明させていただきます。</a:t>
            </a:r>
            <a:endParaRPr kumimoji="1" lang="en-US" altLang="ja-JP" dirty="0" smtClean="0"/>
          </a:p>
          <a:p>
            <a:r>
              <a:rPr kumimoji="1" lang="ja-JP" altLang="en-US" dirty="0" smtClean="0"/>
              <a:t>多くの自治体では価格体系は図のようになっておりまして、</a:t>
            </a:r>
            <a:endParaRPr kumimoji="1" lang="en-US" altLang="ja-JP" dirty="0" smtClean="0"/>
          </a:p>
          <a:p>
            <a:r>
              <a:rPr kumimoji="1" lang="ja-JP" altLang="en-US" dirty="0" smtClean="0"/>
              <a:t>ある一定の水量、</a:t>
            </a:r>
            <a:r>
              <a:rPr kumimoji="1" lang="en-US" altLang="ja-JP" dirty="0" smtClean="0"/>
              <a:t>10m^3</a:t>
            </a:r>
            <a:r>
              <a:rPr kumimoji="1" lang="ja-JP" altLang="en-US" dirty="0" smtClean="0"/>
              <a:t>までは水の使用量に関係なく、支払額が一定となるように価格が設定されています。</a:t>
            </a:r>
            <a:endParaRPr kumimoji="1" lang="en-US" altLang="ja-JP" dirty="0" smtClean="0"/>
          </a:p>
          <a:p>
            <a:r>
              <a:rPr kumimoji="1" lang="ja-JP" altLang="en-US" dirty="0" smtClean="0"/>
              <a:t>このような料金体系をとっている主な理由が、公衆衛生の維持なのですが、</a:t>
            </a:r>
            <a:endParaRPr kumimoji="1" lang="en-US" altLang="ja-JP" dirty="0" smtClean="0"/>
          </a:p>
          <a:p>
            <a:r>
              <a:rPr kumimoji="1" lang="ja-JP" altLang="en-US" dirty="0" smtClean="0"/>
              <a:t>時代の移り変わり共に、より節水を促すような価格体系に変更しようという自治体が増えてきています。</a:t>
            </a:r>
            <a:endParaRPr kumimoji="1" lang="en-US" altLang="ja-JP" dirty="0" smtClean="0"/>
          </a:p>
          <a:p>
            <a:r>
              <a:rPr kumimoji="1" lang="ja-JP" altLang="en-US" dirty="0" smtClean="0"/>
              <a:t>具体的には、基本水量料金部分を従量制に変更する方法がとられています。</a:t>
            </a:r>
            <a:endParaRPr kumimoji="1" lang="en-US" altLang="ja-JP" dirty="0" smtClean="0"/>
          </a:p>
          <a:p>
            <a:endParaRPr kumimoji="1" lang="en-US" altLang="ja-JP" dirty="0" smtClean="0"/>
          </a:p>
          <a:p>
            <a:r>
              <a:rPr kumimoji="1" lang="ja-JP" altLang="en-US" dirty="0" smtClean="0"/>
              <a:t>では、そのように基本水量料金を従量料金に変更すると需要者の行動はどのように変わるのか、また余剰はどう変化するのかを分析することが本サブテーマの狙いとなります。</a:t>
            </a:r>
            <a:endParaRPr kumimoji="1" lang="en-US" altLang="ja-JP" dirty="0" smtClean="0"/>
          </a:p>
          <a:p>
            <a:r>
              <a:rPr kumimoji="1" lang="ja-JP" altLang="en-US" dirty="0" smtClean="0"/>
              <a:t>この目的を少しでも達成するために、一般的な値は求まりませんが北九州市の価格体系の変更例を用いて分析を試みました。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5F3A0FA-364D-48DD-BCB8-ED30CEE65D3E}" type="slidenum">
              <a:rPr kumimoji="1" lang="ja-JP" altLang="en-US" smtClean="0"/>
              <a:t>16</a:t>
            </a:fld>
            <a:endParaRPr kumimoji="1" lang="ja-JP" altLang="en-US"/>
          </a:p>
        </p:txBody>
      </p:sp>
    </p:spTree>
    <p:extLst>
      <p:ext uri="{BB962C8B-B14F-4D97-AF65-F5344CB8AC3E}">
        <p14:creationId xmlns:p14="http://schemas.microsoft.com/office/powerpoint/2010/main" val="93928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北九州市は</a:t>
            </a:r>
            <a:r>
              <a:rPr kumimoji="1" lang="en-US" altLang="ja-JP" dirty="0" smtClean="0"/>
              <a:t>2009</a:t>
            </a:r>
            <a:r>
              <a:rPr kumimoji="1" lang="ja-JP" altLang="en-US" dirty="0" smtClean="0"/>
              <a:t>年の</a:t>
            </a:r>
            <a:r>
              <a:rPr kumimoji="1" lang="en-US" altLang="ja-JP" dirty="0" smtClean="0"/>
              <a:t>4</a:t>
            </a:r>
            <a:r>
              <a:rPr kumimoji="1" lang="ja-JP" altLang="en-US" dirty="0" smtClean="0"/>
              <a:t>月に価格を変更したのですが、</a:t>
            </a:r>
            <a:endParaRPr kumimoji="1" lang="en-US" altLang="ja-JP" dirty="0" smtClean="0"/>
          </a:p>
          <a:p>
            <a:r>
              <a:rPr kumimoji="1" lang="ja-JP" altLang="en-US" dirty="0" smtClean="0"/>
              <a:t>その内容は、図に表されるように基本水量料金を従量制に変更することと元々従量制であった部分における価格を下げることであります。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17</a:t>
            </a:fld>
            <a:endParaRPr kumimoji="1" lang="ja-JP" altLang="en-US"/>
          </a:p>
        </p:txBody>
      </p:sp>
    </p:spTree>
    <p:extLst>
      <p:ext uri="{BB962C8B-B14F-4D97-AF65-F5344CB8AC3E}">
        <p14:creationId xmlns:p14="http://schemas.microsoft.com/office/powerpoint/2010/main" val="908955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次に、用いた分析手法とその結果について説明させていただきます。</a:t>
            </a:r>
            <a:endParaRPr kumimoji="1" lang="en-US" altLang="ja-JP" dirty="0" smtClean="0"/>
          </a:p>
          <a:p>
            <a:r>
              <a:rPr kumimoji="1" lang="ja-JP" altLang="en-US" dirty="0" smtClean="0"/>
              <a:t>北九州市を対象として、</a:t>
            </a:r>
            <a:r>
              <a:rPr kumimoji="1" lang="en-US" altLang="ja-JP" dirty="0" smtClean="0"/>
              <a:t>2</a:t>
            </a:r>
            <a:r>
              <a:rPr kumimoji="1" lang="ja-JP" altLang="en-US" dirty="0" smtClean="0"/>
              <a:t>つの方法を用いて分析を試みたのですが、結論から先に申し上げますと、どちらの方法でも良い結果が得られませんでした。</a:t>
            </a:r>
            <a:endParaRPr kumimoji="1" lang="en-US" altLang="ja-JP" dirty="0" smtClean="0"/>
          </a:p>
          <a:p>
            <a:r>
              <a:rPr kumimoji="1" lang="ja-JP" altLang="en-US" dirty="0" smtClean="0"/>
              <a:t>具体的にどのような方法を用いたかと言いますと、</a:t>
            </a:r>
            <a:endParaRPr kumimoji="1" lang="en-US" altLang="ja-JP" dirty="0" smtClean="0"/>
          </a:p>
          <a:p>
            <a:r>
              <a:rPr kumimoji="1" lang="ja-JP" altLang="en-US" dirty="0" smtClean="0"/>
              <a:t>一つ目の方法は、需要関数の推定のあとに社会的余剰を計測するという方法であります。</a:t>
            </a:r>
            <a:endParaRPr kumimoji="1" lang="en-US" altLang="ja-JP" dirty="0" smtClean="0"/>
          </a:p>
          <a:p>
            <a:r>
              <a:rPr kumimoji="1" lang="ja-JP" altLang="en-US" dirty="0" smtClean="0"/>
              <a:t>この結果は、需要関数の推定の段階で躓き、結果を得ることができませんでした。</a:t>
            </a:r>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18</a:t>
            </a:fld>
            <a:endParaRPr kumimoji="1" lang="ja-JP" altLang="en-US"/>
          </a:p>
        </p:txBody>
      </p:sp>
    </p:spTree>
    <p:extLst>
      <p:ext uri="{BB962C8B-B14F-4D97-AF65-F5344CB8AC3E}">
        <p14:creationId xmlns:p14="http://schemas.microsoft.com/office/powerpoint/2010/main" val="3327851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二つ目の方法は、数値解析法を用いて、社会的余剰の計測だけを行おうというものです。</a:t>
            </a:r>
            <a:endParaRPr kumimoji="1" lang="en-US" altLang="ja-JP" dirty="0" smtClean="0"/>
          </a:p>
          <a:p>
            <a:r>
              <a:rPr kumimoji="1" lang="ja-JP" altLang="en-US" dirty="0" smtClean="0"/>
              <a:t>この場合、需要関数がシフトしていないことが前提条件となっていると思うのですが、この前提条件が満たされていないと考えこの方法を断念しました。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19</a:t>
            </a:fld>
            <a:endParaRPr kumimoji="1" lang="ja-JP" altLang="en-US"/>
          </a:p>
        </p:txBody>
      </p:sp>
    </p:spTree>
    <p:extLst>
      <p:ext uri="{BB962C8B-B14F-4D97-AF65-F5344CB8AC3E}">
        <p14:creationId xmlns:p14="http://schemas.microsoft.com/office/powerpoint/2010/main" val="4268636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では、需要関数がシフトしていると考えた理由について、</a:t>
            </a:r>
            <a:r>
              <a:rPr kumimoji="1" lang="en-US" altLang="ja-JP" dirty="0" smtClean="0"/>
              <a:t>13mm</a:t>
            </a:r>
            <a:r>
              <a:rPr kumimoji="1" lang="ja-JP" altLang="en-US" dirty="0" smtClean="0"/>
              <a:t>口径の契約者の需要量と価格を表した図を用いて説明させていただきます。</a:t>
            </a:r>
            <a:endParaRPr kumimoji="1" lang="en-US" altLang="ja-JP" dirty="0" smtClean="0"/>
          </a:p>
          <a:p>
            <a:r>
              <a:rPr kumimoji="1" lang="ja-JP" altLang="en-US" dirty="0" smtClean="0"/>
              <a:t>まず、縦軸である限界価格は平均的な</a:t>
            </a:r>
            <a:r>
              <a:rPr kumimoji="1" lang="en-US" altLang="ja-JP" dirty="0" smtClean="0"/>
              <a:t>13mm</a:t>
            </a:r>
            <a:r>
              <a:rPr kumimoji="1" lang="ja-JP" altLang="en-US" dirty="0" smtClean="0"/>
              <a:t>口径契約者が直面する、追加的に</a:t>
            </a:r>
            <a:r>
              <a:rPr kumimoji="1" lang="en-US" altLang="ja-JP" dirty="0" smtClean="0"/>
              <a:t>1m^3</a:t>
            </a:r>
            <a:r>
              <a:rPr kumimoji="1" lang="ja-JP" altLang="en-US" dirty="0" smtClean="0"/>
              <a:t>の水の使用を増やしたときに支払う価格でありまして、</a:t>
            </a:r>
            <a:r>
              <a:rPr kumimoji="1" lang="en-US" altLang="ja-JP" dirty="0" smtClean="0"/>
              <a:t>124</a:t>
            </a:r>
            <a:r>
              <a:rPr kumimoji="1" lang="ja-JP" altLang="en-US" dirty="0" smtClean="0"/>
              <a:t>が価格変更前、</a:t>
            </a:r>
            <a:r>
              <a:rPr kumimoji="1" lang="en-US" altLang="ja-JP" dirty="0" smtClean="0"/>
              <a:t>122</a:t>
            </a:r>
            <a:r>
              <a:rPr kumimoji="1" lang="ja-JP" altLang="en-US" dirty="0" smtClean="0"/>
              <a:t>が価格変更後となっております。</a:t>
            </a:r>
            <a:endParaRPr kumimoji="1" lang="en-US" altLang="ja-JP" dirty="0" smtClean="0"/>
          </a:p>
          <a:p>
            <a:r>
              <a:rPr kumimoji="1" lang="ja-JP" altLang="en-US" dirty="0" smtClean="0"/>
              <a:t>また、観察可能なデータから平均的な</a:t>
            </a:r>
            <a:r>
              <a:rPr kumimoji="1" lang="en-US" altLang="ja-JP" dirty="0" smtClean="0"/>
              <a:t>13mm</a:t>
            </a:r>
            <a:r>
              <a:rPr kumimoji="1" lang="ja-JP" altLang="en-US" dirty="0" smtClean="0"/>
              <a:t>口径契約者は価格変更前では、</a:t>
            </a:r>
            <a:r>
              <a:rPr kumimoji="1" lang="en-US" altLang="ja-JP" dirty="0" smtClean="0"/>
              <a:t>A</a:t>
            </a:r>
            <a:r>
              <a:rPr kumimoji="1" lang="ja-JP" altLang="en-US" dirty="0" smtClean="0"/>
              <a:t>点において、価格変更後では</a:t>
            </a:r>
            <a:r>
              <a:rPr kumimoji="1" lang="en-US" altLang="ja-JP" dirty="0" smtClean="0"/>
              <a:t>B</a:t>
            </a:r>
            <a:r>
              <a:rPr kumimoji="1" lang="ja-JP" altLang="en-US" dirty="0" smtClean="0"/>
              <a:t>点において水の使用を行っていることがわかっております。</a:t>
            </a:r>
            <a:endParaRPr kumimoji="1" lang="en-US" altLang="ja-JP" dirty="0" smtClean="0"/>
          </a:p>
          <a:p>
            <a:r>
              <a:rPr kumimoji="1" lang="ja-JP" altLang="en-US" dirty="0" smtClean="0"/>
              <a:t>先行研究から需要曲線が右下がりであることがわかっているので、</a:t>
            </a:r>
            <a:r>
              <a:rPr kumimoji="1" lang="en-US" altLang="ja-JP" dirty="0" smtClean="0"/>
              <a:t>D2</a:t>
            </a:r>
            <a:r>
              <a:rPr kumimoji="1" lang="ja-JP" altLang="en-US" dirty="0" smtClean="0"/>
              <a:t>という需要曲線のみを考えますと、</a:t>
            </a:r>
            <a:endParaRPr kumimoji="1" lang="en-US" altLang="ja-JP" dirty="0" smtClean="0"/>
          </a:p>
          <a:p>
            <a:r>
              <a:rPr kumimoji="1" lang="ja-JP" altLang="en-US" dirty="0" smtClean="0"/>
              <a:t>価格の下落と共に需要が減少しているので、需要関数が左シフトしているということになります。</a:t>
            </a:r>
            <a:endParaRPr kumimoji="1" lang="en-US" altLang="ja-JP" dirty="0" smtClean="0"/>
          </a:p>
          <a:p>
            <a:r>
              <a:rPr kumimoji="1" lang="ja-JP" altLang="en-US" dirty="0" smtClean="0"/>
              <a:t>従って、数値解析法の利用は妥当ではないと考えました。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0676108-E68F-4755-9832-73F98D282106}" type="slidenum">
              <a:rPr kumimoji="1" lang="ja-JP" altLang="en-US" smtClean="0"/>
              <a:t>20</a:t>
            </a:fld>
            <a:endParaRPr kumimoji="1" lang="ja-JP" altLang="en-US"/>
          </a:p>
        </p:txBody>
      </p:sp>
    </p:spTree>
    <p:extLst>
      <p:ext uri="{BB962C8B-B14F-4D97-AF65-F5344CB8AC3E}">
        <p14:creationId xmlns:p14="http://schemas.microsoft.com/office/powerpoint/2010/main" val="1651744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smtClean="0"/>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164B4E32-789F-45FD-9619-5A9F7A04799E}" type="datetime1">
              <a:rPr kumimoji="1" lang="ja-JP" altLang="en-US" smtClean="0"/>
              <a:t>15/07/28</a:t>
            </a:fld>
            <a:endParaRPr kumimoji="1" lang="ja-JP" alt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kumimoji="1" lang="ja-JP" alt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E8EEF89A-DFB6-4E39-9411-755F90B1022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Rectangle 7"/>
          <p:cNvSpPr/>
          <p:nvPr userDrawn="1"/>
        </p:nvSpPr>
        <p:spPr>
          <a:xfrm>
            <a:off x="8148918" y="268288"/>
            <a:ext cx="718073" cy="712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4046FE9A-DD9D-4299-9349-EA55E0122F5F}" type="datetime1">
              <a:rPr kumimoji="1" lang="ja-JP" altLang="en-US" smtClean="0"/>
              <a:t>15/07/28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lvl1pPr>
              <a:defRPr sz="1800"/>
            </a:lvl1pPr>
          </a:lstStyle>
          <a:p>
            <a:fld id="{E8EEF89A-DFB6-4E39-9411-755F90B10222}" type="slidenum">
              <a:rPr lang="ja-JP" altLang="en-US" smtClean="0"/>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1F351-4AE8-4BCE-A17D-1F75C62C73FC}" type="datetime1">
              <a:rPr kumimoji="1" lang="ja-JP" altLang="en-US" smtClean="0"/>
              <a:t>15/07/28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Rectangle 7"/>
          <p:cNvSpPr/>
          <p:nvPr userDrawn="1"/>
        </p:nvSpPr>
        <p:spPr>
          <a:xfrm>
            <a:off x="8148918" y="268288"/>
            <a:ext cx="718073" cy="712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Slide Number Placeholder 5"/>
          <p:cNvSpPr>
            <a:spLocks noGrp="1"/>
          </p:cNvSpPr>
          <p:nvPr>
            <p:ph type="sldNum" sz="quarter" idx="12"/>
          </p:nvPr>
        </p:nvSpPr>
        <p:spPr>
          <a:xfrm>
            <a:off x="8100392" y="361016"/>
            <a:ext cx="662608" cy="365125"/>
          </a:xfrm>
        </p:spPr>
        <p:txBody>
          <a:bodyPr/>
          <a:lstStyle/>
          <a:p>
            <a:fld id="{E8EEF89A-DFB6-4E39-9411-755F90B10222}" type="slidenum">
              <a:rPr kumimoji="1" lang="ja-JP" altLang="en-US" smtClean="0"/>
              <a:t>‹#›</a:t>
            </a:fld>
            <a:endParaRPr kumimoji="1"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smtClean="0"/>
              <a:t>マスター タイトルの書式設定</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Rectangle 7"/>
          <p:cNvSpPr/>
          <p:nvPr userDrawn="1"/>
        </p:nvSpPr>
        <p:spPr>
          <a:xfrm>
            <a:off x="8148918" y="268288"/>
            <a:ext cx="718073" cy="712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lide Number Placeholder 5"/>
          <p:cNvSpPr>
            <a:spLocks noGrp="1"/>
          </p:cNvSpPr>
          <p:nvPr>
            <p:ph type="sldNum" sz="quarter" idx="12"/>
          </p:nvPr>
        </p:nvSpPr>
        <p:spPr>
          <a:xfrm>
            <a:off x="8100392" y="361016"/>
            <a:ext cx="662608" cy="365125"/>
          </a:xfrm>
        </p:spPr>
        <p:txBody>
          <a:bodyPr/>
          <a:lstStyle>
            <a:lvl1pPr>
              <a:defRPr sz="1800"/>
            </a:lvl1pPr>
          </a:lstStyle>
          <a:p>
            <a:fld id="{E8EEF89A-DFB6-4E39-9411-755F90B10222}" type="slidenum">
              <a:rPr lang="ja-JP" altLang="en-US" smtClean="0"/>
              <a:pPr/>
              <a:t>‹#›</a:t>
            </a:fld>
            <a:endParaRPr lang="ja-JP" altLang="en-US" dirty="0"/>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CCC911D2-40D6-48B2-8A6F-29A43BAD9D11}" type="datetime1">
              <a:rPr kumimoji="1" lang="ja-JP" altLang="en-US" smtClean="0"/>
              <a:t>15/07/28</a:t>
            </a:fld>
            <a:endParaRPr kumimoji="1" lang="ja-JP" altLang="en-US"/>
          </a:p>
        </p:txBody>
      </p:sp>
      <p:sp>
        <p:nvSpPr>
          <p:cNvPr id="6" name="Footer Placeholder 5"/>
          <p:cNvSpPr>
            <a:spLocks noGrp="1"/>
          </p:cNvSpPr>
          <p:nvPr>
            <p:ph type="ftr" sz="quarter" idx="11"/>
          </p:nvPr>
        </p:nvSpPr>
        <p:spPr>
          <a:xfrm>
            <a:off x="174812" y="6356350"/>
            <a:ext cx="3863788"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userDrawn="1"/>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Rectangle 7"/>
          <p:cNvSpPr/>
          <p:nvPr userDrawn="1"/>
        </p:nvSpPr>
        <p:spPr>
          <a:xfrm>
            <a:off x="8148918" y="268288"/>
            <a:ext cx="718073" cy="712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764704"/>
            <a:ext cx="7427169" cy="570384"/>
          </a:xfrm>
        </p:spPr>
        <p:txBody>
          <a:bodyPr/>
          <a:lstStyle>
            <a:lvl1pPr>
              <a:defRPr>
                <a:solidFill>
                  <a:schemeClr val="accent1"/>
                </a:solidFill>
              </a:defRPr>
            </a:lvl1pPr>
          </a:lstStyle>
          <a:p>
            <a:r>
              <a:rPr lang="ja-JP" altLang="en-US" dirty="0" smtClean="0"/>
              <a:t>マスター タイトルの書式設定</a:t>
            </a:r>
            <a:endParaRPr dirty="0"/>
          </a:p>
        </p:txBody>
      </p:sp>
      <p:sp>
        <p:nvSpPr>
          <p:cNvPr id="3" name="Content Placeholder 2"/>
          <p:cNvSpPr>
            <a:spLocks noGrp="1"/>
          </p:cNvSpPr>
          <p:nvPr>
            <p:ph idx="1"/>
          </p:nvPr>
        </p:nvSpPr>
        <p:spPr>
          <a:xfrm>
            <a:off x="457199" y="1772816"/>
            <a:ext cx="8003233" cy="4353347"/>
          </a:xfrm>
        </p:spPr>
        <p:txBody>
          <a:bodyPr/>
          <a:lstStyle>
            <a:lvl5pPr>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4" name="Date Placeholder 3"/>
          <p:cNvSpPr>
            <a:spLocks noGrp="1"/>
          </p:cNvSpPr>
          <p:nvPr>
            <p:ph type="dt" sz="half" idx="10"/>
          </p:nvPr>
        </p:nvSpPr>
        <p:spPr>
          <a:xfrm>
            <a:off x="7212106" y="6356350"/>
            <a:ext cx="1752600" cy="365125"/>
          </a:xfrm>
        </p:spPr>
        <p:txBody>
          <a:bodyPr/>
          <a:lstStyle/>
          <a:p>
            <a:fld id="{F62CE12C-6D89-4459-8FFC-66FC50259F1C}" type="datetime1">
              <a:rPr kumimoji="1" lang="ja-JP" altLang="en-US" smtClean="0"/>
              <a:t>15/07/28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00392" y="361016"/>
            <a:ext cx="662608" cy="365125"/>
          </a:xfrm>
        </p:spPr>
        <p:txBody>
          <a:bodyPr/>
          <a:lstStyle>
            <a:lvl1pPr>
              <a:defRPr sz="1800"/>
            </a:lvl1pPr>
          </a:lstStyle>
          <a:p>
            <a:fld id="{E8EEF89A-DFB6-4E39-9411-755F90B10222}"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ja-JP" altLang="en-US" smtClean="0"/>
              <a:t>マスター タイトルの書式設定</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2DF81D13-771D-4CE8-84C0-3CAF4F6CD488}" type="datetime1">
              <a:rPr kumimoji="1" lang="ja-JP" altLang="en-US" smtClean="0"/>
              <a:t>15/07/28</a:t>
            </a:fld>
            <a:endParaRPr kumimoji="1" lang="ja-JP" altLang="en-US"/>
          </a:p>
        </p:txBody>
      </p:sp>
      <p:sp>
        <p:nvSpPr>
          <p:cNvPr id="5" name="Footer Placeholder 4"/>
          <p:cNvSpPr>
            <a:spLocks noGrp="1"/>
          </p:cNvSpPr>
          <p:nvPr>
            <p:ph type="ftr" sz="quarter" idx="11"/>
          </p:nvPr>
        </p:nvSpPr>
        <p:spPr>
          <a:xfrm>
            <a:off x="3213847" y="6356350"/>
            <a:ext cx="4734112" cy="365125"/>
          </a:xfrm>
        </p:spPr>
        <p:txBody>
          <a:bodyPr/>
          <a:lstStyle/>
          <a:p>
            <a:endParaRPr kumimoji="1" lang="ja-JP" alt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E8EEF89A-DFB6-4E39-9411-755F90B10222}" type="slidenum">
              <a:rPr kumimoji="1" lang="ja-JP" altLang="en-US" smtClean="0"/>
              <a:t>‹#›</a:t>
            </a:fld>
            <a:endParaRPr kumimoji="1" lang="ja-JP" alt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ja-JP" altLang="en-US" smtClean="0"/>
              <a:t>プレースホルダーまでドラッグするかアイコンをクリックして図を追加</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ja-JP" altLang="en-US" smtClean="0"/>
              <a:t>マスター タイトルの書式設定</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a:xfrm>
            <a:off x="7212106" y="6356350"/>
            <a:ext cx="1752600" cy="365125"/>
          </a:xfrm>
        </p:spPr>
        <p:txBody>
          <a:bodyPr/>
          <a:lstStyle/>
          <a:p>
            <a:fld id="{2DF81D13-771D-4CE8-84C0-3CAF4F6CD488}" type="datetime1">
              <a:rPr kumimoji="1" lang="ja-JP" altLang="en-US" smtClean="0"/>
              <a:t>15/07/28</a:t>
            </a:fld>
            <a:endParaRPr kumimoji="1" lang="ja-JP" altLang="en-US"/>
          </a:p>
        </p:txBody>
      </p:sp>
      <p:sp>
        <p:nvSpPr>
          <p:cNvPr id="5" name="Footer Placeholder 4"/>
          <p:cNvSpPr>
            <a:spLocks noGrp="1"/>
          </p:cNvSpPr>
          <p:nvPr>
            <p:ph type="ftr" sz="quarter" idx="11"/>
          </p:nvPr>
        </p:nvSpPr>
        <p:spPr>
          <a:xfrm>
            <a:off x="2178423" y="6356350"/>
            <a:ext cx="4926852" cy="365125"/>
          </a:xfrm>
        </p:spPr>
        <p:txBody>
          <a:bodyPr/>
          <a:lstStyle/>
          <a:p>
            <a:endParaRPr kumimoji="1" lang="ja-JP" altLang="en-US"/>
          </a:p>
        </p:txBody>
      </p:sp>
      <p:sp>
        <p:nvSpPr>
          <p:cNvPr id="6" name="Slide Number Placeholder 5"/>
          <p:cNvSpPr>
            <a:spLocks noGrp="1"/>
          </p:cNvSpPr>
          <p:nvPr>
            <p:ph type="sldNum" sz="quarter" idx="12"/>
          </p:nvPr>
        </p:nvSpPr>
        <p:spPr>
          <a:xfrm>
            <a:off x="331694" y="361016"/>
            <a:ext cx="506506" cy="365125"/>
          </a:xfrm>
        </p:spPr>
        <p:txBody>
          <a:bodyPr/>
          <a:lstStyle/>
          <a:p>
            <a:fld id="{E8EEF89A-DFB6-4E39-9411-755F90B10222}" type="slidenum">
              <a:rPr kumimoji="1" lang="ja-JP" altLang="en-US" smtClean="0"/>
              <a:t>‹#›</a:t>
            </a:fld>
            <a:endParaRPr kumimoji="1" lang="ja-JP" alt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1" cap="none" baseline="0"/>
            </a:lvl1pPr>
          </a:lstStyle>
          <a:p>
            <a:r>
              <a:rPr lang="ja-JP" altLang="en-US" dirty="0" smtClean="0"/>
              <a:t>マスター タイトルの書式設定</a:t>
            </a:r>
            <a:endParaRPr dirty="0"/>
          </a:p>
        </p:txBody>
      </p:sp>
      <p:sp>
        <p:nvSpPr>
          <p:cNvPr id="4" name="Date Placeholder 3"/>
          <p:cNvSpPr>
            <a:spLocks noGrp="1"/>
          </p:cNvSpPr>
          <p:nvPr>
            <p:ph type="dt" sz="half" idx="10"/>
          </p:nvPr>
        </p:nvSpPr>
        <p:spPr>
          <a:xfrm>
            <a:off x="5562600" y="6356350"/>
            <a:ext cx="1622612" cy="365125"/>
          </a:xfrm>
        </p:spPr>
        <p:txBody>
          <a:bodyPr/>
          <a:lstStyle/>
          <a:p>
            <a:fld id="{729E99CD-04B5-4160-92AF-CEB20AE0F6B3}" type="datetime1">
              <a:rPr kumimoji="1" lang="ja-JP" altLang="en-US" smtClean="0"/>
              <a:t>15/07/28</a:t>
            </a:fld>
            <a:endParaRPr kumimoji="1" lang="ja-JP" altLang="en-US"/>
          </a:p>
        </p:txBody>
      </p:sp>
      <p:sp>
        <p:nvSpPr>
          <p:cNvPr id="5" name="Footer Placeholder 4"/>
          <p:cNvSpPr>
            <a:spLocks noGrp="1"/>
          </p:cNvSpPr>
          <p:nvPr>
            <p:ph type="ftr" sz="quarter" idx="11"/>
          </p:nvPr>
        </p:nvSpPr>
        <p:spPr>
          <a:xfrm>
            <a:off x="174812" y="6356350"/>
            <a:ext cx="5311588" cy="365125"/>
          </a:xfr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lvl1pPr>
          </a:lstStyle>
          <a:p>
            <a:fld id="{E8EEF89A-DFB6-4E39-9411-755F90B10222}"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6" name="Slide Number Placeholder 5"/>
          <p:cNvSpPr>
            <a:spLocks noGrp="1"/>
          </p:cNvSpPr>
          <p:nvPr>
            <p:ph type="sldNum" sz="quarter" idx="12"/>
          </p:nvPr>
        </p:nvSpPr>
        <p:spPr>
          <a:xfrm>
            <a:off x="351212" y="6104965"/>
            <a:ext cx="506506" cy="365125"/>
          </a:xfrm>
        </p:spPr>
        <p:txBody>
          <a:bodyPr/>
          <a:lstStyle/>
          <a:p>
            <a:fld id="{E8EEF89A-DFB6-4E39-9411-755F90B10222}" type="slidenum">
              <a:rPr kumimoji="1" lang="ja-JP" altLang="en-US" smtClean="0"/>
              <a:t>‹#›</a:t>
            </a:fld>
            <a:endParaRPr kumimoji="1" lang="ja-JP" alt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319F6BB1-2F91-421D-83CD-0E2CA9CBD190}"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Rectangle 7"/>
          <p:cNvSpPr/>
          <p:nvPr userDrawn="1"/>
        </p:nvSpPr>
        <p:spPr>
          <a:xfrm>
            <a:off x="8148918" y="268288"/>
            <a:ext cx="718073" cy="712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lide Number Placeholder 5"/>
          <p:cNvSpPr>
            <a:spLocks noGrp="1"/>
          </p:cNvSpPr>
          <p:nvPr>
            <p:ph type="sldNum" sz="quarter" idx="12"/>
          </p:nvPr>
        </p:nvSpPr>
        <p:spPr>
          <a:xfrm>
            <a:off x="8100392" y="361016"/>
            <a:ext cx="662608" cy="365125"/>
          </a:xfrm>
        </p:spPr>
        <p:txBody>
          <a:bodyPr/>
          <a:lstStyle>
            <a:lvl1pPr>
              <a:defRPr sz="1800"/>
            </a:lvl1pPr>
          </a:lstStyle>
          <a:p>
            <a:fld id="{E8EEF89A-DFB6-4E39-9411-755F90B10222}"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88352" cy="1143000"/>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EBBF48E1-9535-461F-A71B-CB951D078982}" type="datetime1">
              <a:rPr kumimoji="1" lang="ja-JP" altLang="en-US" smtClean="0"/>
              <a:t>15/07/28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Rectangle 7"/>
          <p:cNvSpPr/>
          <p:nvPr userDrawn="1"/>
        </p:nvSpPr>
        <p:spPr>
          <a:xfrm>
            <a:off x="8148918" y="268288"/>
            <a:ext cx="718073" cy="712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lide Number Placeholder 5"/>
          <p:cNvSpPr>
            <a:spLocks noGrp="1"/>
          </p:cNvSpPr>
          <p:nvPr>
            <p:ph type="sldNum" sz="quarter" idx="12"/>
          </p:nvPr>
        </p:nvSpPr>
        <p:spPr>
          <a:xfrm>
            <a:off x="8100392" y="361016"/>
            <a:ext cx="662608" cy="365125"/>
          </a:xfrm>
        </p:spPr>
        <p:txBody>
          <a:bodyPr/>
          <a:lstStyle>
            <a:lvl1pPr>
              <a:defRPr sz="1800"/>
            </a:lvl1pPr>
          </a:lstStyle>
          <a:p>
            <a:fld id="{E8EEF89A-DFB6-4E39-9411-755F90B10222}" type="slidenum">
              <a:rPr lang="ja-JP" altLang="en-US" smtClean="0"/>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2DF81D13-771D-4CE8-84C0-3CAF4F6CD488}" type="datetime1">
              <a:rPr kumimoji="1" lang="ja-JP" altLang="en-US" smtClean="0"/>
              <a:t>15/07/28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EEF89A-DFB6-4E39-9411-755F90B10222}" type="slidenum">
              <a:rPr kumimoji="1" lang="ja-JP" altLang="en-US" smtClean="0"/>
              <a:t>‹#›</a:t>
            </a:fld>
            <a:endParaRPr kumimoji="1" lang="ja-JP" alt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764704"/>
            <a:ext cx="6508377" cy="570384"/>
          </a:xfrm>
          <a:prstGeom prst="rect">
            <a:avLst/>
          </a:prstGeom>
        </p:spPr>
        <p:txBody>
          <a:bodyPr vert="horz" lIns="91440" tIns="45720" rIns="91440" bIns="45720" rtlCol="0" anchor="b" anchorCtr="0">
            <a:noAutofit/>
          </a:bodyPr>
          <a:lstStyle/>
          <a:p>
            <a:r>
              <a:rPr lang="ja-JP" altLang="en-US" dirty="0" smtClean="0"/>
              <a:t>マスター タイトルの書式設定</a:t>
            </a:r>
            <a:endParaRPr dirty="0"/>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2DF81D13-771D-4CE8-84C0-3CAF4F6CD488}" type="datetime1">
              <a:rPr kumimoji="1" lang="ja-JP" altLang="en-US" smtClean="0"/>
              <a:t>15/07/28</a:t>
            </a:fld>
            <a:endParaRPr kumimoji="1" lang="ja-JP" alt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kumimoji="1" lang="ja-JP" altLang="en-US" dirty="0"/>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E8EEF89A-DFB6-4E39-9411-755F90B1022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b="1" i="0" kern="1200">
          <a:solidFill>
            <a:srgbClr val="073779"/>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1"/>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1"/>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1"/>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1"/>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1"/>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 Id="rId3"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4252524"/>
            <a:ext cx="5458968" cy="1048684"/>
          </a:xfrm>
        </p:spPr>
        <p:txBody>
          <a:bodyPr>
            <a:noAutofit/>
          </a:bodyPr>
          <a:lstStyle/>
          <a:p>
            <a:r>
              <a:rPr kumimoji="1" lang="ja-JP" altLang="en-US" sz="3600" dirty="0" smtClean="0"/>
              <a:t>ミクロ事例研究</a:t>
            </a:r>
            <a:r>
              <a:rPr kumimoji="1" lang="en-US" altLang="ja-JP" sz="3600" dirty="0" smtClean="0"/>
              <a:t>2015</a:t>
            </a:r>
            <a:br>
              <a:rPr kumimoji="1" lang="en-US" altLang="ja-JP" sz="3600" dirty="0" smtClean="0"/>
            </a:br>
            <a:r>
              <a:rPr lang="ja-JP" altLang="en-US" sz="3600" dirty="0"/>
              <a:t>水道</a:t>
            </a:r>
            <a:r>
              <a:rPr lang="ja-JP" altLang="en-US" sz="3600" dirty="0" smtClean="0"/>
              <a:t>班最終発表</a:t>
            </a:r>
            <a:endParaRPr kumimoji="1" lang="ja-JP" altLang="en-US" sz="3600" dirty="0"/>
          </a:p>
        </p:txBody>
      </p:sp>
      <p:sp>
        <p:nvSpPr>
          <p:cNvPr id="3" name="サブタイトル 2"/>
          <p:cNvSpPr>
            <a:spLocks noGrp="1"/>
          </p:cNvSpPr>
          <p:nvPr>
            <p:ph type="subTitle" idx="1"/>
          </p:nvPr>
        </p:nvSpPr>
        <p:spPr/>
        <p:txBody>
          <a:bodyPr>
            <a:normAutofit/>
          </a:bodyPr>
          <a:lstStyle/>
          <a:p>
            <a:r>
              <a:rPr kumimoji="1" lang="ja-JP" altLang="en-US" sz="1800" dirty="0" smtClean="0">
                <a:solidFill>
                  <a:srgbClr val="000000"/>
                </a:solidFill>
              </a:rPr>
              <a:t>高橋　廣瀬　松縄　森</a:t>
            </a:r>
            <a:endParaRPr kumimoji="1" lang="ja-JP" altLang="en-US" sz="1800" dirty="0">
              <a:solidFill>
                <a:srgbClr val="000000"/>
              </a:solidFill>
            </a:endParaRPr>
          </a:p>
        </p:txBody>
      </p:sp>
      <p:sp>
        <p:nvSpPr>
          <p:cNvPr id="4" name="スライド番号プレースホルダー 3"/>
          <p:cNvSpPr>
            <a:spLocks noGrp="1"/>
          </p:cNvSpPr>
          <p:nvPr>
            <p:ph type="sldNum" sz="quarter" idx="12"/>
          </p:nvPr>
        </p:nvSpPr>
        <p:spPr/>
        <p:txBody>
          <a:bodyPr/>
          <a:lstStyle/>
          <a:p>
            <a:fld id="{E8EEF89A-DFB6-4E39-9411-755F90B10222}" type="slidenum">
              <a:rPr kumimoji="1" lang="ja-JP" altLang="en-US" smtClean="0"/>
              <a:t>1</a:t>
            </a:fld>
            <a:endParaRPr kumimoji="1" lang="ja-JP" altLang="en-US"/>
          </a:p>
        </p:txBody>
      </p:sp>
    </p:spTree>
    <p:extLst>
      <p:ext uri="{BB962C8B-B14F-4D97-AF65-F5344CB8AC3E}">
        <p14:creationId xmlns:p14="http://schemas.microsoft.com/office/powerpoint/2010/main" val="36220439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2.1.</a:t>
            </a:r>
            <a:r>
              <a:rPr kumimoji="1" lang="ja-JP" altLang="en-US" dirty="0" smtClean="0"/>
              <a:t>第三者委託とは</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normAutofit/>
          </a:bodyPr>
          <a:lstStyle/>
          <a:p>
            <a:pPr>
              <a:lnSpc>
                <a:spcPct val="120000"/>
              </a:lnSpc>
            </a:pPr>
            <a:r>
              <a:rPr lang="ja-JP" altLang="en-US" sz="2400" dirty="0" smtClean="0"/>
              <a:t>平成</a:t>
            </a:r>
            <a:r>
              <a:rPr lang="en-US" altLang="ja-JP" sz="2400" dirty="0"/>
              <a:t>14</a:t>
            </a:r>
            <a:r>
              <a:rPr lang="ja-JP" altLang="en-US" sz="2400" dirty="0"/>
              <a:t>年</a:t>
            </a:r>
            <a:r>
              <a:rPr lang="en-US" altLang="ja-JP" sz="2400" dirty="0"/>
              <a:t>4</a:t>
            </a:r>
            <a:r>
              <a:rPr lang="ja-JP" altLang="en-US" sz="2400" dirty="0"/>
              <a:t>月に施工された改正水道法（第</a:t>
            </a:r>
            <a:r>
              <a:rPr lang="en-US" altLang="ja-JP" sz="2400" dirty="0"/>
              <a:t>24</a:t>
            </a:r>
            <a:r>
              <a:rPr lang="ja-JP" altLang="en-US" sz="2400" dirty="0"/>
              <a:t>条の</a:t>
            </a:r>
            <a:r>
              <a:rPr lang="en-US" altLang="ja-JP" sz="2400" dirty="0"/>
              <a:t>3</a:t>
            </a:r>
            <a:r>
              <a:rPr lang="ja-JP" altLang="en-US" sz="2400" dirty="0"/>
              <a:t>）</a:t>
            </a:r>
            <a:r>
              <a:rPr lang="ja-JP" altLang="en-US" sz="2400" dirty="0" smtClean="0"/>
              <a:t>により</a:t>
            </a:r>
            <a:r>
              <a:rPr lang="ja-JP" altLang="en-US" sz="2400" dirty="0"/>
              <a:t>創設された委託制度であり、浄水場の運転管理</a:t>
            </a:r>
            <a:r>
              <a:rPr lang="ja-JP" altLang="en-US" sz="2400" dirty="0" smtClean="0"/>
              <a:t>や水質</a:t>
            </a:r>
            <a:r>
              <a:rPr lang="ja-JP" altLang="en-US" sz="2400" dirty="0"/>
              <a:t>管理などの</a:t>
            </a:r>
            <a:r>
              <a:rPr lang="ja-JP" altLang="en-US" sz="2400" b="1" dirty="0">
                <a:solidFill>
                  <a:srgbClr val="FF0000"/>
                </a:solidFill>
              </a:rPr>
              <a:t>水道の管理に関する技術上の業務</a:t>
            </a:r>
            <a:r>
              <a:rPr lang="ja-JP" altLang="en-US" sz="2400" b="1" dirty="0" smtClean="0">
                <a:solidFill>
                  <a:srgbClr val="FF0000"/>
                </a:solidFill>
              </a:rPr>
              <a:t>を第三者（民間事業者など）に</a:t>
            </a:r>
            <a:r>
              <a:rPr lang="ja-JP" altLang="en-US" sz="2400" b="1" dirty="0">
                <a:solidFill>
                  <a:srgbClr val="FF0000"/>
                </a:solidFill>
              </a:rPr>
              <a:t>委託する契約</a:t>
            </a:r>
            <a:r>
              <a:rPr lang="ja-JP" altLang="en-US" sz="2400" dirty="0"/>
              <a:t>を</a:t>
            </a:r>
            <a:r>
              <a:rPr lang="ja-JP" altLang="en-US" sz="2400" dirty="0" smtClean="0"/>
              <a:t>指す。</a:t>
            </a:r>
            <a:endParaRPr lang="en-US" altLang="ja-JP" sz="2400" dirty="0" smtClean="0"/>
          </a:p>
          <a:p>
            <a:pPr>
              <a:lnSpc>
                <a:spcPct val="120000"/>
              </a:lnSpc>
            </a:pPr>
            <a:r>
              <a:rPr kumimoji="1" lang="ja-JP" altLang="en-US" sz="2400" dirty="0" smtClean="0"/>
              <a:t>第三者委託の対象としては水質に関わりうる他施設（配水施設、取水施設など）も含まれるが、本研究では上水事業において重要性の高い浄水場を委託した自治体を対象として扱う。</a:t>
            </a:r>
            <a:endParaRPr kumimoji="1" lang="ja-JP" altLang="en-US" sz="2400" dirty="0"/>
          </a:p>
        </p:txBody>
      </p:sp>
      <p:sp>
        <p:nvSpPr>
          <p:cNvPr id="6" name="スライド番号プレースホルダー 2"/>
          <p:cNvSpPr>
            <a:spLocks noGrp="1"/>
          </p:cNvSpPr>
          <p:nvPr>
            <p:ph type="sldNum" sz="quarter" idx="12"/>
          </p:nvPr>
        </p:nvSpPr>
        <p:spPr>
          <a:xfrm>
            <a:off x="8256494" y="361016"/>
            <a:ext cx="506506" cy="365125"/>
          </a:xfrm>
        </p:spPr>
        <p:txBody>
          <a:bodyPr/>
          <a:lstStyle/>
          <a:p>
            <a:fld id="{E8EEF89A-DFB6-4E39-9411-755F90B10222}" type="slidenum">
              <a:rPr kumimoji="1" lang="ja-JP" altLang="en-US" smtClean="0"/>
              <a:t>10</a:t>
            </a:fld>
            <a:endParaRPr kumimoji="1" lang="ja-JP" altLang="en-US" dirty="0"/>
          </a:p>
        </p:txBody>
      </p:sp>
    </p:spTree>
    <p:extLst>
      <p:ext uri="{BB962C8B-B14F-4D97-AF65-F5344CB8AC3E}">
        <p14:creationId xmlns:p14="http://schemas.microsoft.com/office/powerpoint/2010/main" val="30398913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2.2</a:t>
            </a:r>
            <a:r>
              <a:rPr lang="en-US" altLang="ja-JP" dirty="0" smtClean="0"/>
              <a:t>.</a:t>
            </a:r>
            <a:r>
              <a:rPr lang="ja-JP" altLang="en-US" dirty="0" smtClean="0"/>
              <a:t>研究の流れ</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11</a:t>
            </a:fld>
            <a:endParaRPr kumimoji="1" lang="ja-JP" altLang="en-US" dirty="0"/>
          </a:p>
        </p:txBody>
      </p:sp>
      <p:graphicFrame>
        <p:nvGraphicFramePr>
          <p:cNvPr id="5" name="図表 4"/>
          <p:cNvGraphicFramePr/>
          <p:nvPr>
            <p:extLst>
              <p:ext uri="{D42A27DB-BD31-4B8C-83A1-F6EECF244321}">
                <p14:modId xmlns:p14="http://schemas.microsoft.com/office/powerpoint/2010/main" val="963794145"/>
              </p:ext>
            </p:extLst>
          </p:nvPr>
        </p:nvGraphicFramePr>
        <p:xfrm>
          <a:off x="1269170" y="1456960"/>
          <a:ext cx="6792416"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82320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4778"/>
            <a:ext cx="8229600" cy="1143000"/>
          </a:xfrm>
        </p:spPr>
        <p:txBody>
          <a:bodyPr/>
          <a:lstStyle/>
          <a:p>
            <a:r>
              <a:rPr kumimoji="1" lang="en-US" altLang="ja-JP" dirty="0" smtClean="0"/>
              <a:t>2.3.</a:t>
            </a:r>
            <a:r>
              <a:rPr lang="ja-JP" altLang="en-US" dirty="0" smtClean="0"/>
              <a:t>サンプル選択</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12</a:t>
            </a:fld>
            <a:endParaRPr kumimoji="1" lang="ja-JP" altLang="en-US"/>
          </a:p>
        </p:txBody>
      </p:sp>
      <p:sp>
        <p:nvSpPr>
          <p:cNvPr id="4" name="テキスト ボックス 3"/>
          <p:cNvSpPr txBox="1"/>
          <p:nvPr/>
        </p:nvSpPr>
        <p:spPr>
          <a:xfrm>
            <a:off x="251519" y="1264692"/>
            <a:ext cx="8496945" cy="2308324"/>
          </a:xfrm>
          <a:prstGeom prst="rect">
            <a:avLst/>
          </a:prstGeom>
          <a:noFill/>
        </p:spPr>
        <p:txBody>
          <a:bodyPr wrap="square" rtlCol="0">
            <a:spAutoFit/>
          </a:bodyPr>
          <a:lstStyle/>
          <a:p>
            <a:pPr marL="342900" indent="-342900">
              <a:buFont typeface="+mj-ea"/>
              <a:buAutoNum type="circleNumDbPlain"/>
            </a:pPr>
            <a:r>
              <a:rPr kumimoji="1" lang="ja-JP" altLang="en-US" sz="1600" dirty="0" smtClean="0"/>
              <a:t>「第三者委託実施状況」（平成</a:t>
            </a:r>
            <a:r>
              <a:rPr kumimoji="1" lang="en-US" altLang="ja-JP" sz="1600" dirty="0" smtClean="0"/>
              <a:t>25</a:t>
            </a:r>
            <a:r>
              <a:rPr lang="ja-JP" altLang="en-US" sz="1600" dirty="0" smtClean="0"/>
              <a:t>年度）</a:t>
            </a:r>
            <a:r>
              <a:rPr kumimoji="1" lang="ja-JP" altLang="en-US" sz="1600" dirty="0" smtClean="0"/>
              <a:t>の内、浄水場を委託（等、ほか含む）と記載されている上水事業を措置群の</a:t>
            </a:r>
            <a:r>
              <a:rPr lang="ja-JP" altLang="en-US" sz="1600" dirty="0" smtClean="0"/>
              <a:t>母集団</a:t>
            </a:r>
            <a:r>
              <a:rPr lang="ja-JP" altLang="en-US" sz="1600" dirty="0"/>
              <a:t>と</a:t>
            </a:r>
            <a:r>
              <a:rPr lang="ja-JP" altLang="en-US" sz="1600" dirty="0" smtClean="0"/>
              <a:t>して扱う（計</a:t>
            </a:r>
            <a:r>
              <a:rPr lang="en-US" altLang="ja-JP" sz="1600" dirty="0" smtClean="0"/>
              <a:t>18</a:t>
            </a:r>
            <a:r>
              <a:rPr lang="ja-JP" altLang="en-US" sz="1600" dirty="0"/>
              <a:t>事業者</a:t>
            </a:r>
            <a:r>
              <a:rPr lang="ja-JP" altLang="en-US" sz="1600" dirty="0" smtClean="0"/>
              <a:t>）。</a:t>
            </a:r>
            <a:endParaRPr lang="en-US" altLang="ja-JP" sz="1600" dirty="0" smtClean="0"/>
          </a:p>
          <a:p>
            <a:pPr marL="342900" indent="-342900">
              <a:buFont typeface="+mj-ea"/>
              <a:buAutoNum type="circleNumDbPlain"/>
            </a:pPr>
            <a:r>
              <a:rPr lang="ja-JP" altLang="en-US" sz="1600" dirty="0" smtClean="0"/>
              <a:t>これらを地方公営企業年鑑（</a:t>
            </a:r>
            <a:r>
              <a:rPr lang="en-US" altLang="ja-JP" sz="1600" dirty="0" smtClean="0"/>
              <a:t>2009</a:t>
            </a:r>
            <a:r>
              <a:rPr lang="ja-JP" altLang="en-US" sz="1600" dirty="0" smtClean="0"/>
              <a:t>）に基づき、「普及率」　と「固定資産使用効率」を指標として同様の特性を持つ自治体を選択する。（計</a:t>
            </a:r>
            <a:r>
              <a:rPr lang="en-US" altLang="ja-JP" sz="1600" dirty="0" smtClean="0"/>
              <a:t>10</a:t>
            </a:r>
            <a:r>
              <a:rPr lang="ja-JP" altLang="en-US" sz="1600" dirty="0" smtClean="0"/>
              <a:t>事業者）。</a:t>
            </a:r>
            <a:endParaRPr lang="en-US" altLang="ja-JP" sz="1600" dirty="0" smtClean="0"/>
          </a:p>
          <a:p>
            <a:pPr marL="342900" indent="-342900">
              <a:buFont typeface="+mj-ea"/>
              <a:buAutoNum type="circleNumDbPlain"/>
            </a:pPr>
            <a:r>
              <a:rPr lang="ja-JP" altLang="en-US" sz="1600" dirty="0" smtClean="0"/>
              <a:t>②で求めた</a:t>
            </a:r>
            <a:r>
              <a:rPr lang="en-US" altLang="ja-JP" sz="1600" dirty="0" smtClean="0"/>
              <a:t>10</a:t>
            </a:r>
            <a:r>
              <a:rPr lang="ja-JP" altLang="en-US" sz="1600" dirty="0" smtClean="0"/>
              <a:t>事業者（措置群）における「普及率」と「固定資産使用効率」の平均値を取り、民間委託を実施していない全事業者の中から最も措置群に近い</a:t>
            </a:r>
            <a:r>
              <a:rPr lang="en-US" altLang="ja-JP" sz="1600" dirty="0" smtClean="0"/>
              <a:t>5</a:t>
            </a:r>
            <a:r>
              <a:rPr lang="ja-JP" altLang="en-US" sz="1600" dirty="0" smtClean="0"/>
              <a:t>都市選び、統制群として加える。</a:t>
            </a:r>
            <a:endParaRPr lang="en-US" altLang="ja-JP" sz="1600" dirty="0" smtClean="0"/>
          </a:p>
          <a:p>
            <a:pPr marL="342900" indent="-342900">
              <a:buFont typeface="+mj-ea"/>
              <a:buAutoNum type="circleNumDbPlain"/>
            </a:pPr>
            <a:r>
              <a:rPr lang="ja-JP" altLang="en-US" sz="1600" dirty="0" smtClean="0"/>
              <a:t>統廃合の影響でデータの存在しない年度を除き、データセットを作成する（計</a:t>
            </a:r>
            <a:r>
              <a:rPr lang="en-US" altLang="ja-JP" sz="1600" dirty="0" smtClean="0"/>
              <a:t>15</a:t>
            </a:r>
            <a:r>
              <a:rPr lang="ja-JP" altLang="en-US" sz="1600" dirty="0" smtClean="0"/>
              <a:t>事業者）。</a:t>
            </a:r>
            <a:endParaRPr lang="en-US" altLang="ja-JP" sz="1600" dirty="0" smtClean="0"/>
          </a:p>
        </p:txBody>
      </p:sp>
      <p:graphicFrame>
        <p:nvGraphicFramePr>
          <p:cNvPr id="5" name="グラフ 4"/>
          <p:cNvGraphicFramePr>
            <a:graphicFrameLocks/>
          </p:cNvGraphicFramePr>
          <p:nvPr>
            <p:extLst>
              <p:ext uri="{D42A27DB-BD31-4B8C-83A1-F6EECF244321}">
                <p14:modId xmlns:p14="http://schemas.microsoft.com/office/powerpoint/2010/main" val="2732425752"/>
              </p:ext>
            </p:extLst>
          </p:nvPr>
        </p:nvGraphicFramePr>
        <p:xfrm>
          <a:off x="755576" y="3539108"/>
          <a:ext cx="5760640" cy="2986236"/>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5832398" y="1727230"/>
            <a:ext cx="380796" cy="261610"/>
          </a:xfrm>
          <a:prstGeom prst="rect">
            <a:avLst/>
          </a:prstGeom>
          <a:noFill/>
        </p:spPr>
        <p:txBody>
          <a:bodyPr wrap="square" rtlCol="0">
            <a:spAutoFit/>
          </a:bodyPr>
          <a:lstStyle/>
          <a:p>
            <a:r>
              <a:rPr kumimoji="1" lang="en-US" altLang="ja-JP" sz="1100" dirty="0" smtClean="0"/>
              <a:t>*1</a:t>
            </a:r>
            <a:endParaRPr kumimoji="1" lang="ja-JP" altLang="en-US" sz="1100" dirty="0"/>
          </a:p>
        </p:txBody>
      </p:sp>
      <p:sp>
        <p:nvSpPr>
          <p:cNvPr id="7" name="テキスト ボックス 6"/>
          <p:cNvSpPr txBox="1"/>
          <p:nvPr/>
        </p:nvSpPr>
        <p:spPr>
          <a:xfrm>
            <a:off x="8244408" y="1727230"/>
            <a:ext cx="380796" cy="261610"/>
          </a:xfrm>
          <a:prstGeom prst="rect">
            <a:avLst/>
          </a:prstGeom>
          <a:noFill/>
        </p:spPr>
        <p:txBody>
          <a:bodyPr wrap="square" rtlCol="0">
            <a:spAutoFit/>
          </a:bodyPr>
          <a:lstStyle/>
          <a:p>
            <a:r>
              <a:rPr kumimoji="1" lang="en-US" altLang="ja-JP" sz="1100" dirty="0" smtClean="0"/>
              <a:t>*2</a:t>
            </a:r>
            <a:endParaRPr kumimoji="1" lang="ja-JP" altLang="en-US" sz="1100" dirty="0"/>
          </a:p>
        </p:txBody>
      </p:sp>
      <p:sp>
        <p:nvSpPr>
          <p:cNvPr id="8" name="テキスト ボックス 7"/>
          <p:cNvSpPr txBox="1"/>
          <p:nvPr/>
        </p:nvSpPr>
        <p:spPr>
          <a:xfrm>
            <a:off x="6479486" y="5733256"/>
            <a:ext cx="2557010" cy="646331"/>
          </a:xfrm>
          <a:prstGeom prst="rect">
            <a:avLst/>
          </a:prstGeom>
          <a:noFill/>
        </p:spPr>
        <p:txBody>
          <a:bodyPr wrap="none" rtlCol="0">
            <a:spAutoFit/>
          </a:bodyPr>
          <a:lstStyle/>
          <a:p>
            <a:r>
              <a:rPr kumimoji="1" lang="en-US" altLang="ja-JP" sz="1200" dirty="0" smtClean="0"/>
              <a:t>*1</a:t>
            </a:r>
            <a:r>
              <a:rPr kumimoji="1" lang="ja-JP" altLang="en-US" sz="1200" dirty="0" smtClean="0"/>
              <a:t>：現在給水人口</a:t>
            </a:r>
            <a:r>
              <a:rPr kumimoji="1" lang="en-US" altLang="ja-JP" sz="1200" dirty="0" smtClean="0"/>
              <a:t>/</a:t>
            </a:r>
            <a:r>
              <a:rPr kumimoji="1" lang="ja-JP" altLang="en-US" sz="1200" dirty="0" smtClean="0"/>
              <a:t>計画給水人口</a:t>
            </a:r>
            <a:endParaRPr kumimoji="1" lang="en-US" altLang="ja-JP" sz="1200" dirty="0" smtClean="0"/>
          </a:p>
          <a:p>
            <a:r>
              <a:rPr lang="en-US" altLang="ja-JP" sz="1200" dirty="0" smtClean="0"/>
              <a:t>*2</a:t>
            </a:r>
            <a:r>
              <a:rPr lang="ja-JP" altLang="en-US" sz="1200" dirty="0" smtClean="0"/>
              <a:t>：年間総排水量</a:t>
            </a:r>
            <a:r>
              <a:rPr lang="en-US" altLang="ja-JP" sz="1200" dirty="0" smtClean="0"/>
              <a:t>/</a:t>
            </a:r>
            <a:r>
              <a:rPr lang="ja-JP" altLang="en-US" sz="1200" dirty="0" smtClean="0"/>
              <a:t>有形固定資産。</a:t>
            </a:r>
            <a:endParaRPr lang="en-US" altLang="ja-JP" sz="1200" dirty="0" smtClean="0"/>
          </a:p>
          <a:p>
            <a:r>
              <a:rPr kumimoji="1" lang="ja-JP" altLang="en-US" sz="1200" dirty="0"/>
              <a:t>　</a:t>
            </a:r>
            <a:r>
              <a:rPr kumimoji="1" lang="ja-JP" altLang="en-US" sz="1200" dirty="0" smtClean="0"/>
              <a:t>　設備配備の効率性を表す。</a:t>
            </a:r>
            <a:endParaRPr kumimoji="1" lang="ja-JP" altLang="en-US" sz="1200" dirty="0"/>
          </a:p>
        </p:txBody>
      </p:sp>
    </p:spTree>
    <p:extLst>
      <p:ext uri="{BB962C8B-B14F-4D97-AF65-F5344CB8AC3E}">
        <p14:creationId xmlns:p14="http://schemas.microsoft.com/office/powerpoint/2010/main" val="26574550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2.4.</a:t>
            </a:r>
            <a:r>
              <a:rPr lang="ja-JP" altLang="en-US" dirty="0" smtClean="0"/>
              <a:t>パネルデータ分析</a:t>
            </a:r>
            <a:endParaRPr kumimoji="1" lang="ja-JP" altLang="en-US" dirty="0"/>
          </a:p>
        </p:txBody>
      </p:sp>
      <p:sp>
        <p:nvSpPr>
          <p:cNvPr id="7" name="スライド番号プレースホルダー 6"/>
          <p:cNvSpPr>
            <a:spLocks noGrp="1"/>
          </p:cNvSpPr>
          <p:nvPr>
            <p:ph type="sldNum" sz="quarter" idx="12"/>
          </p:nvPr>
        </p:nvSpPr>
        <p:spPr/>
        <p:txBody>
          <a:bodyPr/>
          <a:lstStyle/>
          <a:p>
            <a:fld id="{E3C584C2-FA73-4194-8AE2-01341E914549}" type="slidenum">
              <a:rPr kumimoji="1" lang="ja-JP" altLang="en-US" smtClean="0"/>
              <a:t>13</a:t>
            </a:fld>
            <a:endParaRPr kumimoji="1" lang="ja-JP" altLang="en-US"/>
          </a:p>
        </p:txBody>
      </p:sp>
      <p:sp>
        <p:nvSpPr>
          <p:cNvPr id="3" name="テキスト ボックス 2"/>
          <p:cNvSpPr txBox="1"/>
          <p:nvPr/>
        </p:nvSpPr>
        <p:spPr>
          <a:xfrm>
            <a:off x="521620" y="1589891"/>
            <a:ext cx="8427076" cy="830997"/>
          </a:xfrm>
          <a:prstGeom prst="rect">
            <a:avLst/>
          </a:prstGeom>
          <a:noFill/>
        </p:spPr>
        <p:txBody>
          <a:bodyPr wrap="square" rtlCol="0">
            <a:spAutoFit/>
          </a:bodyPr>
          <a:lstStyle/>
          <a:p>
            <a:r>
              <a:rPr lang="ja-JP" altLang="en-US" sz="2400" dirty="0" smtClean="0"/>
              <a:t>サンプルとして選択した</a:t>
            </a:r>
            <a:r>
              <a:rPr lang="en-US" altLang="ja-JP" sz="2400" dirty="0" smtClean="0"/>
              <a:t>15</a:t>
            </a:r>
            <a:r>
              <a:rPr lang="ja-JP" altLang="en-US" sz="2400" dirty="0" smtClean="0"/>
              <a:t>都市の年次データを用いて</a:t>
            </a:r>
            <a:endParaRPr lang="en-US" altLang="ja-JP" sz="2400" dirty="0" smtClean="0"/>
          </a:p>
          <a:p>
            <a:r>
              <a:rPr kumimoji="1" lang="ja-JP" altLang="en-US" sz="2400" dirty="0" smtClean="0"/>
              <a:t>パネルデータ分析を行う。</a:t>
            </a:r>
            <a:endParaRPr kumimoji="1" lang="en-US" altLang="ja-JP" sz="2400" dirty="0" smtClean="0"/>
          </a:p>
        </p:txBody>
      </p:sp>
      <p:sp>
        <p:nvSpPr>
          <p:cNvPr id="5" name="テキスト ボックス 4"/>
          <p:cNvSpPr txBox="1"/>
          <p:nvPr/>
        </p:nvSpPr>
        <p:spPr>
          <a:xfrm>
            <a:off x="554636" y="4190206"/>
            <a:ext cx="7275325" cy="1569660"/>
          </a:xfrm>
          <a:prstGeom prst="rect">
            <a:avLst/>
          </a:prstGeom>
          <a:noFill/>
        </p:spPr>
        <p:txBody>
          <a:bodyPr wrap="none" rtlCol="0">
            <a:spAutoFit/>
          </a:bodyPr>
          <a:lstStyle/>
          <a:p>
            <a:r>
              <a:rPr kumimoji="1" lang="en-US" altLang="ja-JP" sz="2400" dirty="0" smtClean="0"/>
              <a:t>C</a:t>
            </a:r>
            <a:r>
              <a:rPr kumimoji="1" lang="ja-JP" altLang="en-US" sz="2400" dirty="0" smtClean="0"/>
              <a:t>：上水事業の経常費用</a:t>
            </a:r>
            <a:r>
              <a:rPr lang="ja-JP" altLang="en-US" sz="2400" dirty="0" smtClean="0"/>
              <a:t>（千円</a:t>
            </a:r>
            <a:r>
              <a:rPr lang="en-US" altLang="ja-JP" sz="2400" dirty="0" smtClean="0"/>
              <a:t>/</a:t>
            </a:r>
            <a:r>
              <a:rPr lang="ja-JP" altLang="en-US" sz="2400" dirty="0" smtClean="0"/>
              <a:t>年）</a:t>
            </a:r>
            <a:endParaRPr kumimoji="1" lang="en-US" altLang="ja-JP" sz="2400" dirty="0" smtClean="0"/>
          </a:p>
          <a:p>
            <a:r>
              <a:rPr lang="en-US" altLang="ja-JP" sz="2400" dirty="0" smtClean="0"/>
              <a:t>pop: </a:t>
            </a:r>
            <a:r>
              <a:rPr lang="ja-JP" altLang="en-US" sz="2400" dirty="0"/>
              <a:t>現在</a:t>
            </a:r>
            <a:r>
              <a:rPr lang="ja-JP" altLang="en-US" sz="2400" dirty="0" smtClean="0"/>
              <a:t>給水人口　（千</a:t>
            </a:r>
            <a:r>
              <a:rPr lang="en-US" altLang="ja-JP" sz="2400" dirty="0" smtClean="0"/>
              <a:t>m3/</a:t>
            </a:r>
            <a:r>
              <a:rPr lang="ja-JP" altLang="en-US" sz="2400" dirty="0" smtClean="0"/>
              <a:t>年）</a:t>
            </a:r>
            <a:endParaRPr lang="en-US" altLang="ja-JP" sz="2400" dirty="0" smtClean="0"/>
          </a:p>
          <a:p>
            <a:r>
              <a:rPr lang="en-US" altLang="ja-JP" sz="2400" dirty="0" err="1" smtClean="0"/>
              <a:t>capa</a:t>
            </a:r>
            <a:r>
              <a:rPr kumimoji="1" lang="en-US" altLang="ja-JP" sz="2400" dirty="0" smtClean="0"/>
              <a:t>: </a:t>
            </a:r>
            <a:r>
              <a:rPr lang="ja-JP" altLang="en-US" sz="2400" dirty="0" smtClean="0"/>
              <a:t>配水能力（千</a:t>
            </a:r>
            <a:r>
              <a:rPr lang="en-US" altLang="ja-JP" sz="2400" dirty="0" smtClean="0"/>
              <a:t>m3/</a:t>
            </a:r>
            <a:r>
              <a:rPr lang="ja-JP" altLang="en-US" sz="2400" dirty="0" smtClean="0"/>
              <a:t>年）</a:t>
            </a:r>
            <a:endParaRPr kumimoji="1" lang="en-US" altLang="ja-JP" sz="2400" dirty="0" smtClean="0"/>
          </a:p>
          <a:p>
            <a:r>
              <a:rPr lang="en-US" altLang="ja-JP" sz="2400" dirty="0"/>
              <a:t>t</a:t>
            </a:r>
            <a:r>
              <a:rPr lang="en-US" altLang="ja-JP" sz="2400" dirty="0" smtClean="0"/>
              <a:t>hird:</a:t>
            </a:r>
            <a:r>
              <a:rPr kumimoji="1" lang="en-US" altLang="ja-JP" sz="2400" dirty="0" smtClean="0"/>
              <a:t>  </a:t>
            </a:r>
            <a:r>
              <a:rPr kumimoji="1" lang="ja-JP" altLang="en-US" sz="2400" dirty="0" smtClean="0"/>
              <a:t>第三者委託した浄水場の処理力合計（千</a:t>
            </a:r>
            <a:r>
              <a:rPr kumimoji="1" lang="en-US" altLang="ja-JP" sz="2400" dirty="0" smtClean="0"/>
              <a:t>m3/</a:t>
            </a:r>
            <a:r>
              <a:rPr kumimoji="1" lang="ja-JP" altLang="en-US" sz="2400" dirty="0" smtClean="0"/>
              <a:t>年）</a:t>
            </a:r>
            <a:endParaRPr kumimoji="1" lang="en-US" altLang="ja-JP" sz="2400" dirty="0" smtClean="0"/>
          </a:p>
        </p:txBody>
      </p:sp>
      <p:pic>
        <p:nvPicPr>
          <p:cNvPr id="8" name="図 7"/>
          <p:cNvPicPr>
            <a:picLocks noChangeAspect="1"/>
          </p:cNvPicPr>
          <p:nvPr/>
        </p:nvPicPr>
        <p:blipFill>
          <a:blip r:embed="rId2"/>
          <a:stretch>
            <a:fillRect/>
          </a:stretch>
        </p:blipFill>
        <p:spPr>
          <a:xfrm>
            <a:off x="1475656" y="2996952"/>
            <a:ext cx="6309444" cy="622233"/>
          </a:xfrm>
          <a:prstGeom prst="rect">
            <a:avLst/>
          </a:prstGeom>
        </p:spPr>
      </p:pic>
    </p:spTree>
    <p:extLst>
      <p:ext uri="{BB962C8B-B14F-4D97-AF65-F5344CB8AC3E}">
        <p14:creationId xmlns:p14="http://schemas.microsoft.com/office/powerpoint/2010/main" val="30268376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9768"/>
            <a:ext cx="8229600" cy="1143000"/>
          </a:xfrm>
        </p:spPr>
        <p:txBody>
          <a:bodyPr/>
          <a:lstStyle/>
          <a:p>
            <a:r>
              <a:rPr kumimoji="1" lang="en-US" altLang="ja-JP" dirty="0" smtClean="0"/>
              <a:t>2.5.</a:t>
            </a:r>
            <a:r>
              <a:rPr kumimoji="1" lang="ja-JP" altLang="en-US" dirty="0" smtClean="0"/>
              <a:t>回帰結果と示唆</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14</a:t>
            </a:fld>
            <a:endParaRPr kumimoji="1" lang="ja-JP" altLang="en-US"/>
          </a:p>
        </p:txBody>
      </p:sp>
      <p:sp>
        <p:nvSpPr>
          <p:cNvPr id="5" name="テキスト ボックス 4"/>
          <p:cNvSpPr txBox="1"/>
          <p:nvPr/>
        </p:nvSpPr>
        <p:spPr>
          <a:xfrm>
            <a:off x="411354" y="1268760"/>
            <a:ext cx="7251780" cy="707886"/>
          </a:xfrm>
          <a:prstGeom prst="rect">
            <a:avLst/>
          </a:prstGeom>
          <a:noFill/>
        </p:spPr>
        <p:txBody>
          <a:bodyPr wrap="none" rtlCol="0">
            <a:spAutoFit/>
          </a:bodyPr>
          <a:lstStyle/>
          <a:p>
            <a:r>
              <a:rPr kumimoji="1" lang="ja-JP" altLang="en-US" sz="2000" dirty="0" smtClean="0"/>
              <a:t>検定の結果、変量効果モデルが採択され（補足資料</a:t>
            </a:r>
            <a:r>
              <a:rPr kumimoji="1" lang="en-US" altLang="ja-JP" sz="2000" dirty="0" smtClean="0"/>
              <a:t>2</a:t>
            </a:r>
            <a:r>
              <a:rPr kumimoji="1" lang="ja-JP" altLang="en-US" sz="2000" dirty="0" smtClean="0"/>
              <a:t>参照）、</a:t>
            </a:r>
            <a:endParaRPr kumimoji="1" lang="en-US" altLang="ja-JP" sz="2000" dirty="0" smtClean="0"/>
          </a:p>
          <a:p>
            <a:r>
              <a:rPr kumimoji="1" lang="ja-JP" altLang="en-US" sz="2000" dirty="0" smtClean="0"/>
              <a:t>下記の結果となった。</a:t>
            </a:r>
            <a:r>
              <a:rPr kumimoji="1" lang="en-US" altLang="ja-JP" sz="2000" dirty="0" smtClean="0"/>
              <a:t>(n=147</a:t>
            </a:r>
            <a:r>
              <a:rPr lang="ja-JP" altLang="en-US" sz="2000" dirty="0"/>
              <a:t>　</a:t>
            </a:r>
            <a:r>
              <a:rPr lang="en-US" altLang="ja-JP" sz="2000" dirty="0" smtClean="0"/>
              <a:t>R-</a:t>
            </a:r>
            <a:r>
              <a:rPr lang="en-US" altLang="ja-JP" sz="2000" dirty="0" err="1" smtClean="0"/>
              <a:t>sq</a:t>
            </a:r>
            <a:r>
              <a:rPr lang="en-US" altLang="ja-JP" sz="2000" dirty="0" smtClean="0"/>
              <a:t>=0.8403)</a:t>
            </a:r>
            <a:endParaRPr kumimoji="1" lang="ja-JP" altLang="en-US" sz="2000" dirty="0"/>
          </a:p>
        </p:txBody>
      </p:sp>
      <p:graphicFrame>
        <p:nvGraphicFramePr>
          <p:cNvPr id="8" name="表 7"/>
          <p:cNvGraphicFramePr>
            <a:graphicFrameLocks noGrp="1"/>
          </p:cNvGraphicFramePr>
          <p:nvPr>
            <p:extLst>
              <p:ext uri="{D42A27DB-BD31-4B8C-83A1-F6EECF244321}">
                <p14:modId xmlns:p14="http://schemas.microsoft.com/office/powerpoint/2010/main" val="2974316054"/>
              </p:ext>
            </p:extLst>
          </p:nvPr>
        </p:nvGraphicFramePr>
        <p:xfrm>
          <a:off x="611560" y="2121089"/>
          <a:ext cx="7188573" cy="2518379"/>
        </p:xfrm>
        <a:graphic>
          <a:graphicData uri="http://schemas.openxmlformats.org/drawingml/2006/table">
            <a:tbl>
              <a:tblPr/>
              <a:tblGrid>
                <a:gridCol w="3435642"/>
                <a:gridCol w="2221021"/>
                <a:gridCol w="1531910"/>
              </a:tblGrid>
              <a:tr h="321573">
                <a:tc>
                  <a:txBody>
                    <a:bodyPr/>
                    <a:lstStyle/>
                    <a:p>
                      <a:pPr algn="l" fontAlgn="ct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a:noFill/>
                    </a:lnL>
                    <a:lnR>
                      <a:noFill/>
                    </a:lnR>
                    <a:lnT>
                      <a:noFill/>
                    </a:lnT>
                    <a:lnB w="6350" cap="flat" cmpd="sng" algn="ctr">
                      <a:solidFill>
                        <a:srgbClr val="000000"/>
                      </a:solidFill>
                      <a:prstDash val="dash"/>
                      <a:round/>
                      <a:headEnd type="none" w="med" len="med"/>
                      <a:tailEnd type="none" w="med" len="med"/>
                    </a:lnB>
                  </a:tcPr>
                </a:tc>
                <a:tc>
                  <a:txBody>
                    <a:bodyPr/>
                    <a:lstStyle/>
                    <a:p>
                      <a:pPr algn="r" fontAlgn="ctr"/>
                      <a:r>
                        <a:rPr lang="zh-TW" alt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係数（標準偏差）</a:t>
                      </a:r>
                    </a:p>
                  </a:txBody>
                  <a:tcPr marL="9525" marR="9525" marT="9525" marB="0" anchor="ctr">
                    <a:lnL>
                      <a:noFill/>
                    </a:lnL>
                    <a:lnR>
                      <a:noFill/>
                    </a:lnR>
                    <a:lnT>
                      <a:noFill/>
                    </a:lnT>
                    <a:lnB w="6350" cap="flat" cmpd="sng" algn="ctr">
                      <a:solidFill>
                        <a:srgbClr val="000000"/>
                      </a:solidFill>
                      <a:prstDash val="dash"/>
                      <a:round/>
                      <a:headEnd type="none" w="med" len="med"/>
                      <a:tailEnd type="none" w="med" len="med"/>
                    </a:lnB>
                  </a:tcPr>
                </a:tc>
                <a:tc>
                  <a:txBody>
                    <a:bodyPr/>
                    <a:lstStyle/>
                    <a:p>
                      <a:pPr algn="r" fontAlgn="ctr"/>
                      <a:r>
                        <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p-value</a:t>
                      </a:r>
                    </a:p>
                  </a:txBody>
                  <a:tcPr marL="9525" marR="9525" marT="9525" marB="0" anchor="ctr">
                    <a:lnL>
                      <a:noFill/>
                    </a:lnL>
                    <a:lnR>
                      <a:noFill/>
                    </a:lnR>
                    <a:lnT>
                      <a:noFill/>
                    </a:lnT>
                    <a:lnB w="6350" cap="flat" cmpd="sng" algn="ctr">
                      <a:solidFill>
                        <a:srgbClr val="000000"/>
                      </a:solidFill>
                      <a:prstDash val="dash"/>
                      <a:round/>
                      <a:headEnd type="none" w="med" len="med"/>
                      <a:tailEnd type="none" w="med" len="med"/>
                    </a:lnB>
                  </a:tcPr>
                </a:tc>
              </a:tr>
              <a:tr h="321573">
                <a:tc rowSpan="2">
                  <a:txBody>
                    <a:bodyPr/>
                    <a:lstStyle/>
                    <a:p>
                      <a:pPr algn="l" fontAlgn="ctr"/>
                      <a:r>
                        <a:rPr lang="zh-TW"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現在給水</a:t>
                      </a:r>
                      <a:r>
                        <a:rPr lang="zh-TW" altLang="en-US"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人口</a:t>
                      </a:r>
                      <a:r>
                        <a:rPr lang="en-US" altLang="zh-TW"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zh-TW"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pop</a:t>
                      </a:r>
                      <a:r>
                        <a:rPr lang="zh-TW"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14.00</a:t>
                      </a:r>
                    </a:p>
                  </a:txBody>
                  <a:tcPr marL="9525" marR="9525" marT="9525" marB="0" anchor="ctr">
                    <a:lnL>
                      <a:noFill/>
                    </a:lnL>
                    <a:lnR>
                      <a:noFill/>
                    </a:lnR>
                    <a:lnT w="6350" cap="flat" cmpd="sng" algn="ctr">
                      <a:solidFill>
                        <a:srgbClr val="000000"/>
                      </a:solidFill>
                      <a:prstDash val="dash"/>
                      <a:round/>
                      <a:headEnd type="none" w="med" len="med"/>
                      <a:tailEnd type="none" w="med" len="med"/>
                    </a:lnT>
                    <a:lnB>
                      <a:noFill/>
                    </a:lnB>
                  </a:tcPr>
                </a:tc>
                <a:tc rowSpan="2">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0.000</a:t>
                      </a: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ot"/>
                      <a:round/>
                      <a:headEnd type="none" w="med" len="med"/>
                      <a:tailEnd type="none" w="med" len="med"/>
                    </a:lnB>
                  </a:tcPr>
                </a:tc>
              </a:tr>
              <a:tr h="321573">
                <a:tc vMerge="1">
                  <a:txBody>
                    <a:bodyPr/>
                    <a:lstStyle/>
                    <a:p>
                      <a:endParaRPr kumimoji="1" lang="ja-JP" altLang="en-US"/>
                    </a:p>
                  </a:txBody>
                  <a:tcPr/>
                </a:tc>
                <a:tc>
                  <a:txBody>
                    <a:bodyPr/>
                    <a:lstStyle/>
                    <a:p>
                      <a:pPr algn="r" fontAlgn="ctr"/>
                      <a:r>
                        <a:rPr lang="ja-JP" altLang="en-US"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3.08</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tr>
              <a:tr h="321573">
                <a:tc rowSpan="2">
                  <a:txBody>
                    <a:bodyPr/>
                    <a:lstStyle/>
                    <a:p>
                      <a:pPr algn="l"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配水</a:t>
                      </a:r>
                      <a:r>
                        <a:rPr lang="ja-JP" altLang="en-US"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能力</a:t>
                      </a:r>
                      <a:r>
                        <a:rPr lang="en-US" altLang="ja-JP"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800" b="0" i="0" u="none" strike="noStrike" dirty="0" err="1">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capa</a:t>
                      </a:r>
                      <a:r>
                        <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21.87</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rowSpan="2">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21573">
                <a:tc vMerge="1">
                  <a:txBody>
                    <a:bodyPr/>
                    <a:lstStyle/>
                    <a:p>
                      <a:endParaRPr kumimoji="1" lang="ja-JP" altLang="en-US"/>
                    </a:p>
                  </a:txBody>
                  <a:tcPr/>
                </a:tc>
                <a:tc>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(10.43)</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tr>
              <a:tr h="321573">
                <a:tc rowSpan="2">
                  <a:txBody>
                    <a:bodyPr/>
                    <a:lstStyle/>
                    <a:p>
                      <a:pPr algn="l"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第三者委託した浄水場</a:t>
                      </a:r>
                      <a:r>
                        <a:rPr lang="ja-JP" altLang="en-US"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処理力</a:t>
                      </a:r>
                      <a:r>
                        <a:rPr lang="en-US" altLang="ja-JP" sz="1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third）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-11.97</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rowSpan="2">
                  <a:txBody>
                    <a:bodyPr/>
                    <a:lstStyle/>
                    <a:p>
                      <a:pPr algn="r" fontAlgn="ctr"/>
                      <a:r>
                        <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ash"/>
                      <a:round/>
                      <a:headEnd type="none" w="med" len="med"/>
                      <a:tailEnd type="none" w="med" len="med"/>
                    </a:lnB>
                  </a:tcPr>
                </a:tc>
              </a:tr>
              <a:tr h="588941">
                <a:tc vMerge="1">
                  <a:txBody>
                    <a:bodyPr/>
                    <a:lstStyle/>
                    <a:p>
                      <a:endParaRPr kumimoji="1" lang="ja-JP" altLang="en-US"/>
                    </a:p>
                  </a:txBody>
                  <a:tcPr/>
                </a:tc>
                <a:tc>
                  <a:txBody>
                    <a:bodyPr/>
                    <a:lstStyle/>
                    <a:p>
                      <a:pPr algn="r" fontAlgn="ct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(2.28)</a:t>
                      </a:r>
                    </a:p>
                  </a:txBody>
                  <a:tcPr marL="9525" marR="9525" marT="9525" marB="0" anchor="ctr">
                    <a:lnL>
                      <a:noFill/>
                    </a:lnL>
                    <a:lnR>
                      <a:noFill/>
                    </a:lnR>
                    <a:lnT>
                      <a:noFill/>
                    </a:lnT>
                    <a:lnB w="6350" cap="flat" cmpd="sng" algn="ctr">
                      <a:solidFill>
                        <a:srgbClr val="000000"/>
                      </a:solidFill>
                      <a:prstDash val="dash"/>
                      <a:round/>
                      <a:headEnd type="none" w="med" len="med"/>
                      <a:tailEnd type="none" w="med" len="med"/>
                    </a:lnB>
                  </a:tcPr>
                </a:tc>
                <a:tc vMerge="1">
                  <a:txBody>
                    <a:bodyPr/>
                    <a:lstStyle/>
                    <a:p>
                      <a:endParaRPr kumimoji="1" lang="ja-JP" altLang="en-US"/>
                    </a:p>
                  </a:txBody>
                  <a:tcPr/>
                </a:tc>
              </a:tr>
            </a:tbl>
          </a:graphicData>
        </a:graphic>
      </p:graphicFrame>
      <p:sp>
        <p:nvSpPr>
          <p:cNvPr id="9" name="テキスト ボックス 8"/>
          <p:cNvSpPr txBox="1"/>
          <p:nvPr/>
        </p:nvSpPr>
        <p:spPr>
          <a:xfrm>
            <a:off x="4932040" y="4639469"/>
            <a:ext cx="2868093" cy="369332"/>
          </a:xfrm>
          <a:prstGeom prst="rect">
            <a:avLst/>
          </a:prstGeom>
          <a:noFill/>
        </p:spPr>
        <p:txBody>
          <a:bodyPr wrap="none" rtlCol="0">
            <a:spAutoFit/>
          </a:bodyPr>
          <a:lstStyle/>
          <a:p>
            <a:r>
              <a:rPr kumimoji="1" lang="en-US" altLang="ja-JP" dirty="0" smtClean="0"/>
              <a:t>**</a:t>
            </a:r>
            <a:r>
              <a:rPr kumimoji="1" lang="ja-JP" altLang="en-US" dirty="0" smtClean="0"/>
              <a:t>：</a:t>
            </a:r>
            <a:r>
              <a:rPr kumimoji="1" lang="en-US" altLang="ja-JP" dirty="0" smtClean="0"/>
              <a:t>95%</a:t>
            </a:r>
            <a:r>
              <a:rPr lang="ja-JP" altLang="en-US" dirty="0" smtClean="0"/>
              <a:t>有意　***：</a:t>
            </a:r>
            <a:r>
              <a:rPr lang="en-US" altLang="ja-JP" dirty="0" smtClean="0"/>
              <a:t>99%</a:t>
            </a:r>
            <a:r>
              <a:rPr lang="ja-JP" altLang="en-US" dirty="0" smtClean="0"/>
              <a:t>有意</a:t>
            </a:r>
            <a:endParaRPr kumimoji="1" lang="ja-JP" altLang="en-US" dirty="0"/>
          </a:p>
        </p:txBody>
      </p:sp>
      <p:sp>
        <p:nvSpPr>
          <p:cNvPr id="10" name="右矢印 9"/>
          <p:cNvSpPr/>
          <p:nvPr/>
        </p:nvSpPr>
        <p:spPr>
          <a:xfrm>
            <a:off x="251520" y="5589240"/>
            <a:ext cx="562454" cy="539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99592" y="5201905"/>
            <a:ext cx="7848872" cy="1323439"/>
          </a:xfrm>
          <a:prstGeom prst="rect">
            <a:avLst/>
          </a:prstGeom>
          <a:noFill/>
        </p:spPr>
        <p:txBody>
          <a:bodyPr wrap="square" rtlCol="0">
            <a:spAutoFit/>
          </a:bodyPr>
          <a:lstStyle/>
          <a:p>
            <a:r>
              <a:rPr kumimoji="1" lang="ja-JP" altLang="en-US" sz="2000" dirty="0" smtClean="0"/>
              <a:t>北九州市最大の浄水場である穴生浄水場（処理力</a:t>
            </a:r>
            <a:r>
              <a:rPr kumimoji="1" lang="en-US" altLang="ja-JP" sz="2000" dirty="0" smtClean="0"/>
              <a:t>30</a:t>
            </a:r>
            <a:r>
              <a:rPr lang="ja-JP" altLang="en-US" sz="2000" dirty="0" smtClean="0"/>
              <a:t>万</a:t>
            </a:r>
            <a:r>
              <a:rPr lang="en-US" altLang="ja-JP" sz="2000" dirty="0" smtClean="0"/>
              <a:t>m3/</a:t>
            </a:r>
            <a:r>
              <a:rPr lang="ja-JP" altLang="en-US" sz="2000" dirty="0" smtClean="0"/>
              <a:t>日）を委託した</a:t>
            </a:r>
            <a:r>
              <a:rPr kumimoji="1" lang="ja-JP" altLang="en-US" sz="2000" dirty="0" smtClean="0"/>
              <a:t>場合、回帰結果を当てはめると、</a:t>
            </a:r>
            <a:r>
              <a:rPr kumimoji="1" lang="ja-JP" altLang="en-US" sz="2000" b="1" dirty="0" smtClean="0">
                <a:solidFill>
                  <a:srgbClr val="FF0000"/>
                </a:solidFill>
              </a:rPr>
              <a:t>毎年約</a:t>
            </a:r>
            <a:r>
              <a:rPr kumimoji="1" lang="en-US" altLang="ja-JP" sz="2000" b="1" dirty="0" smtClean="0">
                <a:solidFill>
                  <a:srgbClr val="FF0000"/>
                </a:solidFill>
              </a:rPr>
              <a:t>13</a:t>
            </a:r>
            <a:r>
              <a:rPr kumimoji="1" lang="ja-JP" altLang="en-US" sz="2000" b="1" dirty="0" smtClean="0">
                <a:solidFill>
                  <a:srgbClr val="FF0000"/>
                </a:solidFill>
              </a:rPr>
              <a:t>億</a:t>
            </a:r>
            <a:r>
              <a:rPr kumimoji="1" lang="en-US" altLang="ja-JP" sz="2000" b="1" dirty="0" smtClean="0">
                <a:solidFill>
                  <a:srgbClr val="FF0000"/>
                </a:solidFill>
              </a:rPr>
              <a:t>1</a:t>
            </a:r>
            <a:r>
              <a:rPr lang="en-US" altLang="ja-JP" sz="2000" b="1" dirty="0" smtClean="0">
                <a:solidFill>
                  <a:srgbClr val="FF0000"/>
                </a:solidFill>
              </a:rPr>
              <a:t>072</a:t>
            </a:r>
            <a:r>
              <a:rPr lang="ja-JP" altLang="en-US" sz="2000" b="1" dirty="0" smtClean="0">
                <a:solidFill>
                  <a:srgbClr val="FF0000"/>
                </a:solidFill>
              </a:rPr>
              <a:t>万円</a:t>
            </a:r>
            <a:r>
              <a:rPr lang="ja-JP" altLang="en-US" sz="2000" dirty="0" smtClean="0"/>
              <a:t>（上限</a:t>
            </a:r>
            <a:r>
              <a:rPr lang="en-US" altLang="ja-JP" sz="2000" dirty="0" smtClean="0"/>
              <a:t>18</a:t>
            </a:r>
            <a:r>
              <a:rPr lang="ja-JP" altLang="en-US" sz="2000" dirty="0" smtClean="0"/>
              <a:t>億</a:t>
            </a:r>
            <a:r>
              <a:rPr lang="en-US" altLang="ja-JP" sz="2000" dirty="0" smtClean="0"/>
              <a:t>5</a:t>
            </a:r>
            <a:r>
              <a:rPr lang="ja-JP" altLang="en-US" sz="2000" dirty="0" smtClean="0"/>
              <a:t>万円、下限</a:t>
            </a:r>
            <a:r>
              <a:rPr lang="en-US" altLang="ja-JP" sz="2000" dirty="0" smtClean="0"/>
              <a:t>8</a:t>
            </a:r>
            <a:r>
              <a:rPr lang="ja-JP" altLang="en-US" sz="2000" dirty="0" smtClean="0"/>
              <a:t>億</a:t>
            </a:r>
            <a:r>
              <a:rPr lang="en-US" altLang="ja-JP" sz="2000" dirty="0" smtClean="0"/>
              <a:t>2138</a:t>
            </a:r>
            <a:r>
              <a:rPr lang="ja-JP" altLang="en-US" sz="2000" dirty="0" smtClean="0"/>
              <a:t>万円）の費用削減が</a:t>
            </a:r>
            <a:r>
              <a:rPr kumimoji="1" lang="ja-JP" altLang="en-US" sz="2000" dirty="0" smtClean="0"/>
              <a:t>見込まれ、これは平成</a:t>
            </a:r>
            <a:r>
              <a:rPr kumimoji="1" lang="en-US" altLang="ja-JP" sz="2000" dirty="0" smtClean="0"/>
              <a:t>25</a:t>
            </a:r>
            <a:r>
              <a:rPr kumimoji="1" lang="ja-JP" altLang="en-US" sz="2000" dirty="0" smtClean="0"/>
              <a:t>年度北九州市水道事業における</a:t>
            </a:r>
            <a:r>
              <a:rPr kumimoji="1" lang="ja-JP" altLang="en-US" sz="2000" b="1" dirty="0" smtClean="0">
                <a:solidFill>
                  <a:srgbClr val="FF0000"/>
                </a:solidFill>
              </a:rPr>
              <a:t>経常費用の</a:t>
            </a:r>
            <a:r>
              <a:rPr lang="ja-JP" altLang="en-US" sz="2000" b="1" dirty="0" smtClean="0">
                <a:solidFill>
                  <a:srgbClr val="FF0000"/>
                </a:solidFill>
              </a:rPr>
              <a:t>約</a:t>
            </a:r>
            <a:r>
              <a:rPr lang="en-US" altLang="ja-JP" sz="2000" b="1" dirty="0" smtClean="0">
                <a:solidFill>
                  <a:srgbClr val="FF0000"/>
                </a:solidFill>
              </a:rPr>
              <a:t>8%</a:t>
            </a:r>
            <a:r>
              <a:rPr lang="ja-JP" altLang="en-US" sz="2000" dirty="0" smtClean="0"/>
              <a:t>に相当する。</a:t>
            </a:r>
            <a:endParaRPr kumimoji="1" lang="ja-JP" altLang="en-US" sz="2000" dirty="0"/>
          </a:p>
        </p:txBody>
      </p:sp>
    </p:spTree>
    <p:extLst>
      <p:ext uri="{BB962C8B-B14F-4D97-AF65-F5344CB8AC3E}">
        <p14:creationId xmlns:p14="http://schemas.microsoft.com/office/powerpoint/2010/main" val="39019381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1680" y="3429000"/>
            <a:ext cx="5484567" cy="1398494"/>
          </a:xfrm>
        </p:spPr>
        <p:txBody>
          <a:bodyPr/>
          <a:lstStyle/>
          <a:p>
            <a:r>
              <a:rPr lang="en-US" altLang="ja-JP" dirty="0"/>
              <a:t>3.</a:t>
            </a:r>
            <a:r>
              <a:rPr lang="ja-JP" altLang="en-US" dirty="0"/>
              <a:t>価格体系変更詳細</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lang="ja-JP" altLang="en-US" smtClean="0"/>
              <a:pPr/>
              <a:t>15</a:t>
            </a:fld>
            <a:endParaRPr lang="ja-JP" altLang="en-US" dirty="0"/>
          </a:p>
        </p:txBody>
      </p:sp>
    </p:spTree>
    <p:extLst>
      <p:ext uri="{BB962C8B-B14F-4D97-AF65-F5344CB8AC3E}">
        <p14:creationId xmlns:p14="http://schemas.microsoft.com/office/powerpoint/2010/main" val="3494761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a:t>
            </a:r>
            <a:r>
              <a:rPr kumimoji="1" lang="ja-JP" altLang="en-US" dirty="0" smtClean="0"/>
              <a:t>価格体系</a:t>
            </a:r>
            <a:r>
              <a:rPr lang="ja-JP" altLang="en-US" dirty="0" smtClean="0"/>
              <a:t>変更とは</a:t>
            </a:r>
            <a:r>
              <a:rPr kumimoji="1" lang="ja-JP" altLang="en-US" dirty="0" smtClean="0"/>
              <a:t>　</a:t>
            </a:r>
            <a:endParaRPr kumimoji="1" lang="ja-JP" altLang="en-US" dirty="0"/>
          </a:p>
        </p:txBody>
      </p:sp>
      <p:sp>
        <p:nvSpPr>
          <p:cNvPr id="20" name="スライド番号プレースホルダー 19"/>
          <p:cNvSpPr>
            <a:spLocks noGrp="1"/>
          </p:cNvSpPr>
          <p:nvPr>
            <p:ph type="sldNum" sz="quarter" idx="12"/>
          </p:nvPr>
        </p:nvSpPr>
        <p:spPr/>
        <p:txBody>
          <a:bodyPr/>
          <a:lstStyle/>
          <a:p>
            <a:fld id="{E3C584C2-FA73-4194-8AE2-01341E914549}" type="slidenum">
              <a:rPr kumimoji="1" lang="ja-JP" altLang="en-US" smtClean="0"/>
              <a:t>16</a:t>
            </a:fld>
            <a:endParaRPr kumimoji="1" lang="ja-JP" altLang="en-US"/>
          </a:p>
        </p:txBody>
      </p:sp>
      <p:sp>
        <p:nvSpPr>
          <p:cNvPr id="28" name="テキスト ボックス 27"/>
          <p:cNvSpPr txBox="1"/>
          <p:nvPr/>
        </p:nvSpPr>
        <p:spPr>
          <a:xfrm>
            <a:off x="755576" y="4299287"/>
            <a:ext cx="7848872" cy="2298065"/>
          </a:xfrm>
          <a:prstGeom prst="rect">
            <a:avLst/>
          </a:prstGeom>
          <a:noFill/>
        </p:spPr>
        <p:txBody>
          <a:bodyPr wrap="square" rtlCol="0">
            <a:spAutoFit/>
          </a:bodyPr>
          <a:lstStyle/>
          <a:p>
            <a:pPr>
              <a:lnSpc>
                <a:spcPct val="120000"/>
              </a:lnSpc>
            </a:pPr>
            <a:r>
              <a:rPr lang="ja-JP" altLang="en-US" sz="2000" b="1" dirty="0" smtClean="0">
                <a:solidFill>
                  <a:srgbClr val="FF0000"/>
                </a:solidFill>
              </a:rPr>
              <a:t>節水</a:t>
            </a:r>
            <a:r>
              <a:rPr lang="ja-JP" altLang="en-US" sz="2000" b="1" dirty="0">
                <a:solidFill>
                  <a:srgbClr val="FF0000"/>
                </a:solidFill>
              </a:rPr>
              <a:t>の必要性・一律料金体系の不公平性（節水すると損</a:t>
            </a:r>
            <a:r>
              <a:rPr lang="ja-JP" altLang="en-US" sz="2000" b="1" dirty="0" smtClean="0">
                <a:solidFill>
                  <a:srgbClr val="FF0000"/>
                </a:solidFill>
              </a:rPr>
              <a:t>）</a:t>
            </a:r>
            <a:r>
              <a:rPr lang="ja-JP" altLang="en-US" sz="2000" dirty="0" smtClean="0"/>
              <a:t>などから価格</a:t>
            </a:r>
            <a:r>
              <a:rPr lang="ja-JP" altLang="en-US" sz="2000" dirty="0"/>
              <a:t>体系を変更する自治体が増加</a:t>
            </a:r>
            <a:r>
              <a:rPr lang="ja-JP" altLang="en-US" sz="2000" dirty="0" smtClean="0"/>
              <a:t>。</a:t>
            </a:r>
            <a:r>
              <a:rPr lang="ja-JP" altLang="ja-JP" sz="2000" dirty="0"/>
              <a:t>　</a:t>
            </a:r>
            <a:endParaRPr lang="en-US" altLang="ja-JP" sz="2000" dirty="0" smtClean="0"/>
          </a:p>
          <a:p>
            <a:pPr lvl="1">
              <a:lnSpc>
                <a:spcPct val="120000"/>
              </a:lnSpc>
            </a:pPr>
            <a:r>
              <a:rPr lang="en-US" altLang="ja-JP" sz="2000" dirty="0" smtClean="0"/>
              <a:t>→</a:t>
            </a:r>
            <a:r>
              <a:rPr lang="ja-JP" altLang="en-US" sz="2000" dirty="0" smtClean="0"/>
              <a:t>基本</a:t>
            </a:r>
            <a:r>
              <a:rPr lang="ja-JP" altLang="en-US" sz="2000" dirty="0" smtClean="0"/>
              <a:t>水量料金を従量制に変更する価格体系の変更に着目し、その余剰・需要行動の変化を知りたい。</a:t>
            </a:r>
            <a:endParaRPr lang="en-US" altLang="ja-JP" sz="2000" dirty="0" smtClean="0"/>
          </a:p>
          <a:p>
            <a:pPr lvl="1">
              <a:lnSpc>
                <a:spcPct val="120000"/>
              </a:lnSpc>
            </a:pPr>
            <a:r>
              <a:rPr lang="en-US" altLang="ja-JP" sz="2000" dirty="0" smtClean="0"/>
              <a:t>→2009</a:t>
            </a:r>
            <a:r>
              <a:rPr lang="ja-JP" altLang="en-US" sz="2000" dirty="0" smtClean="0"/>
              <a:t>年</a:t>
            </a:r>
            <a:r>
              <a:rPr lang="en-US" altLang="ja-JP" sz="2000" dirty="0" smtClean="0"/>
              <a:t>4</a:t>
            </a:r>
            <a:r>
              <a:rPr lang="ja-JP" altLang="en-US" sz="2000" dirty="0" smtClean="0"/>
              <a:t>月に</a:t>
            </a:r>
            <a:r>
              <a:rPr lang="ja-JP" altLang="en-US" sz="2000" b="1" dirty="0" smtClean="0">
                <a:solidFill>
                  <a:srgbClr val="FF0000"/>
                </a:solidFill>
              </a:rPr>
              <a:t>価格体系を変更した北九州市</a:t>
            </a:r>
            <a:r>
              <a:rPr lang="ja-JP" altLang="en-US" sz="2000" dirty="0" smtClean="0"/>
              <a:t>に</a:t>
            </a:r>
            <a:r>
              <a:rPr lang="ja-JP" altLang="en-US" sz="2000" dirty="0" smtClean="0"/>
              <a:t>おける</a:t>
            </a:r>
            <a:r>
              <a:rPr lang="ja-JP" altLang="en-US" sz="2000" dirty="0" smtClean="0"/>
              <a:t>　　　　</a:t>
            </a:r>
            <a:r>
              <a:rPr lang="ja-JP" altLang="en-US" sz="2000" dirty="0" smtClean="0"/>
              <a:t>その</a:t>
            </a:r>
            <a:r>
              <a:rPr lang="ja-JP" altLang="en-US" sz="2000" dirty="0" smtClean="0"/>
              <a:t>効果の影響を分析する。</a:t>
            </a:r>
            <a:endParaRPr lang="en-US" altLang="ja-JP" sz="2000" dirty="0"/>
          </a:p>
        </p:txBody>
      </p:sp>
      <p:pic>
        <p:nvPicPr>
          <p:cNvPr id="22" name="図 21" descr="スクリーンショット 2015-06-23 13.37.5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456206"/>
            <a:ext cx="5004048" cy="2692874"/>
          </a:xfrm>
          <a:prstGeom prst="rect">
            <a:avLst/>
          </a:prstGeom>
        </p:spPr>
      </p:pic>
      <p:sp>
        <p:nvSpPr>
          <p:cNvPr id="29" name="テキスト ボックス 28"/>
          <p:cNvSpPr txBox="1"/>
          <p:nvPr/>
        </p:nvSpPr>
        <p:spPr>
          <a:xfrm>
            <a:off x="5508104" y="1484784"/>
            <a:ext cx="3384376" cy="2616101"/>
          </a:xfrm>
          <a:prstGeom prst="rect">
            <a:avLst/>
          </a:prstGeom>
          <a:noFill/>
        </p:spPr>
        <p:txBody>
          <a:bodyPr wrap="square" rtlCol="0">
            <a:spAutoFit/>
          </a:bodyPr>
          <a:lstStyle/>
          <a:p>
            <a:r>
              <a:rPr lang="ja-JP" altLang="en-US" sz="1600" dirty="0" smtClean="0"/>
              <a:t>基本水量料金：</a:t>
            </a:r>
            <a:endParaRPr lang="en-US" altLang="ja-JP" sz="1600" dirty="0" smtClean="0"/>
          </a:p>
          <a:p>
            <a:r>
              <a:rPr lang="ja-JP" altLang="en-US" sz="1600" dirty="0" smtClean="0"/>
              <a:t>基本水量内</a:t>
            </a:r>
            <a:r>
              <a:rPr lang="ja-JP" altLang="en-US" sz="1600" dirty="0" smtClean="0"/>
              <a:t>（</a:t>
            </a:r>
            <a:r>
              <a:rPr lang="ja-JP" altLang="en-US" sz="1600" dirty="0" smtClean="0"/>
              <a:t>1</a:t>
            </a:r>
            <a:r>
              <a:rPr lang="en-US" altLang="ja-JP" sz="1600" dirty="0" smtClean="0"/>
              <a:t>0</a:t>
            </a:r>
            <a:r>
              <a:rPr lang="en-US" altLang="ja-JP" sz="1600" dirty="0" smtClean="0"/>
              <a:t>m</a:t>
            </a:r>
            <a:r>
              <a:rPr lang="en-US" altLang="ja-JP" sz="1600" baseline="30000" dirty="0" smtClean="0"/>
              <a:t>3</a:t>
            </a:r>
            <a:r>
              <a:rPr lang="ja-JP" altLang="en-US" sz="1600" dirty="0" smtClean="0"/>
              <a:t>）で発生する定額料金。</a:t>
            </a:r>
            <a:endParaRPr lang="en-US" altLang="ja-JP" sz="1600" dirty="0" smtClean="0"/>
          </a:p>
          <a:p>
            <a:endParaRPr lang="en-US" altLang="ja-JP" sz="1600" dirty="0"/>
          </a:p>
          <a:p>
            <a:r>
              <a:rPr lang="ja-JP" altLang="en-US" sz="1600" dirty="0" smtClean="0"/>
              <a:t>準備料金：</a:t>
            </a:r>
            <a:endParaRPr lang="en-US" altLang="ja-JP" sz="1600" dirty="0" smtClean="0"/>
          </a:p>
          <a:p>
            <a:r>
              <a:rPr kumimoji="1" lang="ja-JP" altLang="en-US" sz="1600" dirty="0" smtClean="0"/>
              <a:t>契約とともに発生する定額料金。</a:t>
            </a:r>
            <a:endParaRPr kumimoji="1" lang="en-US" altLang="ja-JP" sz="1600" dirty="0"/>
          </a:p>
          <a:p>
            <a:r>
              <a:rPr kumimoji="1" lang="ja-JP" altLang="en-US" sz="1600" dirty="0" smtClean="0"/>
              <a:t>供給側にとっては水道供給準備のために必要な資金。</a:t>
            </a:r>
            <a:endParaRPr kumimoji="1" lang="en-US" altLang="ja-JP" sz="1600" dirty="0" smtClean="0"/>
          </a:p>
          <a:p>
            <a:endParaRPr lang="en-US" altLang="ja-JP" sz="1600" dirty="0"/>
          </a:p>
          <a:p>
            <a:r>
              <a:rPr kumimoji="1" lang="ja-JP" altLang="en-US" sz="1000" dirty="0" smtClean="0"/>
              <a:t>東京都水道局</a:t>
            </a:r>
            <a:r>
              <a:rPr lang="en-US" altLang="ja-JP" sz="1000" dirty="0" smtClean="0"/>
              <a:t> </a:t>
            </a:r>
            <a:r>
              <a:rPr kumimoji="1" lang="ja-JP" altLang="en-US" sz="1000" dirty="0" smtClean="0"/>
              <a:t>第４回東京都水道事業経営問題研究会資料より抜粋</a:t>
            </a:r>
            <a:endParaRPr kumimoji="1" lang="ja-JP" altLang="en-US" sz="1000" dirty="0"/>
          </a:p>
        </p:txBody>
      </p:sp>
    </p:spTree>
    <p:extLst>
      <p:ext uri="{BB962C8B-B14F-4D97-AF65-F5344CB8AC3E}">
        <p14:creationId xmlns:p14="http://schemas.microsoft.com/office/powerpoint/2010/main" val="40089078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3.1.</a:t>
            </a:r>
            <a:r>
              <a:rPr kumimoji="1" lang="ja-JP" altLang="en-US" dirty="0" smtClean="0"/>
              <a:t>価格体系変更とは</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17</a:t>
            </a:fld>
            <a:endParaRPr kumimoji="1" lang="ja-JP" altLang="en-US"/>
          </a:p>
        </p:txBody>
      </p:sp>
      <p:grpSp>
        <p:nvGrpSpPr>
          <p:cNvPr id="42" name="図形グループ 41"/>
          <p:cNvGrpSpPr/>
          <p:nvPr/>
        </p:nvGrpSpPr>
        <p:grpSpPr>
          <a:xfrm>
            <a:off x="683568" y="2276872"/>
            <a:ext cx="7508903" cy="4089255"/>
            <a:chOff x="663497" y="1931542"/>
            <a:chExt cx="7508903" cy="4089255"/>
          </a:xfrm>
        </p:grpSpPr>
        <p:grpSp>
          <p:nvGrpSpPr>
            <p:cNvPr id="43" name="グループ化 20"/>
            <p:cNvGrpSpPr/>
            <p:nvPr/>
          </p:nvGrpSpPr>
          <p:grpSpPr>
            <a:xfrm>
              <a:off x="663497" y="1931542"/>
              <a:ext cx="7508903" cy="4089255"/>
              <a:chOff x="1155187" y="1851410"/>
              <a:chExt cx="5721069" cy="3718097"/>
            </a:xfrm>
          </p:grpSpPr>
          <p:grpSp>
            <p:nvGrpSpPr>
              <p:cNvPr id="50" name="グループ化 11"/>
              <p:cNvGrpSpPr/>
              <p:nvPr/>
            </p:nvGrpSpPr>
            <p:grpSpPr>
              <a:xfrm>
                <a:off x="1835696" y="1851410"/>
                <a:ext cx="5040560" cy="3240360"/>
                <a:chOff x="1331640" y="1340768"/>
                <a:chExt cx="5040560" cy="3240360"/>
              </a:xfrm>
            </p:grpSpPr>
            <p:cxnSp>
              <p:nvCxnSpPr>
                <p:cNvPr id="55" name="直線矢印コネクタ 54"/>
                <p:cNvCxnSpPr/>
                <p:nvPr/>
              </p:nvCxnSpPr>
              <p:spPr>
                <a:xfrm flipV="1">
                  <a:off x="1331640" y="1340768"/>
                  <a:ext cx="0" cy="324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1331640" y="4581128"/>
                  <a:ext cx="50405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1" name="テキスト ボックス 50"/>
              <p:cNvSpPr txBox="1"/>
              <p:nvPr/>
            </p:nvSpPr>
            <p:spPr>
              <a:xfrm>
                <a:off x="1155187" y="2276872"/>
                <a:ext cx="422094" cy="2019523"/>
              </a:xfrm>
              <a:prstGeom prst="rect">
                <a:avLst/>
              </a:prstGeom>
              <a:noFill/>
            </p:spPr>
            <p:txBody>
              <a:bodyPr vert="eaVert" wrap="none" rtlCol="0">
                <a:spAutoFit/>
              </a:bodyPr>
              <a:lstStyle/>
              <a:p>
                <a:r>
                  <a:rPr kumimoji="1" lang="ja-JP" altLang="en-US" sz="2400" dirty="0" smtClean="0"/>
                  <a:t>需要者の支払額</a:t>
                </a:r>
                <a:endParaRPr kumimoji="1" lang="ja-JP" altLang="en-US" sz="2400" dirty="0"/>
              </a:p>
            </p:txBody>
          </p:sp>
          <p:sp>
            <p:nvSpPr>
              <p:cNvPr id="52" name="テキスト ボックス 51"/>
              <p:cNvSpPr txBox="1"/>
              <p:nvPr/>
            </p:nvSpPr>
            <p:spPr>
              <a:xfrm>
                <a:off x="3694188" y="5149745"/>
                <a:ext cx="844187" cy="419762"/>
              </a:xfrm>
              <a:prstGeom prst="rect">
                <a:avLst/>
              </a:prstGeom>
              <a:noFill/>
            </p:spPr>
            <p:txBody>
              <a:bodyPr wrap="none" rtlCol="0">
                <a:spAutoFit/>
              </a:bodyPr>
              <a:lstStyle/>
              <a:p>
                <a:r>
                  <a:rPr kumimoji="1" lang="ja-JP" altLang="en-US" sz="2400" dirty="0" smtClean="0"/>
                  <a:t>需</a:t>
                </a:r>
                <a:r>
                  <a:rPr kumimoji="1" lang="ja-JP" altLang="en-US" sz="2400" dirty="0" smtClean="0"/>
                  <a:t>要</a:t>
                </a:r>
                <a:r>
                  <a:rPr kumimoji="1" lang="ja-JP" altLang="en-US" sz="2400" dirty="0" smtClean="0"/>
                  <a:t>量</a:t>
                </a:r>
                <a:endParaRPr kumimoji="1" lang="ja-JP" altLang="en-US" sz="2400" dirty="0"/>
              </a:p>
            </p:txBody>
          </p:sp>
          <p:cxnSp>
            <p:nvCxnSpPr>
              <p:cNvPr id="53" name="直線コネクタ 52"/>
              <p:cNvCxnSpPr/>
              <p:nvPr/>
            </p:nvCxnSpPr>
            <p:spPr>
              <a:xfrm>
                <a:off x="1835696" y="4077072"/>
                <a:ext cx="16708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3506590" y="2276872"/>
                <a:ext cx="3009626" cy="1800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4" name="右中かっこ 43"/>
            <p:cNvSpPr/>
            <p:nvPr/>
          </p:nvSpPr>
          <p:spPr>
            <a:xfrm rot="5400000" flipH="1">
              <a:off x="2397935" y="2680000"/>
              <a:ext cx="740515" cy="19630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テキスト ボックス 44"/>
            <p:cNvSpPr txBox="1"/>
            <p:nvPr/>
          </p:nvSpPr>
          <p:spPr>
            <a:xfrm>
              <a:off x="1599601" y="2579614"/>
              <a:ext cx="4005594" cy="646331"/>
            </a:xfrm>
            <a:prstGeom prst="rect">
              <a:avLst/>
            </a:prstGeom>
            <a:noFill/>
          </p:spPr>
          <p:txBody>
            <a:bodyPr wrap="square" rtlCol="0">
              <a:spAutoFit/>
            </a:bodyPr>
            <a:lstStyle/>
            <a:p>
              <a:r>
                <a:rPr kumimoji="1" lang="ja-JP" altLang="en-US" dirty="0" smtClean="0"/>
                <a:t>基本水量料金：</a:t>
              </a:r>
              <a:r>
                <a:rPr lang="ja-JP" altLang="en-US" dirty="0"/>
                <a:t>基本</a:t>
              </a:r>
              <a:r>
                <a:rPr lang="ja-JP" altLang="en-US" dirty="0" smtClean="0"/>
                <a:t>水量内</a:t>
              </a:r>
              <a:r>
                <a:rPr lang="en-US" altLang="ja-JP" dirty="0" smtClean="0"/>
                <a:t>(10m</a:t>
              </a:r>
              <a:r>
                <a:rPr lang="en-US" altLang="ja-JP" baseline="30000" dirty="0" smtClean="0"/>
                <a:t>3</a:t>
              </a:r>
              <a:r>
                <a:rPr lang="en-US" altLang="ja-JP" dirty="0"/>
                <a:t>)</a:t>
              </a:r>
              <a:r>
                <a:rPr lang="ja-JP" altLang="en-US" dirty="0" smtClean="0"/>
                <a:t>で</a:t>
              </a:r>
              <a:r>
                <a:rPr lang="ja-JP" altLang="en-US" dirty="0"/>
                <a:t>発生する定額料金</a:t>
              </a:r>
              <a:r>
                <a:rPr lang="ja-JP" altLang="en-US" dirty="0" smtClean="0"/>
                <a:t>。</a:t>
              </a:r>
              <a:endParaRPr lang="en-US" altLang="ja-JP" dirty="0"/>
            </a:p>
          </p:txBody>
        </p:sp>
        <p:cxnSp>
          <p:nvCxnSpPr>
            <p:cNvPr id="46" name="直線コネクタ 45"/>
            <p:cNvCxnSpPr/>
            <p:nvPr/>
          </p:nvCxnSpPr>
          <p:spPr>
            <a:xfrm flipH="1">
              <a:off x="1590250" y="4372711"/>
              <a:ext cx="2193048" cy="921828"/>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3779912" y="3140968"/>
              <a:ext cx="3960440" cy="1224136"/>
            </a:xfrm>
            <a:prstGeom prst="line">
              <a:avLst/>
            </a:prstGeom>
            <a:ln w="12700" cmpd="sng">
              <a:solidFill>
                <a:schemeClr val="accent6"/>
              </a:solidFill>
              <a:prstDash val="solid"/>
            </a:ln>
          </p:spPr>
          <p:style>
            <a:lnRef idx="2">
              <a:schemeClr val="accent1"/>
            </a:lnRef>
            <a:fillRef idx="0">
              <a:schemeClr val="accent1"/>
            </a:fillRef>
            <a:effectRef idx="1">
              <a:schemeClr val="accent1"/>
            </a:effectRef>
            <a:fontRef idx="minor">
              <a:schemeClr val="tx1"/>
            </a:fontRef>
          </p:style>
        </p:cxnSp>
        <p:sp>
          <p:nvSpPr>
            <p:cNvPr id="48" name="下矢印 47"/>
            <p:cNvSpPr/>
            <p:nvPr/>
          </p:nvSpPr>
          <p:spPr>
            <a:xfrm>
              <a:off x="6300192" y="3140968"/>
              <a:ext cx="360040" cy="288032"/>
            </a:xfrm>
            <a:prstGeom prst="downArrow">
              <a:avLst/>
            </a:prstGeom>
            <a:solidFill>
              <a:schemeClr val="accent6"/>
            </a:solidFill>
            <a:ln>
              <a:solidFill>
                <a:srgbClr val="B523B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2339752" y="4509120"/>
              <a:ext cx="432048" cy="216024"/>
            </a:xfrm>
            <a:prstGeom prst="downArrow">
              <a:avLst/>
            </a:prstGeom>
            <a:solidFill>
              <a:schemeClr val="accent6"/>
            </a:solidFill>
            <a:ln>
              <a:solidFill>
                <a:srgbClr val="B523B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539552" y="1412776"/>
            <a:ext cx="7703759" cy="769441"/>
          </a:xfrm>
          <a:prstGeom prst="rect">
            <a:avLst/>
          </a:prstGeom>
          <a:noFill/>
        </p:spPr>
        <p:txBody>
          <a:bodyPr wrap="square" rtlCol="0">
            <a:spAutoFit/>
          </a:bodyPr>
          <a:lstStyle/>
          <a:p>
            <a:r>
              <a:rPr lang="ja-JP" altLang="en-US" sz="2200" dirty="0" smtClean="0"/>
              <a:t>北九州市は、</a:t>
            </a:r>
            <a:r>
              <a:rPr lang="en-US" altLang="ja-JP" sz="2200" dirty="0" smtClean="0"/>
              <a:t>2009</a:t>
            </a:r>
            <a:r>
              <a:rPr lang="ja-JP" altLang="en-US" sz="2200" dirty="0" smtClean="0"/>
              <a:t>年</a:t>
            </a:r>
            <a:r>
              <a:rPr lang="en-US" altLang="ja-JP" sz="2200" dirty="0" smtClean="0"/>
              <a:t>4</a:t>
            </a:r>
            <a:r>
              <a:rPr lang="ja-JP" altLang="en-US" sz="2200" dirty="0" smtClean="0"/>
              <a:t>月に基本水量料金を</a:t>
            </a:r>
            <a:r>
              <a:rPr lang="ja-JP" altLang="en-US" sz="2200" b="1" dirty="0" smtClean="0">
                <a:solidFill>
                  <a:srgbClr val="FF0000"/>
                </a:solidFill>
              </a:rPr>
              <a:t>従量制に変更</a:t>
            </a:r>
            <a:r>
              <a:rPr lang="ja-JP" altLang="en-US" sz="2200" dirty="0" smtClean="0"/>
              <a:t>し、</a:t>
            </a:r>
            <a:r>
              <a:rPr lang="ja-JP" altLang="en-US" sz="2200" b="1" dirty="0" smtClean="0">
                <a:solidFill>
                  <a:srgbClr val="FF0000"/>
                </a:solidFill>
              </a:rPr>
              <a:t>従量料金部分の</a:t>
            </a:r>
            <a:r>
              <a:rPr kumimoji="1" lang="ja-JP" altLang="en-US" sz="2200" b="1" dirty="0" smtClean="0">
                <a:solidFill>
                  <a:srgbClr val="FF0000"/>
                </a:solidFill>
              </a:rPr>
              <a:t>価格</a:t>
            </a:r>
            <a:r>
              <a:rPr lang="ja-JP" altLang="en-US" sz="2200" b="1" dirty="0" smtClean="0">
                <a:solidFill>
                  <a:srgbClr val="FF0000"/>
                </a:solidFill>
              </a:rPr>
              <a:t>を下げた</a:t>
            </a:r>
            <a:r>
              <a:rPr kumimoji="1" lang="ja-JP" altLang="en-US" sz="2200" dirty="0" smtClean="0"/>
              <a:t>。</a:t>
            </a:r>
            <a:endParaRPr kumimoji="1" lang="en-US" altLang="ja-JP" sz="2200" dirty="0" smtClean="0"/>
          </a:p>
        </p:txBody>
      </p:sp>
    </p:spTree>
    <p:extLst>
      <p:ext uri="{BB962C8B-B14F-4D97-AF65-F5344CB8AC3E}">
        <p14:creationId xmlns:p14="http://schemas.microsoft.com/office/powerpoint/2010/main" val="40152092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3.2.</a:t>
            </a:r>
            <a:r>
              <a:rPr lang="ja-JP" altLang="en-US" dirty="0" smtClean="0"/>
              <a:t>分析手法と結果</a:t>
            </a:r>
            <a:endParaRPr kumimoji="1" lang="ja-JP" altLang="en-US" dirty="0"/>
          </a:p>
        </p:txBody>
      </p:sp>
      <p:sp>
        <p:nvSpPr>
          <p:cNvPr id="5" name="コンテンツ プレースホルダー 4"/>
          <p:cNvSpPr>
            <a:spLocks noGrp="1"/>
          </p:cNvSpPr>
          <p:nvPr>
            <p:ph idx="1"/>
          </p:nvPr>
        </p:nvSpPr>
        <p:spPr/>
        <p:txBody>
          <a:bodyPr>
            <a:noAutofit/>
          </a:bodyPr>
          <a:lstStyle/>
          <a:p>
            <a:pPr>
              <a:buFont typeface="Wingdings" charset="2"/>
              <a:buChar char="n"/>
            </a:pPr>
            <a:r>
              <a:rPr lang="ja-JP" altLang="en-US" sz="2400" dirty="0"/>
              <a:t>分析</a:t>
            </a:r>
            <a:r>
              <a:rPr lang="ja-JP" altLang="en-US" sz="2400" dirty="0" smtClean="0"/>
              <a:t>手法</a:t>
            </a:r>
            <a:r>
              <a:rPr lang="en-US" altLang="ja-JP" sz="2400" dirty="0" smtClean="0"/>
              <a:t> A</a:t>
            </a:r>
            <a:endParaRPr lang="ja-JP" altLang="en-US" sz="2400" dirty="0"/>
          </a:p>
          <a:p>
            <a:pPr marL="0" indent="0">
              <a:buNone/>
            </a:pPr>
            <a:r>
              <a:rPr lang="ja-JP" altLang="en-US" sz="2400" dirty="0"/>
              <a:t>価格体系の変更前後における、需要関数の推定を行い、社会的余剰の変化を計測する。</a:t>
            </a:r>
          </a:p>
          <a:p>
            <a:pPr>
              <a:buFont typeface="Wingdings" charset="2"/>
              <a:buChar char="n"/>
            </a:pPr>
            <a:endParaRPr lang="ja-JP" altLang="en-US" sz="2400" dirty="0"/>
          </a:p>
          <a:p>
            <a:pPr>
              <a:buFont typeface="Wingdings" charset="2"/>
              <a:buChar char="n"/>
            </a:pPr>
            <a:r>
              <a:rPr lang="ja-JP" altLang="en-US" sz="2400" dirty="0"/>
              <a:t>結果</a:t>
            </a:r>
          </a:p>
          <a:p>
            <a:pPr marL="0" indent="0">
              <a:buNone/>
            </a:pPr>
            <a:r>
              <a:rPr lang="ja-JP" altLang="en-US" sz="2400" dirty="0"/>
              <a:t>パネルデータ分析・時系列分析を試みたが</a:t>
            </a:r>
            <a:r>
              <a:rPr lang="ja-JP" altLang="en-US" sz="2400" dirty="0" smtClean="0"/>
              <a:t>、</a:t>
            </a:r>
            <a:r>
              <a:rPr lang="ja-JP" altLang="en-US" sz="2400" dirty="0" smtClean="0"/>
              <a:t>　　　　　</a:t>
            </a:r>
            <a:r>
              <a:rPr lang="ja-JP" altLang="en-US" sz="2400" dirty="0" smtClean="0"/>
              <a:t>直感</a:t>
            </a:r>
            <a:r>
              <a:rPr lang="ja-JP" altLang="en-US" sz="2400" dirty="0"/>
              <a:t>及び先行研究（清水</a:t>
            </a:r>
            <a:r>
              <a:rPr lang="en-US" altLang="ja-JP" sz="2400" dirty="0"/>
              <a:t>(1991), </a:t>
            </a:r>
            <a:r>
              <a:rPr lang="ja-JP" altLang="en-US" sz="2400" dirty="0"/>
              <a:t>浦上</a:t>
            </a:r>
            <a:r>
              <a:rPr lang="en-US" altLang="ja-JP" sz="2400" dirty="0"/>
              <a:t>(2000) </a:t>
            </a:r>
            <a:r>
              <a:rPr lang="ja-JP" altLang="en-US" sz="2400" dirty="0"/>
              <a:t>）と整合的な需要曲線を推定できなかった。</a:t>
            </a:r>
          </a:p>
          <a:p>
            <a:pPr>
              <a:buFont typeface="Wingdings" charset="2"/>
              <a:buChar char="n"/>
            </a:pPr>
            <a:endParaRPr lang="ja-JP" altLang="en-US" sz="2400" dirty="0"/>
          </a:p>
          <a:p>
            <a:pPr>
              <a:buFont typeface="Wingdings" charset="2"/>
              <a:buChar char="n"/>
            </a:pPr>
            <a:endParaRPr kumimoji="1" lang="ja-JP" altLang="en-US" sz="2400"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18</a:t>
            </a:fld>
            <a:endParaRPr kumimoji="1" lang="ja-JP" altLang="en-US"/>
          </a:p>
        </p:txBody>
      </p:sp>
    </p:spTree>
    <p:extLst>
      <p:ext uri="{BB962C8B-B14F-4D97-AF65-F5344CB8AC3E}">
        <p14:creationId xmlns:p14="http://schemas.microsoft.com/office/powerpoint/2010/main" val="11933019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3.2.</a:t>
            </a:r>
            <a:r>
              <a:rPr lang="ja-JP" altLang="en-US" dirty="0" smtClean="0"/>
              <a:t>分析手法と結果</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19</a:t>
            </a:fld>
            <a:endParaRPr kumimoji="1" lang="ja-JP" altLang="en-US"/>
          </a:p>
        </p:txBody>
      </p:sp>
      <p:sp>
        <p:nvSpPr>
          <p:cNvPr id="4" name="コンテンツ プレースホルダー 2"/>
          <p:cNvSpPr txBox="1">
            <a:spLocks/>
          </p:cNvSpPr>
          <p:nvPr/>
        </p:nvSpPr>
        <p:spPr>
          <a:xfrm>
            <a:off x="457200" y="1600201"/>
            <a:ext cx="8291264" cy="49251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2800" dirty="0" smtClean="0"/>
          </a:p>
        </p:txBody>
      </p:sp>
      <p:sp>
        <p:nvSpPr>
          <p:cNvPr id="5" name="コンテンツ プレースホルダー 4"/>
          <p:cNvSpPr txBox="1">
            <a:spLocks/>
          </p:cNvSpPr>
          <p:nvPr/>
        </p:nvSpPr>
        <p:spPr>
          <a:xfrm>
            <a:off x="457199" y="1772816"/>
            <a:ext cx="8003233" cy="4353347"/>
          </a:xfrm>
          <a:prstGeom prst="rect">
            <a:avLst/>
          </a:prstGeom>
        </p:spPr>
        <p:txBody>
          <a:bodyPr>
            <a:noAutofit/>
          </a:bodyPr>
          <a:lst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1"/>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1"/>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1"/>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1"/>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1"/>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a:lstStyle>
          <a:p>
            <a:pPr>
              <a:buFont typeface="Wingdings" charset="2"/>
              <a:buChar char="n"/>
            </a:pPr>
            <a:r>
              <a:rPr lang="ja-JP" altLang="en-US" sz="2400" dirty="0"/>
              <a:t>分析</a:t>
            </a:r>
            <a:r>
              <a:rPr lang="ja-JP" altLang="en-US" sz="2400" dirty="0" smtClean="0"/>
              <a:t>手法</a:t>
            </a:r>
            <a:r>
              <a:rPr lang="en-US" altLang="ja-JP" sz="2400" dirty="0" smtClean="0"/>
              <a:t> B</a:t>
            </a:r>
          </a:p>
          <a:p>
            <a:pPr marL="0" indent="0">
              <a:buNone/>
            </a:pPr>
            <a:r>
              <a:rPr lang="ja-JP" altLang="en-US" sz="2400" dirty="0" smtClean="0"/>
              <a:t>数値</a:t>
            </a:r>
            <a:r>
              <a:rPr lang="ja-JP" altLang="en-US" sz="2400" dirty="0"/>
              <a:t>解析法を用いて</a:t>
            </a:r>
            <a:r>
              <a:rPr lang="ja-JP" altLang="en-US" sz="2400" dirty="0" smtClean="0"/>
              <a:t>、需要</a:t>
            </a:r>
            <a:r>
              <a:rPr lang="ja-JP" altLang="en-US" sz="2400" dirty="0"/>
              <a:t>関数を推定せず</a:t>
            </a:r>
            <a:r>
              <a:rPr lang="ja-JP" altLang="en-US" sz="2400" dirty="0" smtClean="0"/>
              <a:t>に</a:t>
            </a:r>
            <a:r>
              <a:rPr lang="ja-JP" altLang="en-US" sz="2400" dirty="0" smtClean="0"/>
              <a:t>　　　　　</a:t>
            </a:r>
            <a:r>
              <a:rPr lang="ja-JP" altLang="en-US" sz="2400" dirty="0" smtClean="0"/>
              <a:t>社会的</a:t>
            </a:r>
            <a:r>
              <a:rPr lang="ja-JP" altLang="en-US" sz="2400" dirty="0"/>
              <a:t>余剰の変化のみを計測する。</a:t>
            </a:r>
          </a:p>
          <a:p>
            <a:pPr>
              <a:buFont typeface="Wingdings" charset="2"/>
              <a:buChar char="n"/>
            </a:pPr>
            <a:endParaRPr lang="ja-JP" altLang="en-US" sz="2400" dirty="0"/>
          </a:p>
          <a:p>
            <a:pPr>
              <a:buFont typeface="Wingdings" charset="2"/>
              <a:buChar char="n"/>
            </a:pPr>
            <a:r>
              <a:rPr lang="ja-JP" altLang="en-US" sz="2400" dirty="0" smtClean="0"/>
              <a:t>結果</a:t>
            </a:r>
            <a:endParaRPr lang="en-US" altLang="ja-JP" sz="2400" dirty="0"/>
          </a:p>
          <a:p>
            <a:pPr marL="0" indent="0">
              <a:buNone/>
            </a:pPr>
            <a:r>
              <a:rPr lang="ja-JP" altLang="en-US" sz="2400" b="1" dirty="0" smtClean="0">
                <a:solidFill>
                  <a:srgbClr val="FF0000"/>
                </a:solidFill>
              </a:rPr>
              <a:t>需要</a:t>
            </a:r>
            <a:r>
              <a:rPr lang="ja-JP" altLang="en-US" sz="2400" b="1" dirty="0">
                <a:solidFill>
                  <a:srgbClr val="FF0000"/>
                </a:solidFill>
              </a:rPr>
              <a:t>関数はシフトしていると考えれられる</a:t>
            </a:r>
            <a:r>
              <a:rPr lang="ja-JP" altLang="en-US" sz="2400" dirty="0"/>
              <a:t>上</a:t>
            </a:r>
            <a:r>
              <a:rPr lang="ja-JP" altLang="en-US" sz="2400" dirty="0" smtClean="0"/>
              <a:t>、</a:t>
            </a:r>
            <a:r>
              <a:rPr lang="ja-JP" altLang="en-US" sz="2400" dirty="0" smtClean="0"/>
              <a:t>　　　</a:t>
            </a:r>
            <a:r>
              <a:rPr lang="ja-JP" altLang="en-US" sz="2400" dirty="0" smtClean="0"/>
              <a:t>（</a:t>
            </a:r>
            <a:r>
              <a:rPr lang="en-US" altLang="ja-JP" sz="2400" dirty="0"/>
              <a:t>i.e</a:t>
            </a:r>
            <a:r>
              <a:rPr lang="en-US" altLang="ja-JP" sz="2400" dirty="0" smtClean="0"/>
              <a:t>.</a:t>
            </a:r>
            <a:r>
              <a:rPr lang="ja-JP" altLang="en-US" sz="2400" dirty="0" smtClean="0"/>
              <a:t>数値</a:t>
            </a:r>
            <a:r>
              <a:rPr lang="ja-JP" altLang="en-US" sz="2400" dirty="0"/>
              <a:t>解析法の前提条件不成立</a:t>
            </a:r>
            <a:r>
              <a:rPr lang="ja-JP" altLang="en-US" sz="2400" dirty="0" smtClean="0"/>
              <a:t>）</a:t>
            </a:r>
            <a:r>
              <a:rPr lang="ja-JP" altLang="en-US" sz="2400" dirty="0" smtClean="0"/>
              <a:t>　　　　　　　　　</a:t>
            </a:r>
            <a:r>
              <a:rPr lang="ja-JP" altLang="en-US" sz="2400" dirty="0" smtClean="0"/>
              <a:t>価格</a:t>
            </a:r>
            <a:r>
              <a:rPr lang="ja-JP" altLang="en-US" sz="2400" dirty="0"/>
              <a:t>体系変更による効果のみを抽出できない</a:t>
            </a:r>
            <a:r>
              <a:rPr lang="ja-JP" altLang="en-US" sz="2400" dirty="0" smtClean="0"/>
              <a:t>。</a:t>
            </a:r>
            <a:r>
              <a:rPr lang="en-US" altLang="ja-JP" sz="2400" dirty="0" smtClean="0"/>
              <a:t/>
            </a:r>
            <a:br>
              <a:rPr lang="en-US" altLang="ja-JP" sz="2400" dirty="0" smtClean="0"/>
            </a:br>
            <a:r>
              <a:rPr lang="ja-JP" altLang="en-US" sz="2400" dirty="0" smtClean="0"/>
              <a:t>（</a:t>
            </a:r>
            <a:r>
              <a:rPr lang="en-US" altLang="ja-JP" sz="2400" dirty="0" smtClean="0"/>
              <a:t>∵</a:t>
            </a:r>
            <a:r>
              <a:rPr lang="ja-JP" altLang="en-US" sz="2400" dirty="0" smtClean="0"/>
              <a:t>北九州市</a:t>
            </a:r>
            <a:r>
              <a:rPr lang="ja-JP" altLang="en-US" sz="2400" dirty="0"/>
              <a:t>では従量料金の価格も変更）</a:t>
            </a:r>
          </a:p>
        </p:txBody>
      </p:sp>
    </p:spTree>
    <p:extLst>
      <p:ext uri="{BB962C8B-B14F-4D97-AF65-F5344CB8AC3E}">
        <p14:creationId xmlns:p14="http://schemas.microsoft.com/office/powerpoint/2010/main" val="8461521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a:xfrm>
            <a:off x="467544" y="1700808"/>
            <a:ext cx="8280920" cy="4525963"/>
          </a:xfrm>
        </p:spPr>
        <p:txBody>
          <a:bodyPr>
            <a:normAutofit/>
          </a:bodyPr>
          <a:lstStyle/>
          <a:p>
            <a:pPr marL="0" indent="0">
              <a:buNone/>
            </a:pPr>
            <a:r>
              <a:rPr kumimoji="1" lang="ja-JP" altLang="en-US" sz="2400" dirty="0" smtClean="0"/>
              <a:t>過大な維持管理コスト・歪な価格体系が問題となっている上水事業において、特定の都市</a:t>
            </a:r>
            <a:r>
              <a:rPr kumimoji="1" lang="en-US" altLang="ja-JP" sz="2400" dirty="0" smtClean="0"/>
              <a:t>(</a:t>
            </a:r>
            <a:r>
              <a:rPr kumimoji="1" lang="ja-JP" altLang="en-US" sz="2400" b="1" dirty="0" smtClean="0">
                <a:solidFill>
                  <a:srgbClr val="FF0000"/>
                </a:solidFill>
              </a:rPr>
              <a:t>北九州市</a:t>
            </a:r>
            <a:r>
              <a:rPr lang="en-US" altLang="ja-JP" sz="2400" dirty="0"/>
              <a:t>)</a:t>
            </a:r>
            <a:r>
              <a:rPr kumimoji="1" lang="ja-JP" altLang="en-US" sz="2400" dirty="0" smtClean="0"/>
              <a:t>を取り上げ、</a:t>
            </a:r>
            <a:endParaRPr kumimoji="1" lang="en-US" altLang="ja-JP" sz="2400" dirty="0" smtClean="0"/>
          </a:p>
          <a:p>
            <a:pPr marL="0" indent="0">
              <a:buNone/>
            </a:pPr>
            <a:r>
              <a:rPr kumimoji="1" lang="ja-JP" altLang="en-US" sz="2400" dirty="0" smtClean="0"/>
              <a:t>　①</a:t>
            </a:r>
            <a:r>
              <a:rPr kumimoji="1" lang="ja-JP" altLang="en-US" sz="2400" b="1" dirty="0" smtClean="0">
                <a:solidFill>
                  <a:srgbClr val="FF0000"/>
                </a:solidFill>
              </a:rPr>
              <a:t>浄水施設の民間委託</a:t>
            </a:r>
            <a:endParaRPr kumimoji="1" lang="en-US" altLang="ja-JP" sz="2400" b="1" dirty="0" smtClean="0">
              <a:solidFill>
                <a:srgbClr val="FF0000"/>
              </a:solidFill>
            </a:endParaRPr>
          </a:p>
          <a:p>
            <a:pPr marL="0" indent="0">
              <a:buNone/>
            </a:pPr>
            <a:r>
              <a:rPr kumimoji="1" lang="ja-JP" altLang="en-US" sz="2400" dirty="0" smtClean="0"/>
              <a:t>　②</a:t>
            </a:r>
            <a:r>
              <a:rPr kumimoji="1" lang="ja-JP" altLang="en-US" sz="2400" b="1" dirty="0" smtClean="0">
                <a:solidFill>
                  <a:srgbClr val="FF0000"/>
                </a:solidFill>
              </a:rPr>
              <a:t>価格体系の是正</a:t>
            </a:r>
            <a:endParaRPr kumimoji="1" lang="en-US" altLang="ja-JP" sz="2400" b="1" dirty="0" smtClean="0">
              <a:solidFill>
                <a:srgbClr val="FF0000"/>
              </a:solidFill>
            </a:endParaRPr>
          </a:p>
          <a:p>
            <a:pPr marL="0" indent="0">
              <a:buNone/>
            </a:pPr>
            <a:r>
              <a:rPr kumimoji="1" lang="ja-JP" altLang="en-US" sz="2400" dirty="0" smtClean="0"/>
              <a:t>により、どれだけ</a:t>
            </a:r>
            <a:r>
              <a:rPr kumimoji="1" lang="ja-JP" altLang="en-US" sz="2400" b="1" dirty="0" smtClean="0">
                <a:solidFill>
                  <a:srgbClr val="FF0000"/>
                </a:solidFill>
              </a:rPr>
              <a:t>社会的余剰が変化する</a:t>
            </a:r>
            <a:r>
              <a:rPr kumimoji="1" lang="en-US" altLang="ja-JP" sz="2400" b="1" dirty="0" smtClean="0">
                <a:solidFill>
                  <a:srgbClr val="FF0000"/>
                </a:solidFill>
              </a:rPr>
              <a:t>(</a:t>
            </a:r>
            <a:r>
              <a:rPr kumimoji="1" lang="ja-JP" altLang="en-US" sz="2400" b="1" dirty="0" smtClean="0">
                <a:solidFill>
                  <a:srgbClr val="FF0000"/>
                </a:solidFill>
              </a:rPr>
              <a:t>した</a:t>
            </a:r>
            <a:r>
              <a:rPr kumimoji="1" lang="en-US" altLang="ja-JP" sz="2400" b="1" dirty="0" smtClean="0">
                <a:solidFill>
                  <a:srgbClr val="FF0000"/>
                </a:solidFill>
              </a:rPr>
              <a:t>)</a:t>
            </a:r>
            <a:r>
              <a:rPr kumimoji="1" lang="ja-JP" altLang="en-US" sz="2400" b="1" dirty="0" smtClean="0">
                <a:solidFill>
                  <a:srgbClr val="FF0000"/>
                </a:solidFill>
              </a:rPr>
              <a:t>か</a:t>
            </a:r>
            <a:r>
              <a:rPr lang="ja-JP" altLang="en-US" sz="2400" dirty="0" smtClean="0"/>
              <a:t>推定</a:t>
            </a:r>
            <a:r>
              <a:rPr kumimoji="1" lang="ja-JP" altLang="en-US" sz="2400" dirty="0" smtClean="0"/>
              <a:t>する。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E8EEF89A-DFB6-4E39-9411-755F90B10222}" type="slidenum">
              <a:rPr kumimoji="1" lang="ja-JP" altLang="en-US" smtClean="0"/>
              <a:t>2</a:t>
            </a:fld>
            <a:endParaRPr kumimoji="1" lang="ja-JP" altLang="en-US"/>
          </a:p>
        </p:txBody>
      </p:sp>
    </p:spTree>
    <p:extLst>
      <p:ext uri="{BB962C8B-B14F-4D97-AF65-F5344CB8AC3E}">
        <p14:creationId xmlns:p14="http://schemas.microsoft.com/office/powerpoint/2010/main" val="32059976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20</a:t>
            </a:fld>
            <a:endParaRPr kumimoji="1" lang="ja-JP" altLang="en-US"/>
          </a:p>
        </p:txBody>
      </p:sp>
      <p:grpSp>
        <p:nvGrpSpPr>
          <p:cNvPr id="23" name="図形グループ 22"/>
          <p:cNvGrpSpPr/>
          <p:nvPr/>
        </p:nvGrpSpPr>
        <p:grpSpPr>
          <a:xfrm>
            <a:off x="539576" y="2164795"/>
            <a:ext cx="8064872" cy="4144525"/>
            <a:chOff x="539576" y="1628800"/>
            <a:chExt cx="8064872" cy="4144525"/>
          </a:xfrm>
        </p:grpSpPr>
        <p:grpSp>
          <p:nvGrpSpPr>
            <p:cNvPr id="24" name="図形グループ 23"/>
            <p:cNvGrpSpPr/>
            <p:nvPr/>
          </p:nvGrpSpPr>
          <p:grpSpPr>
            <a:xfrm>
              <a:off x="539576" y="1628800"/>
              <a:ext cx="8064872" cy="4144525"/>
              <a:chOff x="539576" y="1628800"/>
              <a:chExt cx="8064872" cy="4144525"/>
            </a:xfrm>
          </p:grpSpPr>
          <p:grpSp>
            <p:nvGrpSpPr>
              <p:cNvPr id="27" name="グループ化 11"/>
              <p:cNvGrpSpPr/>
              <p:nvPr/>
            </p:nvGrpSpPr>
            <p:grpSpPr>
              <a:xfrm>
                <a:off x="1702130" y="1772816"/>
                <a:ext cx="6552729" cy="3528392"/>
                <a:chOff x="1324782" y="934561"/>
                <a:chExt cx="4992555" cy="3208140"/>
              </a:xfrm>
            </p:grpSpPr>
            <p:cxnSp>
              <p:nvCxnSpPr>
                <p:cNvPr id="41" name="直線矢印コネクタ 40"/>
                <p:cNvCxnSpPr/>
                <p:nvPr/>
              </p:nvCxnSpPr>
              <p:spPr>
                <a:xfrm flipV="1">
                  <a:off x="1324782" y="934561"/>
                  <a:ext cx="1" cy="3208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1324782" y="4142700"/>
                  <a:ext cx="499255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8" name="テキスト ボックス 27"/>
              <p:cNvSpPr txBox="1"/>
              <p:nvPr/>
            </p:nvSpPr>
            <p:spPr>
              <a:xfrm>
                <a:off x="539576" y="2708919"/>
                <a:ext cx="492444" cy="1118254"/>
              </a:xfrm>
              <a:prstGeom prst="rect">
                <a:avLst/>
              </a:prstGeom>
              <a:noFill/>
            </p:spPr>
            <p:txBody>
              <a:bodyPr vert="eaVert" wrap="none" rtlCol="0">
                <a:spAutoFit/>
              </a:bodyPr>
              <a:lstStyle/>
              <a:p>
                <a:r>
                  <a:rPr kumimoji="1" lang="ja-JP" altLang="en-US" sz="2000" dirty="0" smtClean="0"/>
                  <a:t>限界価格</a:t>
                </a:r>
                <a:endParaRPr kumimoji="1" lang="ja-JP" altLang="en-US" sz="2000" dirty="0"/>
              </a:p>
            </p:txBody>
          </p:sp>
          <p:sp>
            <p:nvSpPr>
              <p:cNvPr id="29" name="テキスト ボックス 28"/>
              <p:cNvSpPr txBox="1"/>
              <p:nvPr/>
            </p:nvSpPr>
            <p:spPr>
              <a:xfrm>
                <a:off x="4078394" y="5373215"/>
                <a:ext cx="1366129" cy="400110"/>
              </a:xfrm>
              <a:prstGeom prst="rect">
                <a:avLst/>
              </a:prstGeom>
              <a:noFill/>
            </p:spPr>
            <p:txBody>
              <a:bodyPr wrap="none" rtlCol="0">
                <a:spAutoFit/>
              </a:bodyPr>
              <a:lstStyle/>
              <a:p>
                <a:r>
                  <a:rPr lang="ja-JP" altLang="en-US" sz="2000" dirty="0" smtClean="0"/>
                  <a:t>需要量</a:t>
                </a:r>
                <a:r>
                  <a:rPr lang="en-US" altLang="ja-JP" sz="2000" dirty="0" smtClean="0"/>
                  <a:t>(㎥)</a:t>
                </a:r>
                <a:endParaRPr kumimoji="1" lang="ja-JP" altLang="en-US" sz="2000" dirty="0"/>
              </a:p>
            </p:txBody>
          </p:sp>
          <p:cxnSp>
            <p:nvCxnSpPr>
              <p:cNvPr id="30" name="直線コネクタ 29"/>
              <p:cNvCxnSpPr/>
              <p:nvPr/>
            </p:nvCxnSpPr>
            <p:spPr>
              <a:xfrm flipV="1">
                <a:off x="2350202" y="2204862"/>
                <a:ext cx="5328593" cy="2988016"/>
              </a:xfrm>
              <a:prstGeom prst="line">
                <a:avLst/>
              </a:prstGeom>
              <a:ln w="19050" cmpd="sng"/>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619672" y="2924944"/>
                <a:ext cx="6552728" cy="0"/>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1763688" y="4005064"/>
                <a:ext cx="6480720" cy="0"/>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5508104" y="2060848"/>
                <a:ext cx="1800200" cy="1584176"/>
              </a:xfrm>
              <a:prstGeom prst="line">
                <a:avLst/>
              </a:prstGeom>
              <a:ln>
                <a:solidFill>
                  <a:srgbClr val="B523B4"/>
                </a:solidFill>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3275856" y="2996952"/>
                <a:ext cx="1800200" cy="1584176"/>
              </a:xfrm>
              <a:prstGeom prst="line">
                <a:avLst/>
              </a:prstGeom>
              <a:ln>
                <a:solidFill>
                  <a:srgbClr val="B523B4"/>
                </a:solidFill>
              </a:ln>
            </p:spPr>
            <p:style>
              <a:lnRef idx="2">
                <a:schemeClr val="accent1"/>
              </a:lnRef>
              <a:fillRef idx="0">
                <a:schemeClr val="accent1"/>
              </a:fillRef>
              <a:effectRef idx="1">
                <a:schemeClr val="accent1"/>
              </a:effectRef>
              <a:fontRef idx="minor">
                <a:schemeClr val="tx1"/>
              </a:fontRef>
            </p:style>
          </p:cxnSp>
          <p:sp>
            <p:nvSpPr>
              <p:cNvPr id="35" name="テキスト ボックス 34"/>
              <p:cNvSpPr txBox="1"/>
              <p:nvPr/>
            </p:nvSpPr>
            <p:spPr>
              <a:xfrm>
                <a:off x="7668344" y="1628800"/>
                <a:ext cx="936104" cy="523220"/>
              </a:xfrm>
              <a:prstGeom prst="rect">
                <a:avLst/>
              </a:prstGeom>
              <a:noFill/>
            </p:spPr>
            <p:txBody>
              <a:bodyPr wrap="square" rtlCol="0">
                <a:spAutoFit/>
              </a:bodyPr>
              <a:lstStyle/>
              <a:p>
                <a:r>
                  <a:rPr lang="en-US" altLang="ja-JP" sz="2800" dirty="0" smtClean="0">
                    <a:solidFill>
                      <a:schemeClr val="accent1"/>
                    </a:solidFill>
                  </a:rPr>
                  <a:t>D</a:t>
                </a:r>
                <a:r>
                  <a:rPr lang="en-US" altLang="ja-JP" sz="2800" baseline="-25000" dirty="0">
                    <a:solidFill>
                      <a:schemeClr val="accent1"/>
                    </a:solidFill>
                  </a:rPr>
                  <a:t>1</a:t>
                </a:r>
                <a:endParaRPr kumimoji="1" lang="ja-JP" altLang="en-US" sz="2800" dirty="0">
                  <a:solidFill>
                    <a:schemeClr val="accent1"/>
                  </a:solidFill>
                </a:endParaRPr>
              </a:p>
            </p:txBody>
          </p:sp>
          <p:sp>
            <p:nvSpPr>
              <p:cNvPr id="36" name="テキスト ボックス 35"/>
              <p:cNvSpPr txBox="1"/>
              <p:nvPr/>
            </p:nvSpPr>
            <p:spPr>
              <a:xfrm>
                <a:off x="7380312" y="3501008"/>
                <a:ext cx="936104" cy="523220"/>
              </a:xfrm>
              <a:prstGeom prst="rect">
                <a:avLst/>
              </a:prstGeom>
              <a:noFill/>
            </p:spPr>
            <p:txBody>
              <a:bodyPr wrap="square" rtlCol="0">
                <a:spAutoFit/>
              </a:bodyPr>
              <a:lstStyle/>
              <a:p>
                <a:r>
                  <a:rPr lang="en-US" altLang="ja-JP" sz="2800" dirty="0" smtClean="0">
                    <a:solidFill>
                      <a:schemeClr val="accent6"/>
                    </a:solidFill>
                  </a:rPr>
                  <a:t>D</a:t>
                </a:r>
                <a:r>
                  <a:rPr lang="en-US" altLang="ja-JP" sz="2800" baseline="-25000" dirty="0" smtClean="0">
                    <a:solidFill>
                      <a:schemeClr val="accent6"/>
                    </a:solidFill>
                  </a:rPr>
                  <a:t>2</a:t>
                </a:r>
                <a:endParaRPr kumimoji="1" lang="ja-JP" altLang="en-US" sz="2800" dirty="0">
                  <a:solidFill>
                    <a:schemeClr val="accent6"/>
                  </a:solidFill>
                </a:endParaRPr>
              </a:p>
            </p:txBody>
          </p:sp>
          <p:sp>
            <p:nvSpPr>
              <p:cNvPr id="37" name="テキスト ボックス 36"/>
              <p:cNvSpPr txBox="1"/>
              <p:nvPr/>
            </p:nvSpPr>
            <p:spPr>
              <a:xfrm>
                <a:off x="5076056" y="4509120"/>
                <a:ext cx="936104" cy="523220"/>
              </a:xfrm>
              <a:prstGeom prst="rect">
                <a:avLst/>
              </a:prstGeom>
              <a:noFill/>
            </p:spPr>
            <p:txBody>
              <a:bodyPr wrap="square" rtlCol="0">
                <a:spAutoFit/>
              </a:bodyPr>
              <a:lstStyle/>
              <a:p>
                <a:r>
                  <a:rPr lang="en-US" altLang="ja-JP" sz="2800" dirty="0" smtClean="0">
                    <a:solidFill>
                      <a:schemeClr val="accent6"/>
                    </a:solidFill>
                  </a:rPr>
                  <a:t>D</a:t>
                </a:r>
                <a:r>
                  <a:rPr lang="en-US" altLang="ja-JP" sz="2800" baseline="-25000" dirty="0" smtClean="0">
                    <a:solidFill>
                      <a:schemeClr val="accent6"/>
                    </a:solidFill>
                  </a:rPr>
                  <a:t>2</a:t>
                </a:r>
                <a:endParaRPr kumimoji="1" lang="ja-JP" altLang="en-US" sz="2800" dirty="0">
                  <a:solidFill>
                    <a:schemeClr val="accent6"/>
                  </a:solidFill>
                </a:endParaRPr>
              </a:p>
            </p:txBody>
          </p:sp>
          <p:sp>
            <p:nvSpPr>
              <p:cNvPr id="38" name="左矢印 37"/>
              <p:cNvSpPr/>
              <p:nvPr/>
            </p:nvSpPr>
            <p:spPr>
              <a:xfrm>
                <a:off x="5580112" y="3356992"/>
                <a:ext cx="576064" cy="720080"/>
              </a:xfrm>
              <a:prstGeom prst="leftArrow">
                <a:avLst/>
              </a:prstGeom>
              <a:solidFill>
                <a:srgbClr val="B523B4"/>
              </a:solidFill>
              <a:ln>
                <a:solidFill>
                  <a:srgbClr val="B523B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1181412" y="2708919"/>
                <a:ext cx="720080" cy="369332"/>
              </a:xfrm>
              <a:prstGeom prst="rect">
                <a:avLst/>
              </a:prstGeom>
              <a:noFill/>
            </p:spPr>
            <p:txBody>
              <a:bodyPr wrap="square" rtlCol="0">
                <a:spAutoFit/>
              </a:bodyPr>
              <a:lstStyle/>
              <a:p>
                <a:r>
                  <a:rPr kumimoji="1" lang="en-US" altLang="ja-JP" dirty="0" smtClean="0"/>
                  <a:t>124</a:t>
                </a:r>
                <a:endParaRPr kumimoji="1" lang="ja-JP" altLang="en-US" dirty="0"/>
              </a:p>
            </p:txBody>
          </p:sp>
          <p:sp>
            <p:nvSpPr>
              <p:cNvPr id="40" name="テキスト ボックス 39"/>
              <p:cNvSpPr txBox="1"/>
              <p:nvPr/>
            </p:nvSpPr>
            <p:spPr>
              <a:xfrm>
                <a:off x="1181412" y="3892406"/>
                <a:ext cx="720080" cy="369332"/>
              </a:xfrm>
              <a:prstGeom prst="rect">
                <a:avLst/>
              </a:prstGeom>
              <a:noFill/>
            </p:spPr>
            <p:txBody>
              <a:bodyPr wrap="square" rtlCol="0">
                <a:spAutoFit/>
              </a:bodyPr>
              <a:lstStyle/>
              <a:p>
                <a:r>
                  <a:rPr kumimoji="1" lang="en-US" altLang="ja-JP" dirty="0" smtClean="0"/>
                  <a:t>122</a:t>
                </a:r>
                <a:endParaRPr kumimoji="1" lang="ja-JP" altLang="en-US" dirty="0"/>
              </a:p>
            </p:txBody>
          </p:sp>
        </p:grpSp>
        <p:sp>
          <p:nvSpPr>
            <p:cNvPr id="25" name="テキスト ボックス 24"/>
            <p:cNvSpPr txBox="1"/>
            <p:nvPr/>
          </p:nvSpPr>
          <p:spPr>
            <a:xfrm>
              <a:off x="6378222" y="2257708"/>
              <a:ext cx="437445" cy="523220"/>
            </a:xfrm>
            <a:prstGeom prst="rect">
              <a:avLst/>
            </a:prstGeom>
            <a:noFill/>
          </p:spPr>
          <p:txBody>
            <a:bodyPr wrap="square" rtlCol="0">
              <a:spAutoFit/>
            </a:bodyPr>
            <a:lstStyle/>
            <a:p>
              <a:pPr algn="ctr"/>
              <a:r>
                <a:rPr kumimoji="1" lang="en-US" altLang="ja-JP" sz="2800" dirty="0" smtClean="0"/>
                <a:t>A</a:t>
              </a:r>
              <a:endParaRPr kumimoji="1" lang="ja-JP" altLang="en-US" sz="2800" dirty="0"/>
            </a:p>
          </p:txBody>
        </p:sp>
        <p:sp>
          <p:nvSpPr>
            <p:cNvPr id="26" name="テキスト ボックス 25"/>
            <p:cNvSpPr txBox="1"/>
            <p:nvPr/>
          </p:nvSpPr>
          <p:spPr>
            <a:xfrm>
              <a:off x="4261556" y="3501008"/>
              <a:ext cx="451555" cy="523220"/>
            </a:xfrm>
            <a:prstGeom prst="rect">
              <a:avLst/>
            </a:prstGeom>
            <a:noFill/>
          </p:spPr>
          <p:txBody>
            <a:bodyPr wrap="square" rtlCol="0">
              <a:spAutoFit/>
            </a:bodyPr>
            <a:lstStyle/>
            <a:p>
              <a:pPr algn="ctr"/>
              <a:r>
                <a:rPr kumimoji="1" lang="en-US" altLang="ja-JP" sz="2800" dirty="0" smtClean="0"/>
                <a:t>B</a:t>
              </a:r>
              <a:endParaRPr kumimoji="1" lang="ja-JP" altLang="en-US" sz="2800" dirty="0"/>
            </a:p>
          </p:txBody>
        </p:sp>
      </p:grpSp>
      <p:sp>
        <p:nvSpPr>
          <p:cNvPr id="2" name="テキスト ボックス 1"/>
          <p:cNvSpPr txBox="1"/>
          <p:nvPr/>
        </p:nvSpPr>
        <p:spPr>
          <a:xfrm>
            <a:off x="1259632" y="1484784"/>
            <a:ext cx="7416824" cy="523220"/>
          </a:xfrm>
          <a:prstGeom prst="rect">
            <a:avLst/>
          </a:prstGeom>
          <a:noFill/>
        </p:spPr>
        <p:txBody>
          <a:bodyPr wrap="square" rtlCol="0">
            <a:spAutoFit/>
          </a:bodyPr>
          <a:lstStyle/>
          <a:p>
            <a:r>
              <a:rPr lang="ja-JP" altLang="en-US" sz="2800" dirty="0" smtClean="0"/>
              <a:t>需要関数のシフトを想定した理由となる図</a:t>
            </a:r>
            <a:endParaRPr kumimoji="1" lang="ja-JP" altLang="en-US" sz="2800" dirty="0"/>
          </a:p>
        </p:txBody>
      </p:sp>
      <p:sp>
        <p:nvSpPr>
          <p:cNvPr id="43" name="タイトル 1"/>
          <p:cNvSpPr>
            <a:spLocks noGrp="1"/>
          </p:cNvSpPr>
          <p:nvPr>
            <p:ph type="title"/>
          </p:nvPr>
        </p:nvSpPr>
        <p:spPr>
          <a:xfrm>
            <a:off x="457199" y="764704"/>
            <a:ext cx="6508377" cy="570384"/>
          </a:xfrm>
        </p:spPr>
        <p:txBody>
          <a:bodyPr/>
          <a:lstStyle/>
          <a:p>
            <a:r>
              <a:rPr lang="en-US" altLang="ja-JP" dirty="0" smtClean="0"/>
              <a:t>3.2.</a:t>
            </a:r>
            <a:r>
              <a:rPr lang="ja-JP" altLang="en-US" dirty="0" smtClean="0"/>
              <a:t>分析手法と結果</a:t>
            </a:r>
            <a:endParaRPr kumimoji="1" lang="ja-JP" altLang="en-US" dirty="0"/>
          </a:p>
        </p:txBody>
      </p:sp>
    </p:spTree>
    <p:extLst>
      <p:ext uri="{BB962C8B-B14F-4D97-AF65-F5344CB8AC3E}">
        <p14:creationId xmlns:p14="http://schemas.microsoft.com/office/powerpoint/2010/main" val="21949196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3.3</a:t>
            </a:r>
            <a:r>
              <a:rPr kumimoji="1" lang="en-US" altLang="ja-JP" dirty="0" smtClean="0"/>
              <a:t>.</a:t>
            </a:r>
            <a:r>
              <a:rPr lang="ja-JP" altLang="en-US" dirty="0" smtClean="0"/>
              <a:t>補足：需要関数の推定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21</a:t>
            </a:fld>
            <a:endParaRPr kumimoji="1" lang="ja-JP" altLang="en-US"/>
          </a:p>
        </p:txBody>
      </p:sp>
      <p:sp>
        <p:nvSpPr>
          <p:cNvPr id="4" name="コンテンツ プレースホルダー 2"/>
          <p:cNvSpPr txBox="1">
            <a:spLocks/>
          </p:cNvSpPr>
          <p:nvPr/>
        </p:nvSpPr>
        <p:spPr>
          <a:xfrm>
            <a:off x="457200" y="2276872"/>
            <a:ext cx="8229600" cy="38492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800" u="sng" dirty="0" smtClean="0"/>
              <a:t>A.</a:t>
            </a:r>
            <a:r>
              <a:rPr lang="en-US" altLang="ja-JP" sz="2800" u="sng" dirty="0"/>
              <a:t> </a:t>
            </a:r>
            <a:r>
              <a:rPr lang="ja-JP" altLang="en-US" sz="2800" u="sng" dirty="0" smtClean="0"/>
              <a:t>パネルデータ分析</a:t>
            </a:r>
            <a:endParaRPr lang="en-US" altLang="ja-JP" sz="2800" u="sng" dirty="0" smtClean="0"/>
          </a:p>
          <a:p>
            <a:pPr marL="0" indent="0">
              <a:buNone/>
            </a:pPr>
            <a:r>
              <a:rPr lang="ja-JP" altLang="en-US" sz="2800" dirty="0" smtClean="0"/>
              <a:t>北九州市（措置群）・大分市（統制群）</a:t>
            </a:r>
            <a:r>
              <a:rPr lang="ja-JP" altLang="en-US" sz="2800" dirty="0" smtClean="0"/>
              <a:t>の</a:t>
            </a:r>
            <a:r>
              <a:rPr lang="ja-JP" altLang="en-US" sz="2800" dirty="0" smtClean="0"/>
              <a:t>　　　</a:t>
            </a:r>
            <a:r>
              <a:rPr lang="en-US" altLang="ja-JP" sz="2800" dirty="0" smtClean="0"/>
              <a:t>2005</a:t>
            </a:r>
            <a:r>
              <a:rPr lang="ja-JP" altLang="en-US" sz="2800" dirty="0" smtClean="0"/>
              <a:t>年</a:t>
            </a:r>
            <a:r>
              <a:rPr lang="en-US" altLang="ja-JP" sz="2800" dirty="0"/>
              <a:t>4</a:t>
            </a:r>
            <a:r>
              <a:rPr lang="ja-JP" altLang="en-US" sz="2800" dirty="0" smtClean="0"/>
              <a:t>月から</a:t>
            </a:r>
            <a:r>
              <a:rPr lang="en-US" altLang="ja-JP" sz="2800" dirty="0" smtClean="0"/>
              <a:t>2014</a:t>
            </a:r>
            <a:r>
              <a:rPr lang="ja-JP" altLang="en-US" sz="2800" dirty="0" smtClean="0"/>
              <a:t>年</a:t>
            </a:r>
            <a:r>
              <a:rPr lang="en-US" altLang="ja-JP" sz="2800" dirty="0" smtClean="0"/>
              <a:t>3</a:t>
            </a:r>
            <a:r>
              <a:rPr lang="ja-JP" altLang="en-US" sz="2800" dirty="0" smtClean="0"/>
              <a:t>月までの月次データ</a:t>
            </a:r>
            <a:r>
              <a:rPr lang="ja-JP" altLang="en-US" sz="2800" dirty="0" smtClean="0"/>
              <a:t>を</a:t>
            </a:r>
            <a:r>
              <a:rPr lang="ja-JP" altLang="en-US" sz="2800" dirty="0" smtClean="0"/>
              <a:t>　　</a:t>
            </a:r>
            <a:r>
              <a:rPr lang="ja-JP" altLang="en-US" sz="2800" dirty="0" smtClean="0"/>
              <a:t>価格</a:t>
            </a:r>
            <a:r>
              <a:rPr lang="ja-JP" altLang="en-US" sz="2800" dirty="0" smtClean="0"/>
              <a:t>是正前後で分けてパネルデータ分析を実行（別途、ダミーを用いての分析も行った）。</a:t>
            </a:r>
            <a:r>
              <a:rPr lang="ja-JP" altLang="ja-JP" sz="2800" dirty="0"/>
              <a:t>　　</a:t>
            </a:r>
            <a:r>
              <a:rPr lang="ja-JP" altLang="en-US" sz="2800" dirty="0" smtClean="0"/>
              <a:t>　</a:t>
            </a:r>
            <a:endParaRPr lang="en-US" altLang="ja-JP" sz="2800" dirty="0" smtClean="0"/>
          </a:p>
        </p:txBody>
      </p:sp>
      <p:sp>
        <p:nvSpPr>
          <p:cNvPr id="5" name="テキスト ボックス 4"/>
          <p:cNvSpPr txBox="1"/>
          <p:nvPr/>
        </p:nvSpPr>
        <p:spPr>
          <a:xfrm>
            <a:off x="395536" y="1484784"/>
            <a:ext cx="6336704" cy="584776"/>
          </a:xfrm>
          <a:prstGeom prst="rect">
            <a:avLst/>
          </a:prstGeom>
          <a:noFill/>
        </p:spPr>
        <p:txBody>
          <a:bodyPr wrap="square" rtlCol="0">
            <a:spAutoFit/>
          </a:bodyPr>
          <a:lstStyle/>
          <a:p>
            <a:r>
              <a:rPr lang="en-US" altLang="ja-JP" sz="3200" b="1" dirty="0" smtClean="0"/>
              <a:t>(1)</a:t>
            </a:r>
            <a:r>
              <a:rPr lang="ja-JP" altLang="ja-JP" sz="3200" b="1" dirty="0"/>
              <a:t>　</a:t>
            </a:r>
            <a:r>
              <a:rPr lang="ja-JP" altLang="en-US" sz="3200" b="1" dirty="0" smtClean="0"/>
              <a:t>試みた需要関数の推定方法</a:t>
            </a:r>
            <a:endParaRPr lang="en-US" altLang="ja-JP" sz="3200" b="1" dirty="0"/>
          </a:p>
        </p:txBody>
      </p:sp>
    </p:spTree>
    <p:extLst>
      <p:ext uri="{BB962C8B-B14F-4D97-AF65-F5344CB8AC3E}">
        <p14:creationId xmlns:p14="http://schemas.microsoft.com/office/powerpoint/2010/main" val="7884353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3.3</a:t>
            </a:r>
            <a:r>
              <a:rPr kumimoji="1" lang="en-US" altLang="ja-JP" dirty="0" smtClean="0"/>
              <a:t>.</a:t>
            </a:r>
            <a:r>
              <a:rPr lang="ja-JP" altLang="en-US" dirty="0" smtClean="0"/>
              <a:t>補足：需要関数の推定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22</a:t>
            </a:fld>
            <a:endParaRPr kumimoji="1" lang="ja-JP" altLang="en-US"/>
          </a:p>
        </p:txBody>
      </p:sp>
      <p:sp>
        <p:nvSpPr>
          <p:cNvPr id="4" name="コンテンツ プレースホルダー 2"/>
          <p:cNvSpPr txBox="1">
            <a:spLocks/>
          </p:cNvSpPr>
          <p:nvPr/>
        </p:nvSpPr>
        <p:spPr>
          <a:xfrm>
            <a:off x="457200" y="2276872"/>
            <a:ext cx="8229600" cy="38492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800" u="sng" dirty="0"/>
              <a:t>B</a:t>
            </a:r>
            <a:r>
              <a:rPr lang="en-US" altLang="ja-JP" sz="2800" u="sng" dirty="0" smtClean="0"/>
              <a:t>.</a:t>
            </a:r>
            <a:r>
              <a:rPr lang="en-US" altLang="ja-JP" sz="2800" u="sng" dirty="0"/>
              <a:t> </a:t>
            </a:r>
            <a:r>
              <a:rPr lang="ja-JP" altLang="en-US" sz="2800" u="sng" dirty="0" smtClean="0"/>
              <a:t>時系列</a:t>
            </a:r>
            <a:r>
              <a:rPr lang="ja-JP" altLang="en-US" sz="2800" u="sng" dirty="0"/>
              <a:t>分析</a:t>
            </a:r>
            <a:endParaRPr lang="en-US" altLang="ja-JP" sz="2800" u="sng" dirty="0"/>
          </a:p>
          <a:p>
            <a:pPr marL="0" indent="0">
              <a:buNone/>
            </a:pPr>
            <a:r>
              <a:rPr lang="ja-JP" altLang="en-US" sz="2800" dirty="0" smtClean="0"/>
              <a:t>北九州市</a:t>
            </a:r>
            <a:r>
              <a:rPr lang="ja-JP" altLang="en-US" sz="2800" dirty="0"/>
              <a:t>の</a:t>
            </a:r>
            <a:r>
              <a:rPr lang="en-US" altLang="ja-JP" sz="2800" dirty="0"/>
              <a:t>2005</a:t>
            </a:r>
            <a:r>
              <a:rPr lang="ja-JP" altLang="en-US" sz="2800" dirty="0"/>
              <a:t>年</a:t>
            </a:r>
            <a:r>
              <a:rPr lang="en-US" altLang="ja-JP" sz="2800" dirty="0"/>
              <a:t>4</a:t>
            </a:r>
            <a:r>
              <a:rPr lang="ja-JP" altLang="en-US" sz="2800" dirty="0"/>
              <a:t>月から</a:t>
            </a:r>
            <a:r>
              <a:rPr lang="en-US" altLang="ja-JP" sz="2800" dirty="0"/>
              <a:t>2014</a:t>
            </a:r>
            <a:r>
              <a:rPr lang="ja-JP" altLang="en-US" sz="2800" dirty="0"/>
              <a:t>年</a:t>
            </a:r>
            <a:r>
              <a:rPr lang="en-US" altLang="ja-JP" sz="2800" dirty="0"/>
              <a:t>3</a:t>
            </a:r>
            <a:r>
              <a:rPr lang="ja-JP" altLang="en-US" sz="2800" dirty="0"/>
              <a:t>月まで</a:t>
            </a:r>
            <a:r>
              <a:rPr lang="ja-JP" altLang="en-US" sz="2800" dirty="0" smtClean="0"/>
              <a:t>の</a:t>
            </a:r>
            <a:r>
              <a:rPr lang="ja-JP" altLang="en-US" sz="2800" dirty="0" smtClean="0"/>
              <a:t>　　　</a:t>
            </a:r>
            <a:r>
              <a:rPr lang="ja-JP" altLang="en-US" sz="2800" dirty="0" smtClean="0"/>
              <a:t>月次</a:t>
            </a:r>
            <a:r>
              <a:rPr lang="ja-JP" altLang="en-US" sz="2800" dirty="0"/>
              <a:t>データを価格是正前後に</a:t>
            </a:r>
            <a:r>
              <a:rPr lang="ja-JP" altLang="en-US" sz="2800" dirty="0" smtClean="0"/>
              <a:t>分けて</a:t>
            </a:r>
            <a:r>
              <a:rPr lang="ja-JP" altLang="en-US" sz="2800" dirty="0" smtClean="0"/>
              <a:t>　　　　　　</a:t>
            </a:r>
            <a:r>
              <a:rPr lang="ja-JP" altLang="ja-JP" sz="2800" dirty="0" smtClean="0"/>
              <a:t>Bo</a:t>
            </a:r>
            <a:r>
              <a:rPr lang="en-US" altLang="ja-JP" sz="2800" dirty="0" smtClean="0"/>
              <a:t>x</a:t>
            </a:r>
            <a:r>
              <a:rPr lang="en-US" altLang="ja-JP" sz="2800" dirty="0"/>
              <a:t>-Jenkins</a:t>
            </a:r>
            <a:r>
              <a:rPr lang="ja-JP" altLang="en-US" sz="2800" dirty="0"/>
              <a:t>法に従って時系列分析を実行</a:t>
            </a:r>
            <a:r>
              <a:rPr lang="ja-JP" altLang="en-US" sz="2800" dirty="0" smtClean="0"/>
              <a:t>。</a:t>
            </a:r>
            <a:r>
              <a:rPr lang="ja-JP" altLang="ja-JP" sz="2800" dirty="0"/>
              <a:t>　　</a:t>
            </a:r>
            <a:r>
              <a:rPr lang="ja-JP" altLang="en-US" sz="2800" dirty="0" smtClean="0"/>
              <a:t>　</a:t>
            </a:r>
            <a:endParaRPr lang="en-US" altLang="ja-JP" sz="2800" dirty="0" smtClean="0"/>
          </a:p>
        </p:txBody>
      </p:sp>
      <p:sp>
        <p:nvSpPr>
          <p:cNvPr id="5" name="テキスト ボックス 4"/>
          <p:cNvSpPr txBox="1"/>
          <p:nvPr/>
        </p:nvSpPr>
        <p:spPr>
          <a:xfrm>
            <a:off x="395536" y="1484784"/>
            <a:ext cx="6336704" cy="584776"/>
          </a:xfrm>
          <a:prstGeom prst="rect">
            <a:avLst/>
          </a:prstGeom>
          <a:noFill/>
        </p:spPr>
        <p:txBody>
          <a:bodyPr wrap="square" rtlCol="0">
            <a:spAutoFit/>
          </a:bodyPr>
          <a:lstStyle/>
          <a:p>
            <a:r>
              <a:rPr lang="en-US" altLang="ja-JP" sz="3200" b="1" dirty="0" smtClean="0"/>
              <a:t>(1)</a:t>
            </a:r>
            <a:r>
              <a:rPr lang="ja-JP" altLang="ja-JP" sz="3200" b="1" dirty="0"/>
              <a:t>　</a:t>
            </a:r>
            <a:r>
              <a:rPr lang="ja-JP" altLang="en-US" sz="3200" b="1" dirty="0" smtClean="0"/>
              <a:t>試みた需要関数の推定方法</a:t>
            </a:r>
            <a:endParaRPr lang="en-US" altLang="ja-JP" sz="3200" b="1" dirty="0"/>
          </a:p>
        </p:txBody>
      </p:sp>
    </p:spTree>
    <p:extLst>
      <p:ext uri="{BB962C8B-B14F-4D97-AF65-F5344CB8AC3E}">
        <p14:creationId xmlns:p14="http://schemas.microsoft.com/office/powerpoint/2010/main" val="395694814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3.3</a:t>
            </a:r>
            <a:r>
              <a:rPr kumimoji="1" lang="en-US" altLang="ja-JP" dirty="0" smtClean="0"/>
              <a:t>.</a:t>
            </a:r>
            <a:r>
              <a:rPr lang="ja-JP" altLang="en-US" dirty="0" smtClean="0"/>
              <a:t>補足：需要関数の推定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23</a:t>
            </a:fld>
            <a:endParaRPr kumimoji="1" lang="ja-JP" altLang="en-US"/>
          </a:p>
        </p:txBody>
      </p:sp>
      <p:sp>
        <p:nvSpPr>
          <p:cNvPr id="4" name="コンテンツ プレースホルダー 2"/>
          <p:cNvSpPr txBox="1">
            <a:spLocks/>
          </p:cNvSpPr>
          <p:nvPr/>
        </p:nvSpPr>
        <p:spPr>
          <a:xfrm>
            <a:off x="457200" y="2276872"/>
            <a:ext cx="8229600" cy="38492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800" u="sng" dirty="0" smtClean="0"/>
              <a:t>A. </a:t>
            </a:r>
            <a:r>
              <a:rPr lang="ja-JP" altLang="en-US" sz="2800" u="sng" dirty="0" smtClean="0"/>
              <a:t>パネルデータ</a:t>
            </a:r>
            <a:r>
              <a:rPr lang="ja-JP" altLang="en-US" sz="2800" u="sng" dirty="0" smtClean="0"/>
              <a:t>分析</a:t>
            </a:r>
            <a:endParaRPr lang="en-US" altLang="ja-JP" sz="2800" u="sng" dirty="0" smtClean="0"/>
          </a:p>
          <a:p>
            <a:pPr marL="0" indent="0">
              <a:buNone/>
            </a:pPr>
            <a:r>
              <a:rPr lang="ja-JP" altLang="en-US" sz="2800" dirty="0" smtClean="0"/>
              <a:t>定常化</a:t>
            </a:r>
            <a:r>
              <a:rPr lang="ja-JP" altLang="en-US" sz="2800" dirty="0" smtClean="0"/>
              <a:t>を行い、</a:t>
            </a:r>
            <a:r>
              <a:rPr lang="en-US" altLang="ja-JP" sz="2800" dirty="0" smtClean="0"/>
              <a:t>FE</a:t>
            </a:r>
            <a:r>
              <a:rPr lang="ja-JP" altLang="en-US" sz="2800" dirty="0" smtClean="0"/>
              <a:t>モデル・</a:t>
            </a:r>
            <a:r>
              <a:rPr lang="en-US" altLang="ja-JP" sz="2800" dirty="0" smtClean="0"/>
              <a:t>RE</a:t>
            </a:r>
            <a:r>
              <a:rPr lang="ja-JP" altLang="en-US" sz="2800" dirty="0" smtClean="0"/>
              <a:t>モデルを</a:t>
            </a:r>
            <a:r>
              <a:rPr lang="ja-JP" altLang="en-US" sz="2800" dirty="0" smtClean="0"/>
              <a:t>用いて</a:t>
            </a:r>
            <a:r>
              <a:rPr lang="ja-JP" altLang="en-US" sz="2800" dirty="0" smtClean="0"/>
              <a:t>　　</a:t>
            </a:r>
            <a:r>
              <a:rPr lang="ja-JP" altLang="en-US" sz="2800" dirty="0" smtClean="0"/>
              <a:t>回帰</a:t>
            </a:r>
            <a:r>
              <a:rPr lang="ja-JP" altLang="en-US" sz="2800" dirty="0" smtClean="0"/>
              <a:t>分析を行うと</a:t>
            </a:r>
            <a:r>
              <a:rPr lang="ja-JP" altLang="en-US" sz="2800" dirty="0" smtClean="0"/>
              <a:t>、</a:t>
            </a:r>
            <a:r>
              <a:rPr lang="en-US" altLang="ja-JP" sz="2800" dirty="0" smtClean="0"/>
              <a:t>F</a:t>
            </a:r>
            <a:r>
              <a:rPr lang="ja-JP" altLang="en-US" sz="2800" dirty="0" smtClean="0"/>
              <a:t>検定・ハウスマン</a:t>
            </a:r>
            <a:r>
              <a:rPr lang="ja-JP" altLang="en-US" sz="2800" dirty="0" smtClean="0"/>
              <a:t>検定</a:t>
            </a:r>
            <a:r>
              <a:rPr lang="ja-JP" altLang="en-US" sz="2800" dirty="0" smtClean="0"/>
              <a:t>で　　</a:t>
            </a:r>
            <a:r>
              <a:rPr lang="en-US" altLang="ja-JP" sz="2800" dirty="0" smtClean="0"/>
              <a:t>FE</a:t>
            </a:r>
            <a:r>
              <a:rPr lang="ja-JP" altLang="en-US" sz="2800" dirty="0"/>
              <a:t>が採択</a:t>
            </a:r>
            <a:r>
              <a:rPr lang="ja-JP" altLang="en-US" sz="2800" dirty="0" smtClean="0"/>
              <a:t>される場合が多かったが、</a:t>
            </a:r>
            <a:r>
              <a:rPr lang="ja-JP" altLang="en-US" sz="2800" dirty="0" smtClean="0"/>
              <a:t>　　　　　　</a:t>
            </a:r>
            <a:r>
              <a:rPr lang="en-US" altLang="ja-JP" sz="2800" dirty="0" smtClean="0"/>
              <a:t>FE</a:t>
            </a:r>
            <a:r>
              <a:rPr lang="ja-JP" altLang="en-US" sz="2800" dirty="0" smtClean="0"/>
              <a:t>の係数</a:t>
            </a:r>
            <a:r>
              <a:rPr lang="ja-JP" altLang="en-US" sz="2800" dirty="0"/>
              <a:t>の符号</a:t>
            </a:r>
            <a:r>
              <a:rPr lang="ja-JP" altLang="en-US" sz="2800" dirty="0" smtClean="0"/>
              <a:t>が直感</a:t>
            </a:r>
            <a:r>
              <a:rPr lang="ja-JP" altLang="en-US" sz="2800" dirty="0"/>
              <a:t>と</a:t>
            </a:r>
            <a:r>
              <a:rPr lang="ja-JP" altLang="en-US" sz="2800" dirty="0" smtClean="0"/>
              <a:t>不一致</a:t>
            </a:r>
            <a:r>
              <a:rPr lang="ja-JP" altLang="en-US" sz="2800" dirty="0" smtClean="0"/>
              <a:t>　　　　　　</a:t>
            </a:r>
            <a:r>
              <a:rPr lang="ja-JP" altLang="en-US" sz="2800" dirty="0" smtClean="0"/>
              <a:t>（</a:t>
            </a:r>
            <a:r>
              <a:rPr lang="en-US" altLang="ja-JP" sz="2800" dirty="0"/>
              <a:t>e.g. </a:t>
            </a:r>
            <a:r>
              <a:rPr lang="ja-JP" altLang="en-US" sz="2800" dirty="0"/>
              <a:t>価格の係数が正）</a:t>
            </a:r>
            <a:r>
              <a:rPr lang="ja-JP" altLang="en-US" sz="2800" dirty="0" smtClean="0"/>
              <a:t>。</a:t>
            </a:r>
            <a:endParaRPr lang="en-US" altLang="ja-JP" sz="2800" dirty="0" smtClean="0"/>
          </a:p>
        </p:txBody>
      </p:sp>
      <p:sp>
        <p:nvSpPr>
          <p:cNvPr id="5" name="テキスト ボックス 4"/>
          <p:cNvSpPr txBox="1"/>
          <p:nvPr/>
        </p:nvSpPr>
        <p:spPr>
          <a:xfrm>
            <a:off x="395536" y="1484784"/>
            <a:ext cx="7704856" cy="584776"/>
          </a:xfrm>
          <a:prstGeom prst="rect">
            <a:avLst/>
          </a:prstGeom>
          <a:noFill/>
        </p:spPr>
        <p:txBody>
          <a:bodyPr wrap="square" rtlCol="0">
            <a:spAutoFit/>
          </a:bodyPr>
          <a:lstStyle/>
          <a:p>
            <a:r>
              <a:rPr lang="en-US" altLang="ja-JP" sz="3200" b="1" dirty="0" smtClean="0"/>
              <a:t>(2)</a:t>
            </a:r>
            <a:r>
              <a:rPr lang="ja-JP" altLang="ja-JP" sz="3200" b="1" dirty="0"/>
              <a:t>　</a:t>
            </a:r>
            <a:r>
              <a:rPr lang="ja-JP" altLang="en-US" sz="3200" b="1" dirty="0" smtClean="0"/>
              <a:t>試みた需要関数の推定の結果</a:t>
            </a:r>
            <a:endParaRPr lang="en-US" altLang="ja-JP" sz="3200" b="1" dirty="0"/>
          </a:p>
        </p:txBody>
      </p:sp>
    </p:spTree>
    <p:extLst>
      <p:ext uri="{BB962C8B-B14F-4D97-AF65-F5344CB8AC3E}">
        <p14:creationId xmlns:p14="http://schemas.microsoft.com/office/powerpoint/2010/main" val="405700233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3.3</a:t>
            </a:r>
            <a:r>
              <a:rPr kumimoji="1" lang="en-US" altLang="ja-JP" dirty="0" smtClean="0"/>
              <a:t>.</a:t>
            </a:r>
            <a:r>
              <a:rPr lang="ja-JP" altLang="en-US" dirty="0" smtClean="0"/>
              <a:t>補足：需要関数の推定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24</a:t>
            </a:fld>
            <a:endParaRPr kumimoji="1" lang="ja-JP" altLang="en-US"/>
          </a:p>
        </p:txBody>
      </p:sp>
      <p:sp>
        <p:nvSpPr>
          <p:cNvPr id="4" name="コンテンツ プレースホルダー 2"/>
          <p:cNvSpPr txBox="1">
            <a:spLocks/>
          </p:cNvSpPr>
          <p:nvPr/>
        </p:nvSpPr>
        <p:spPr>
          <a:xfrm>
            <a:off x="457200" y="2276872"/>
            <a:ext cx="8229600" cy="38492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800" u="sng" dirty="0" smtClean="0"/>
              <a:t>A. </a:t>
            </a:r>
            <a:r>
              <a:rPr lang="ja-JP" altLang="en-US" sz="2800" u="sng" dirty="0" smtClean="0"/>
              <a:t>パネルデータ</a:t>
            </a:r>
            <a:r>
              <a:rPr lang="ja-JP" altLang="en-US" sz="2800" u="sng" dirty="0" smtClean="0"/>
              <a:t>分析</a:t>
            </a:r>
            <a:endParaRPr lang="en-US" altLang="ja-JP" sz="2800" dirty="0" smtClean="0"/>
          </a:p>
          <a:p>
            <a:pPr marL="0" indent="0">
              <a:buNone/>
            </a:pPr>
            <a:r>
              <a:rPr lang="ja-JP" altLang="en-US" sz="2800" dirty="0" smtClean="0"/>
              <a:t>データセット</a:t>
            </a:r>
            <a:r>
              <a:rPr lang="ja-JP" altLang="en-US" sz="2800" dirty="0"/>
              <a:t>が時系列方向に伸びているので</a:t>
            </a:r>
            <a:r>
              <a:rPr lang="ja-JP" altLang="en-US" sz="2800" dirty="0" smtClean="0"/>
              <a:t>、</a:t>
            </a:r>
            <a:r>
              <a:rPr lang="ja-JP" altLang="en-US" sz="2800" dirty="0" smtClean="0"/>
              <a:t>　</a:t>
            </a:r>
            <a:r>
              <a:rPr lang="ja-JP" altLang="en-US" sz="2800" dirty="0" smtClean="0"/>
              <a:t>各都</a:t>
            </a:r>
            <a:r>
              <a:rPr lang="ja-JP" altLang="en-US" sz="2800" dirty="0"/>
              <a:t>市内に</a:t>
            </a:r>
            <a:r>
              <a:rPr lang="ja-JP" altLang="en-US" sz="2800" dirty="0" smtClean="0"/>
              <a:t>おいて時系列間で</a:t>
            </a:r>
            <a:r>
              <a:rPr lang="ja-JP" altLang="en-US" sz="2800" dirty="0" smtClean="0"/>
              <a:t>、</a:t>
            </a:r>
            <a:r>
              <a:rPr lang="ja-JP" altLang="en-US" sz="2800" dirty="0" smtClean="0"/>
              <a:t>誤差</a:t>
            </a:r>
            <a:r>
              <a:rPr lang="ja-JP" altLang="en-US" sz="2800" dirty="0" smtClean="0"/>
              <a:t>に系列</a:t>
            </a:r>
            <a:r>
              <a:rPr lang="ja-JP" altLang="en-US" sz="2800" dirty="0"/>
              <a:t>相関が生じている可能性を</a:t>
            </a:r>
            <a:r>
              <a:rPr lang="ja-JP" altLang="en-US" sz="2800" dirty="0" smtClean="0"/>
              <a:t>考え</a:t>
            </a:r>
            <a:r>
              <a:rPr lang="ja-JP" altLang="en-US" sz="2800" dirty="0" smtClean="0"/>
              <a:t>　　　　　　　　　　　</a:t>
            </a:r>
            <a:r>
              <a:rPr lang="ja-JP" altLang="en-US" sz="2800" dirty="0" smtClean="0"/>
              <a:t>分散共</a:t>
            </a:r>
            <a:r>
              <a:rPr lang="ja-JP" altLang="en-US" sz="2800" dirty="0"/>
              <a:t>分散行列を仮定</a:t>
            </a:r>
            <a:r>
              <a:rPr lang="ja-JP" altLang="en-US" sz="2800" dirty="0" smtClean="0"/>
              <a:t>できる</a:t>
            </a:r>
            <a:r>
              <a:rPr lang="en-US" altLang="en-US" sz="2800" dirty="0" smtClean="0"/>
              <a:t>GEE</a:t>
            </a:r>
            <a:r>
              <a:rPr lang="ja-JP" altLang="en-US" sz="2800" dirty="0" smtClean="0"/>
              <a:t>に</a:t>
            </a:r>
            <a:r>
              <a:rPr lang="ja-JP" altLang="en-US" sz="2800" dirty="0"/>
              <a:t>よる</a:t>
            </a:r>
            <a:r>
              <a:rPr lang="ja-JP" altLang="en-US" sz="2800" dirty="0" smtClean="0"/>
              <a:t>分析も</a:t>
            </a:r>
            <a:r>
              <a:rPr lang="ja-JP" altLang="en-US" sz="2800" dirty="0"/>
              <a:t>行ったが</a:t>
            </a:r>
            <a:r>
              <a:rPr lang="ja-JP" altLang="en-US" sz="2800" dirty="0" smtClean="0"/>
              <a:t>、係数</a:t>
            </a:r>
            <a:r>
              <a:rPr lang="ja-JP" altLang="en-US" sz="2800" dirty="0"/>
              <a:t>の符号</a:t>
            </a:r>
            <a:r>
              <a:rPr lang="ja-JP" altLang="en-US" sz="2800" dirty="0" smtClean="0"/>
              <a:t>が直感</a:t>
            </a:r>
            <a:r>
              <a:rPr lang="ja-JP" altLang="en-US" sz="2800" dirty="0"/>
              <a:t>と不一致。</a:t>
            </a:r>
            <a:r>
              <a:rPr lang="ja-JP" altLang="ja-JP" sz="2800" dirty="0"/>
              <a:t>　　</a:t>
            </a:r>
            <a:r>
              <a:rPr lang="ja-JP" altLang="en-US" sz="2800" dirty="0" smtClean="0"/>
              <a:t>　</a:t>
            </a:r>
            <a:endParaRPr lang="en-US" altLang="ja-JP" sz="2800" dirty="0" smtClean="0"/>
          </a:p>
        </p:txBody>
      </p:sp>
      <p:sp>
        <p:nvSpPr>
          <p:cNvPr id="5" name="テキスト ボックス 4"/>
          <p:cNvSpPr txBox="1"/>
          <p:nvPr/>
        </p:nvSpPr>
        <p:spPr>
          <a:xfrm>
            <a:off x="395536" y="1484784"/>
            <a:ext cx="7704856" cy="584776"/>
          </a:xfrm>
          <a:prstGeom prst="rect">
            <a:avLst/>
          </a:prstGeom>
          <a:noFill/>
        </p:spPr>
        <p:txBody>
          <a:bodyPr wrap="square" rtlCol="0">
            <a:spAutoFit/>
          </a:bodyPr>
          <a:lstStyle/>
          <a:p>
            <a:r>
              <a:rPr lang="en-US" altLang="ja-JP" sz="3200" b="1" dirty="0" smtClean="0"/>
              <a:t>(2)</a:t>
            </a:r>
            <a:r>
              <a:rPr lang="ja-JP" altLang="ja-JP" sz="3200" b="1" dirty="0"/>
              <a:t>　</a:t>
            </a:r>
            <a:r>
              <a:rPr lang="ja-JP" altLang="en-US" sz="3200" b="1" dirty="0" smtClean="0"/>
              <a:t>試みた需要関数の推定の結果</a:t>
            </a:r>
            <a:endParaRPr lang="en-US" altLang="ja-JP" sz="3200" b="1" dirty="0"/>
          </a:p>
        </p:txBody>
      </p:sp>
    </p:spTree>
    <p:extLst>
      <p:ext uri="{BB962C8B-B14F-4D97-AF65-F5344CB8AC3E}">
        <p14:creationId xmlns:p14="http://schemas.microsoft.com/office/powerpoint/2010/main" val="315479058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3.3</a:t>
            </a:r>
            <a:r>
              <a:rPr kumimoji="1" lang="en-US" altLang="ja-JP" dirty="0" smtClean="0"/>
              <a:t>.</a:t>
            </a:r>
            <a:r>
              <a:rPr lang="ja-JP" altLang="en-US" dirty="0" smtClean="0"/>
              <a:t>補足：需要関数の推定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25</a:t>
            </a:fld>
            <a:endParaRPr kumimoji="1" lang="ja-JP" altLang="en-US" dirty="0"/>
          </a:p>
        </p:txBody>
      </p:sp>
      <p:sp>
        <p:nvSpPr>
          <p:cNvPr id="4" name="コンテンツ プレースホルダー 2"/>
          <p:cNvSpPr txBox="1">
            <a:spLocks/>
          </p:cNvSpPr>
          <p:nvPr/>
        </p:nvSpPr>
        <p:spPr>
          <a:xfrm>
            <a:off x="457200" y="2276872"/>
            <a:ext cx="8229600" cy="38492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800" u="sng" dirty="0"/>
              <a:t>B</a:t>
            </a:r>
            <a:r>
              <a:rPr lang="en-US" altLang="ja-JP" sz="2800" u="sng" dirty="0" smtClean="0"/>
              <a:t>.</a:t>
            </a:r>
            <a:r>
              <a:rPr lang="en-US" altLang="ja-JP" sz="2800" u="sng" dirty="0"/>
              <a:t> </a:t>
            </a:r>
            <a:r>
              <a:rPr lang="ja-JP" altLang="en-US" sz="2800" u="sng" dirty="0" smtClean="0"/>
              <a:t>時系列分析</a:t>
            </a:r>
            <a:endParaRPr lang="en-US" altLang="ja-JP" sz="2800" u="sng" dirty="0" smtClean="0"/>
          </a:p>
          <a:p>
            <a:pPr marL="0" indent="0">
              <a:buNone/>
            </a:pPr>
            <a:r>
              <a:rPr lang="ja-JP" altLang="en-US" sz="2800" dirty="0" smtClean="0"/>
              <a:t>係数</a:t>
            </a:r>
            <a:r>
              <a:rPr lang="ja-JP" altLang="en-US" sz="2800" dirty="0"/>
              <a:t>の符号が直感と不一致かつ</a:t>
            </a:r>
            <a:r>
              <a:rPr lang="ja-JP" altLang="en-US" sz="2800" dirty="0" smtClean="0"/>
              <a:t>、</a:t>
            </a:r>
            <a:r>
              <a:rPr lang="ja-JP" altLang="en-US" sz="2800" dirty="0" smtClean="0"/>
              <a:t>　　　　　　　</a:t>
            </a:r>
            <a:r>
              <a:rPr lang="ja-JP" altLang="en-US" sz="2800" dirty="0" smtClean="0"/>
              <a:t>誤差</a:t>
            </a:r>
            <a:r>
              <a:rPr lang="ja-JP" altLang="en-US" sz="2800" dirty="0"/>
              <a:t>項の系列相関が消えない</a:t>
            </a:r>
            <a:r>
              <a:rPr lang="ja-JP" altLang="en-US" sz="2800" dirty="0" smtClean="0"/>
              <a:t>。</a:t>
            </a:r>
            <a:endParaRPr lang="en-US" altLang="ja-JP" sz="2800" dirty="0" smtClean="0"/>
          </a:p>
          <a:p>
            <a:pPr marL="0" indent="0">
              <a:buNone/>
            </a:pPr>
            <a:r>
              <a:rPr lang="en-US" altLang="ja-JP" sz="2800" dirty="0" smtClean="0"/>
              <a:t>←</a:t>
            </a:r>
            <a:r>
              <a:rPr lang="ja-JP" altLang="en-US" sz="2800" dirty="0" smtClean="0"/>
              <a:t>時系列</a:t>
            </a:r>
            <a:r>
              <a:rPr lang="ja-JP" altLang="en-US" sz="2800" dirty="0"/>
              <a:t>分析を用いている先行研究</a:t>
            </a:r>
            <a:r>
              <a:rPr lang="ja-JP" altLang="en-US" sz="2800" dirty="0" smtClean="0"/>
              <a:t>は</a:t>
            </a:r>
            <a:r>
              <a:rPr lang="ja-JP" altLang="en-US" sz="2800" dirty="0" smtClean="0"/>
              <a:t>　　　　　</a:t>
            </a:r>
            <a:r>
              <a:rPr lang="ja-JP" altLang="en-US" sz="2800" dirty="0" smtClean="0"/>
              <a:t>一本</a:t>
            </a:r>
            <a:r>
              <a:rPr lang="ja-JP" altLang="en-US" sz="2800" dirty="0"/>
              <a:t>存在</a:t>
            </a:r>
            <a:r>
              <a:rPr lang="ja-JP" altLang="en-US" sz="2800" dirty="0" smtClean="0"/>
              <a:t>する</a:t>
            </a:r>
            <a:r>
              <a:rPr lang="ja-JP" altLang="en-US" sz="2800" dirty="0"/>
              <a:t>（</a:t>
            </a:r>
            <a:r>
              <a:rPr lang="ja-JP" altLang="en-US" sz="2800" dirty="0" smtClean="0"/>
              <a:t>鷲津</a:t>
            </a:r>
            <a:r>
              <a:rPr lang="en-US" altLang="ja-JP" sz="2800" dirty="0" smtClean="0"/>
              <a:t>(2000)</a:t>
            </a:r>
            <a:r>
              <a:rPr lang="ja-JP" altLang="en-US" sz="2800" dirty="0" smtClean="0"/>
              <a:t>）が</a:t>
            </a:r>
            <a:r>
              <a:rPr lang="ja-JP" altLang="en-US" sz="2800" dirty="0" smtClean="0"/>
              <a:t>、</a:t>
            </a:r>
            <a:r>
              <a:rPr lang="ja-JP" altLang="en-US" sz="2800" dirty="0" smtClean="0"/>
              <a:t>　　　　　　　　</a:t>
            </a:r>
            <a:r>
              <a:rPr lang="ja-JP" altLang="en-US" sz="2800" dirty="0" smtClean="0"/>
              <a:t>あてはまり</a:t>
            </a:r>
            <a:r>
              <a:rPr lang="ja-JP" altLang="en-US" sz="2800" dirty="0" smtClean="0"/>
              <a:t>の良い推定に失敗している。</a:t>
            </a:r>
            <a:endParaRPr lang="en-US" altLang="ja-JP" sz="2800" dirty="0"/>
          </a:p>
          <a:p>
            <a:pPr marL="0" indent="0">
              <a:buNone/>
            </a:pPr>
            <a:r>
              <a:rPr lang="ja-JP" altLang="ja-JP" sz="2800" dirty="0"/>
              <a:t>　</a:t>
            </a:r>
            <a:r>
              <a:rPr lang="ja-JP" altLang="en-US" sz="2800" dirty="0"/>
              <a:t>　　　</a:t>
            </a:r>
            <a:r>
              <a:rPr lang="en-US" altLang="ja-JP" sz="2800" dirty="0"/>
              <a:t> </a:t>
            </a:r>
          </a:p>
          <a:p>
            <a:pPr marL="0" indent="0">
              <a:buNone/>
            </a:pPr>
            <a:r>
              <a:rPr lang="ja-JP" altLang="ja-JP" sz="2800" dirty="0"/>
              <a:t>　</a:t>
            </a:r>
            <a:r>
              <a:rPr lang="ja-JP" altLang="en-US" sz="2800" dirty="0" smtClean="0"/>
              <a:t>　</a:t>
            </a:r>
            <a:endParaRPr lang="en-US" altLang="ja-JP" sz="2800" dirty="0" smtClean="0"/>
          </a:p>
        </p:txBody>
      </p:sp>
      <p:sp>
        <p:nvSpPr>
          <p:cNvPr id="5" name="テキスト ボックス 4"/>
          <p:cNvSpPr txBox="1"/>
          <p:nvPr/>
        </p:nvSpPr>
        <p:spPr>
          <a:xfrm>
            <a:off x="395536" y="1484784"/>
            <a:ext cx="7704856" cy="584776"/>
          </a:xfrm>
          <a:prstGeom prst="rect">
            <a:avLst/>
          </a:prstGeom>
          <a:noFill/>
        </p:spPr>
        <p:txBody>
          <a:bodyPr wrap="square" rtlCol="0">
            <a:spAutoFit/>
          </a:bodyPr>
          <a:lstStyle/>
          <a:p>
            <a:r>
              <a:rPr lang="en-US" altLang="ja-JP" sz="3200" b="1" dirty="0" smtClean="0"/>
              <a:t>(2)</a:t>
            </a:r>
            <a:r>
              <a:rPr lang="ja-JP" altLang="ja-JP" sz="3200" b="1" dirty="0"/>
              <a:t>　</a:t>
            </a:r>
            <a:r>
              <a:rPr lang="ja-JP" altLang="en-US" sz="3200" b="1" dirty="0" smtClean="0"/>
              <a:t>試みた需要関数の推定の結果</a:t>
            </a:r>
            <a:endParaRPr lang="en-US" altLang="ja-JP" sz="3200" b="1" dirty="0"/>
          </a:p>
        </p:txBody>
      </p:sp>
    </p:spTree>
    <p:extLst>
      <p:ext uri="{BB962C8B-B14F-4D97-AF65-F5344CB8AC3E}">
        <p14:creationId xmlns:p14="http://schemas.microsoft.com/office/powerpoint/2010/main" val="311936990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lang="ja-JP" altLang="en-US" dirty="0"/>
              <a:t>まとめと課題</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26</a:t>
            </a:fld>
            <a:endParaRPr kumimoji="1" lang="ja-JP" altLang="en-US"/>
          </a:p>
        </p:txBody>
      </p:sp>
    </p:spTree>
    <p:extLst>
      <p:ext uri="{BB962C8B-B14F-4D97-AF65-F5344CB8AC3E}">
        <p14:creationId xmlns:p14="http://schemas.microsoft.com/office/powerpoint/2010/main" val="6743354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p:txBody>
          <a:bodyPr/>
          <a:lstStyle/>
          <a:p>
            <a:r>
              <a:rPr kumimoji="1" lang="en-US" altLang="ja-JP" dirty="0" smtClean="0"/>
              <a:t>4.</a:t>
            </a:r>
            <a:r>
              <a:rPr kumimoji="1" lang="ja-JP" altLang="en-US" dirty="0" smtClean="0"/>
              <a:t>まとめと課題（</a:t>
            </a:r>
            <a:r>
              <a:rPr kumimoji="1" lang="en-US" altLang="ja-JP" dirty="0" smtClean="0"/>
              <a:t>1</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467544" y="1412776"/>
            <a:ext cx="8229600" cy="4525963"/>
          </a:xfrm>
        </p:spPr>
        <p:txBody>
          <a:bodyPr>
            <a:normAutofit/>
          </a:bodyPr>
          <a:lstStyle/>
          <a:p>
            <a:pPr marL="0" indent="0">
              <a:lnSpc>
                <a:spcPct val="120000"/>
              </a:lnSpc>
              <a:buNone/>
            </a:pPr>
            <a:r>
              <a:rPr kumimoji="1" lang="ja-JP" altLang="en-US" sz="2400" dirty="0" smtClean="0"/>
              <a:t>①北九州市における最大の浄水場（穴生浄水場）の運営を</a:t>
            </a:r>
            <a:r>
              <a:rPr lang="ja-JP" altLang="en-US" sz="2400" dirty="0" smtClean="0"/>
              <a:t>民間委託した場合、</a:t>
            </a:r>
            <a:r>
              <a:rPr lang="ja-JP" altLang="en-US" sz="2400" b="1" dirty="0" smtClean="0">
                <a:solidFill>
                  <a:srgbClr val="FF0000"/>
                </a:solidFill>
              </a:rPr>
              <a:t>毎年</a:t>
            </a:r>
            <a:r>
              <a:rPr lang="en-US" altLang="ja-JP" sz="2400" b="1" dirty="0" smtClean="0">
                <a:solidFill>
                  <a:srgbClr val="FF0000"/>
                </a:solidFill>
              </a:rPr>
              <a:t>13</a:t>
            </a:r>
            <a:r>
              <a:rPr lang="ja-JP" altLang="en-US" sz="2400" b="1" dirty="0" smtClean="0">
                <a:solidFill>
                  <a:srgbClr val="FF0000"/>
                </a:solidFill>
              </a:rPr>
              <a:t>億</a:t>
            </a:r>
            <a:r>
              <a:rPr lang="en-US" altLang="ja-JP" sz="2400" b="1" dirty="0" smtClean="0">
                <a:solidFill>
                  <a:srgbClr val="FF0000"/>
                </a:solidFill>
              </a:rPr>
              <a:t>1072</a:t>
            </a:r>
            <a:r>
              <a:rPr lang="ja-JP" altLang="en-US" sz="2400" b="1" dirty="0" smtClean="0">
                <a:solidFill>
                  <a:srgbClr val="FF0000"/>
                </a:solidFill>
              </a:rPr>
              <a:t>万円（上限</a:t>
            </a:r>
            <a:r>
              <a:rPr lang="en-US" altLang="ja-JP" sz="2400" b="1" dirty="0" smtClean="0">
                <a:solidFill>
                  <a:srgbClr val="FF0000"/>
                </a:solidFill>
              </a:rPr>
              <a:t>18</a:t>
            </a:r>
            <a:r>
              <a:rPr lang="ja-JP" altLang="en-US" sz="2400" b="1" dirty="0" smtClean="0">
                <a:solidFill>
                  <a:srgbClr val="FF0000"/>
                </a:solidFill>
              </a:rPr>
              <a:t>億</a:t>
            </a:r>
            <a:r>
              <a:rPr lang="en-US" altLang="ja-JP" sz="2400" b="1" dirty="0" smtClean="0">
                <a:solidFill>
                  <a:srgbClr val="FF0000"/>
                </a:solidFill>
              </a:rPr>
              <a:t>5</a:t>
            </a:r>
            <a:r>
              <a:rPr lang="ja-JP" altLang="en-US" sz="2400" b="1" dirty="0" smtClean="0">
                <a:solidFill>
                  <a:srgbClr val="FF0000"/>
                </a:solidFill>
              </a:rPr>
              <a:t>万円、下限</a:t>
            </a:r>
            <a:r>
              <a:rPr lang="en-US" altLang="ja-JP" sz="2400" b="1" dirty="0" smtClean="0">
                <a:solidFill>
                  <a:srgbClr val="FF0000"/>
                </a:solidFill>
              </a:rPr>
              <a:t>8</a:t>
            </a:r>
            <a:r>
              <a:rPr lang="ja-JP" altLang="en-US" sz="2400" b="1" dirty="0" smtClean="0">
                <a:solidFill>
                  <a:srgbClr val="FF0000"/>
                </a:solidFill>
              </a:rPr>
              <a:t>億</a:t>
            </a:r>
            <a:r>
              <a:rPr lang="en-US" altLang="ja-JP" sz="2400" b="1" dirty="0" smtClean="0">
                <a:solidFill>
                  <a:srgbClr val="FF0000"/>
                </a:solidFill>
              </a:rPr>
              <a:t>2138</a:t>
            </a:r>
            <a:r>
              <a:rPr lang="ja-JP" altLang="en-US" sz="2400" b="1" dirty="0" smtClean="0">
                <a:solidFill>
                  <a:srgbClr val="FF0000"/>
                </a:solidFill>
              </a:rPr>
              <a:t>万円）の費用削減効果</a:t>
            </a:r>
            <a:r>
              <a:rPr lang="ja-JP" altLang="en-US" sz="2400" dirty="0" smtClean="0"/>
              <a:t>が生じると推定される。これは平成</a:t>
            </a:r>
            <a:r>
              <a:rPr lang="en-US" altLang="ja-JP" sz="2400" dirty="0" smtClean="0"/>
              <a:t>25</a:t>
            </a:r>
            <a:r>
              <a:rPr lang="ja-JP" altLang="en-US" sz="2400" dirty="0" smtClean="0"/>
              <a:t>年度の北九州市上水事業における</a:t>
            </a:r>
            <a:r>
              <a:rPr lang="ja-JP" altLang="en-US" sz="2400" b="1" dirty="0" smtClean="0">
                <a:solidFill>
                  <a:srgbClr val="FF0000"/>
                </a:solidFill>
              </a:rPr>
              <a:t>経常費用の</a:t>
            </a:r>
            <a:r>
              <a:rPr lang="en-US" altLang="ja-JP" sz="2400" b="1" dirty="0" smtClean="0">
                <a:solidFill>
                  <a:srgbClr val="FF0000"/>
                </a:solidFill>
              </a:rPr>
              <a:t>8%</a:t>
            </a:r>
            <a:r>
              <a:rPr lang="ja-JP" altLang="en-US" sz="2400" dirty="0" smtClean="0"/>
              <a:t>に相当する。</a:t>
            </a:r>
            <a:r>
              <a:rPr lang="en-US" altLang="ja-JP" sz="2400" dirty="0" smtClean="0"/>
              <a:t/>
            </a:r>
            <a:br>
              <a:rPr lang="en-US" altLang="ja-JP" sz="2400" dirty="0" smtClean="0"/>
            </a:br>
            <a:endParaRPr lang="en-US" altLang="ja-JP" sz="2400" dirty="0" smtClean="0"/>
          </a:p>
          <a:p>
            <a:pPr marL="0" indent="0">
              <a:lnSpc>
                <a:spcPct val="120000"/>
              </a:lnSpc>
              <a:buNone/>
            </a:pPr>
            <a:r>
              <a:rPr lang="ja-JP" altLang="en-US" sz="2400" dirty="0" smtClean="0"/>
              <a:t>②</a:t>
            </a:r>
            <a:r>
              <a:rPr lang="ja-JP" altLang="en-US" sz="2400" dirty="0"/>
              <a:t>価格</a:t>
            </a:r>
            <a:r>
              <a:rPr lang="ja-JP" altLang="en-US" sz="2400" dirty="0" smtClean="0"/>
              <a:t>体系の変更に関する余剰変化に関しては</a:t>
            </a:r>
            <a:r>
              <a:rPr lang="ja-JP" altLang="en-US" sz="2400" b="1" dirty="0" smtClean="0">
                <a:solidFill>
                  <a:srgbClr val="FF0000"/>
                </a:solidFill>
              </a:rPr>
              <a:t>、妥当な需要曲線（右肩下がり）を導出出来なかった</a:t>
            </a:r>
            <a:r>
              <a:rPr lang="ja-JP" altLang="en-US" sz="2400" dirty="0" smtClean="0"/>
              <a:t>ため、</a:t>
            </a:r>
            <a:r>
              <a:rPr kumimoji="1" lang="ja-JP" altLang="en-US" sz="2400" dirty="0" smtClean="0"/>
              <a:t>今後の課題としたい。</a:t>
            </a:r>
            <a:endParaRPr kumimoji="1" lang="en-US" altLang="ja-JP" sz="2400" dirty="0" smtClean="0"/>
          </a:p>
          <a:p>
            <a:pPr marL="0" indent="0">
              <a:lnSpc>
                <a:spcPct val="120000"/>
              </a:lnSpc>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E8EEF89A-DFB6-4E39-9411-755F90B10222}" type="slidenum">
              <a:rPr kumimoji="1" lang="ja-JP" altLang="en-US" smtClean="0"/>
              <a:t>27</a:t>
            </a:fld>
            <a:endParaRPr kumimoji="1" lang="ja-JP" altLang="en-US"/>
          </a:p>
        </p:txBody>
      </p:sp>
    </p:spTree>
    <p:extLst>
      <p:ext uri="{BB962C8B-B14F-4D97-AF65-F5344CB8AC3E}">
        <p14:creationId xmlns:p14="http://schemas.microsoft.com/office/powerpoint/2010/main" val="67604880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kumimoji="1" lang="ja-JP" altLang="en-US" dirty="0" smtClean="0"/>
              <a:t>まとめと課題（</a:t>
            </a:r>
            <a:r>
              <a:rPr kumimoji="1" lang="en-US" altLang="ja-JP" dirty="0" smtClean="0"/>
              <a:t>2</a:t>
            </a:r>
            <a:r>
              <a:rPr kumimoji="1" lang="ja-JP" altLang="en-US" dirty="0" smtClean="0"/>
              <a:t>）</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28</a:t>
            </a:fld>
            <a:endParaRPr kumimoji="1" lang="ja-JP" altLang="en-US"/>
          </a:p>
        </p:txBody>
      </p:sp>
      <p:sp>
        <p:nvSpPr>
          <p:cNvPr id="4" name="テキスト ボックス 3"/>
          <p:cNvSpPr txBox="1"/>
          <p:nvPr/>
        </p:nvSpPr>
        <p:spPr>
          <a:xfrm>
            <a:off x="28526" y="1333264"/>
            <a:ext cx="9007594" cy="6050886"/>
          </a:xfrm>
          <a:prstGeom prst="rect">
            <a:avLst/>
          </a:prstGeom>
          <a:noFill/>
        </p:spPr>
        <p:txBody>
          <a:bodyPr wrap="none" rtlCol="0">
            <a:spAutoFit/>
          </a:bodyPr>
          <a:lstStyle/>
          <a:p>
            <a:pPr marL="342900" indent="-342900">
              <a:lnSpc>
                <a:spcPct val="120000"/>
              </a:lnSpc>
              <a:buFont typeface="Wingdings" charset="2"/>
              <a:buChar char="n"/>
            </a:pPr>
            <a:r>
              <a:rPr kumimoji="1" lang="ja-JP" altLang="en-US" sz="2200" dirty="0" smtClean="0"/>
              <a:t>民間委託の効果について</a:t>
            </a:r>
            <a:endParaRPr lang="en-US" altLang="ja-JP" sz="2200" dirty="0"/>
          </a:p>
          <a:p>
            <a:pPr lvl="2">
              <a:lnSpc>
                <a:spcPct val="120000"/>
              </a:lnSpc>
            </a:pPr>
            <a:r>
              <a:rPr lang="ja-JP" altLang="en-US" sz="2200" dirty="0" smtClean="0"/>
              <a:t>①サンプル選択方法の粗さ</a:t>
            </a:r>
            <a:endParaRPr lang="en-US" altLang="ja-JP" sz="2200" dirty="0" smtClean="0"/>
          </a:p>
          <a:p>
            <a:pPr lvl="2">
              <a:lnSpc>
                <a:spcPct val="120000"/>
              </a:lnSpc>
            </a:pPr>
            <a:r>
              <a:rPr lang="ja-JP" altLang="en-US" sz="2200" dirty="0" smtClean="0"/>
              <a:t>②政令指定都市では第三者委託を実施していない自治体が大半</a:t>
            </a:r>
            <a:endParaRPr lang="en-US" altLang="ja-JP" sz="2200" dirty="0" smtClean="0"/>
          </a:p>
          <a:p>
            <a:pPr lvl="2">
              <a:lnSpc>
                <a:spcPct val="120000"/>
              </a:lnSpc>
            </a:pPr>
            <a:r>
              <a:rPr lang="ja-JP" altLang="en-US" sz="2200" dirty="0" smtClean="0"/>
              <a:t>→第三者委託実施の際、大都市では障害が存在している可能性</a:t>
            </a:r>
            <a:endParaRPr lang="en-US" altLang="ja-JP" sz="2200" dirty="0" smtClean="0"/>
          </a:p>
          <a:p>
            <a:pPr lvl="2">
              <a:lnSpc>
                <a:spcPct val="120000"/>
              </a:lnSpc>
            </a:pPr>
            <a:r>
              <a:rPr lang="ja-JP" altLang="en-US" sz="2200" dirty="0" smtClean="0"/>
              <a:t>→</a:t>
            </a:r>
            <a:r>
              <a:rPr lang="ja-JP" altLang="en-US" sz="2200" b="1" dirty="0" smtClean="0">
                <a:solidFill>
                  <a:srgbClr val="FF0000"/>
                </a:solidFill>
              </a:rPr>
              <a:t>大都市では民間委託の実現性が低いか</a:t>
            </a:r>
            <a:endParaRPr lang="en-US" altLang="ja-JP" sz="2200" b="1" dirty="0" smtClean="0">
              <a:solidFill>
                <a:srgbClr val="FF0000"/>
              </a:solidFill>
            </a:endParaRPr>
          </a:p>
          <a:p>
            <a:pPr lvl="1">
              <a:lnSpc>
                <a:spcPct val="120000"/>
              </a:lnSpc>
            </a:pPr>
            <a:r>
              <a:rPr lang="en-US" altLang="ja-JP" sz="2200" dirty="0"/>
              <a:t>	</a:t>
            </a:r>
            <a:r>
              <a:rPr lang="ja-JP" altLang="en-US" sz="2200" dirty="0" smtClean="0"/>
              <a:t>③第三者委託によって、費用が下がるメカニズムが不明瞭</a:t>
            </a:r>
            <a:endParaRPr lang="en-US" altLang="ja-JP" sz="2200" dirty="0" smtClean="0"/>
          </a:p>
          <a:p>
            <a:pPr>
              <a:lnSpc>
                <a:spcPct val="120000"/>
              </a:lnSpc>
            </a:pPr>
            <a:r>
              <a:rPr lang="en-US" altLang="ja-JP" sz="2200" dirty="0"/>
              <a:t>	</a:t>
            </a:r>
            <a:r>
              <a:rPr lang="en-US" altLang="ja-JP" sz="2200" dirty="0" smtClean="0"/>
              <a:t>(</a:t>
            </a:r>
            <a:r>
              <a:rPr lang="ja-JP" altLang="en-US" sz="2200" dirty="0" smtClean="0"/>
              <a:t>自治体よりも民間がより安いコストで運営可能な理由）</a:t>
            </a:r>
            <a:endParaRPr lang="en-US" altLang="ja-JP" sz="2200" dirty="0" smtClean="0"/>
          </a:p>
          <a:p>
            <a:pPr marL="342900" indent="-342900">
              <a:lnSpc>
                <a:spcPct val="120000"/>
              </a:lnSpc>
              <a:buFont typeface="Wingdings" charset="2"/>
              <a:buChar char="n"/>
            </a:pPr>
            <a:endParaRPr lang="en-US" altLang="ja-JP" sz="2200" dirty="0"/>
          </a:p>
          <a:p>
            <a:pPr marL="342900" indent="-342900">
              <a:lnSpc>
                <a:spcPct val="120000"/>
              </a:lnSpc>
              <a:buFont typeface="Wingdings" charset="2"/>
              <a:buChar char="n"/>
            </a:pPr>
            <a:r>
              <a:rPr lang="ja-JP" altLang="en-US" sz="2200" dirty="0" smtClean="0"/>
              <a:t>価格体系変更に伴う余剰変化分析について</a:t>
            </a:r>
            <a:endParaRPr lang="en-US" altLang="ja-JP" sz="2200" dirty="0" smtClean="0"/>
          </a:p>
          <a:p>
            <a:pPr>
              <a:lnSpc>
                <a:spcPct val="120000"/>
              </a:lnSpc>
            </a:pPr>
            <a:r>
              <a:rPr lang="en-US" altLang="ja-JP" sz="2200" dirty="0" smtClean="0"/>
              <a:t>	</a:t>
            </a:r>
            <a:r>
              <a:rPr lang="ja-JP" altLang="en-US" sz="2200" dirty="0" smtClean="0"/>
              <a:t>需要</a:t>
            </a:r>
            <a:r>
              <a:rPr lang="ja-JP" altLang="en-US" sz="2200" dirty="0"/>
              <a:t>関数の推計に成功している先行研究</a:t>
            </a:r>
            <a:r>
              <a:rPr lang="ja-JP" altLang="en-US" sz="2200" dirty="0" smtClean="0"/>
              <a:t>では多くの都市に</a:t>
            </a:r>
            <a:endParaRPr lang="en-US" altLang="ja-JP" sz="2200" dirty="0" smtClean="0"/>
          </a:p>
          <a:p>
            <a:pPr>
              <a:lnSpc>
                <a:spcPct val="120000"/>
              </a:lnSpc>
            </a:pPr>
            <a:r>
              <a:rPr lang="en-US" altLang="ja-JP" sz="2200" dirty="0"/>
              <a:t>	</a:t>
            </a:r>
            <a:r>
              <a:rPr lang="ja-JP" altLang="en-US" sz="2200" dirty="0" smtClean="0"/>
              <a:t>おけるデータを用いてパネルデータ</a:t>
            </a:r>
            <a:r>
              <a:rPr lang="ja-JP" altLang="en-US" sz="2200" dirty="0"/>
              <a:t>分析を</a:t>
            </a:r>
            <a:r>
              <a:rPr lang="ja-JP" altLang="en-US" sz="2200" dirty="0" smtClean="0"/>
              <a:t>行って</a:t>
            </a:r>
            <a:r>
              <a:rPr lang="ja-JP" altLang="en-US" sz="2200" dirty="0"/>
              <a:t>いる</a:t>
            </a:r>
            <a:endParaRPr lang="en-US" altLang="ja-JP" sz="2200" dirty="0"/>
          </a:p>
          <a:p>
            <a:pPr>
              <a:lnSpc>
                <a:spcPct val="120000"/>
              </a:lnSpc>
            </a:pPr>
            <a:r>
              <a:rPr lang="en-US" altLang="ja-JP" sz="2200" dirty="0"/>
              <a:t>	</a:t>
            </a:r>
            <a:r>
              <a:rPr lang="ja-JP" altLang="en-US" sz="2200" dirty="0" smtClean="0"/>
              <a:t>→正しく</a:t>
            </a:r>
            <a:r>
              <a:rPr lang="ja-JP" altLang="en-US" sz="2200" dirty="0"/>
              <a:t>推計するためには</a:t>
            </a:r>
            <a:r>
              <a:rPr lang="ja-JP" altLang="en-US" sz="2200" b="1" dirty="0">
                <a:solidFill>
                  <a:srgbClr val="FF0000"/>
                </a:solidFill>
              </a:rPr>
              <a:t>多くの都市の</a:t>
            </a:r>
            <a:r>
              <a:rPr lang="ja-JP" altLang="en-US" sz="2200" b="1" dirty="0" smtClean="0">
                <a:solidFill>
                  <a:srgbClr val="FF0000"/>
                </a:solidFill>
              </a:rPr>
              <a:t>データを用いた</a:t>
            </a:r>
            <a:endParaRPr lang="en-US" altLang="ja-JP" sz="2200" b="1" dirty="0">
              <a:solidFill>
                <a:srgbClr val="FF0000"/>
              </a:solidFill>
            </a:endParaRPr>
          </a:p>
          <a:p>
            <a:pPr>
              <a:lnSpc>
                <a:spcPct val="120000"/>
              </a:lnSpc>
            </a:pPr>
            <a:r>
              <a:rPr lang="en-US" altLang="ja-JP" sz="2200" b="1" dirty="0">
                <a:solidFill>
                  <a:srgbClr val="FF0000"/>
                </a:solidFill>
              </a:rPr>
              <a:t>	</a:t>
            </a:r>
            <a:r>
              <a:rPr lang="ja-JP" altLang="en-US" sz="2200" b="1" dirty="0" smtClean="0">
                <a:solidFill>
                  <a:srgbClr val="FF0000"/>
                </a:solidFill>
              </a:rPr>
              <a:t>　分析が必要</a:t>
            </a:r>
            <a:r>
              <a:rPr lang="ja-JP" altLang="en-US" sz="2200" dirty="0" smtClean="0"/>
              <a:t>。</a:t>
            </a:r>
            <a:endParaRPr lang="en-US" altLang="ja-JP" sz="2200" dirty="0"/>
          </a:p>
          <a:p>
            <a:pPr marL="342900" indent="-342900">
              <a:buFont typeface="Wingdings" charset="2"/>
              <a:buChar char="n"/>
            </a:pPr>
            <a:endParaRPr lang="en-US" altLang="ja-JP" sz="2200" dirty="0"/>
          </a:p>
          <a:p>
            <a:pPr marL="342900" indent="-342900">
              <a:buFont typeface="Wingdings" charset="2"/>
              <a:buChar char="n"/>
            </a:pPr>
            <a:endParaRPr lang="en-US" altLang="ja-JP" sz="2200" dirty="0" smtClean="0"/>
          </a:p>
        </p:txBody>
      </p:sp>
    </p:spTree>
    <p:extLst>
      <p:ext uri="{BB962C8B-B14F-4D97-AF65-F5344CB8AC3E}">
        <p14:creationId xmlns:p14="http://schemas.microsoft.com/office/powerpoint/2010/main" val="37290338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補足資料集</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lang="ja-JP" altLang="en-US" smtClean="0"/>
              <a:pPr/>
              <a:t>29</a:t>
            </a:fld>
            <a:endParaRPr lang="ja-JP" altLang="en-US" dirty="0"/>
          </a:p>
        </p:txBody>
      </p:sp>
    </p:spTree>
    <p:extLst>
      <p:ext uri="{BB962C8B-B14F-4D97-AF65-F5344CB8AC3E}">
        <p14:creationId xmlns:p14="http://schemas.microsoft.com/office/powerpoint/2010/main" val="26918868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kumimoji="1" lang="ja-JP" altLang="en-US" dirty="0" smtClean="0"/>
              <a:t>研究結果</a:t>
            </a:r>
            <a:endParaRPr kumimoji="1" lang="ja-JP" altLang="en-US" dirty="0"/>
          </a:p>
        </p:txBody>
      </p:sp>
      <p:sp>
        <p:nvSpPr>
          <p:cNvPr id="3" name="コンテンツ プレースホルダー 2"/>
          <p:cNvSpPr>
            <a:spLocks noGrp="1"/>
          </p:cNvSpPr>
          <p:nvPr>
            <p:ph idx="1"/>
          </p:nvPr>
        </p:nvSpPr>
        <p:spPr>
          <a:xfrm>
            <a:off x="467544" y="1412776"/>
            <a:ext cx="8229600" cy="4525963"/>
          </a:xfrm>
        </p:spPr>
        <p:txBody>
          <a:bodyPr>
            <a:normAutofit/>
          </a:bodyPr>
          <a:lstStyle/>
          <a:p>
            <a:pPr marL="0" indent="0">
              <a:lnSpc>
                <a:spcPct val="110000"/>
              </a:lnSpc>
              <a:buNone/>
            </a:pPr>
            <a:r>
              <a:rPr kumimoji="1" lang="ja-JP" altLang="en-US" sz="2400" dirty="0" smtClean="0"/>
              <a:t>①北九州市における最大の浄水場（穴生浄水場）の運営を</a:t>
            </a:r>
            <a:r>
              <a:rPr lang="ja-JP" altLang="en-US" sz="2400" dirty="0" smtClean="0"/>
              <a:t>民間委託した場合、</a:t>
            </a:r>
            <a:r>
              <a:rPr lang="ja-JP" altLang="en-US" sz="2400" b="1" dirty="0" smtClean="0">
                <a:solidFill>
                  <a:srgbClr val="FF0000"/>
                </a:solidFill>
              </a:rPr>
              <a:t>毎年</a:t>
            </a:r>
            <a:r>
              <a:rPr lang="en-US" altLang="ja-JP" sz="2400" b="1" dirty="0" smtClean="0">
                <a:solidFill>
                  <a:srgbClr val="FF0000"/>
                </a:solidFill>
              </a:rPr>
              <a:t>13</a:t>
            </a:r>
            <a:r>
              <a:rPr lang="ja-JP" altLang="en-US" sz="2400" b="1" dirty="0" smtClean="0">
                <a:solidFill>
                  <a:srgbClr val="FF0000"/>
                </a:solidFill>
              </a:rPr>
              <a:t>億</a:t>
            </a:r>
            <a:r>
              <a:rPr lang="en-US" altLang="ja-JP" sz="2400" b="1" dirty="0" smtClean="0">
                <a:solidFill>
                  <a:srgbClr val="FF0000"/>
                </a:solidFill>
              </a:rPr>
              <a:t>1072</a:t>
            </a:r>
            <a:r>
              <a:rPr lang="ja-JP" altLang="en-US" sz="2400" b="1" dirty="0" smtClean="0">
                <a:solidFill>
                  <a:srgbClr val="FF0000"/>
                </a:solidFill>
              </a:rPr>
              <a:t>万円（上限</a:t>
            </a:r>
            <a:r>
              <a:rPr lang="en-US" altLang="ja-JP" sz="2400" b="1" dirty="0" smtClean="0">
                <a:solidFill>
                  <a:srgbClr val="FF0000"/>
                </a:solidFill>
              </a:rPr>
              <a:t>18</a:t>
            </a:r>
            <a:r>
              <a:rPr lang="ja-JP" altLang="en-US" sz="2400" b="1" dirty="0" smtClean="0">
                <a:solidFill>
                  <a:srgbClr val="FF0000"/>
                </a:solidFill>
              </a:rPr>
              <a:t>億</a:t>
            </a:r>
            <a:r>
              <a:rPr lang="en-US" altLang="ja-JP" sz="2400" b="1" dirty="0" smtClean="0">
                <a:solidFill>
                  <a:srgbClr val="FF0000"/>
                </a:solidFill>
              </a:rPr>
              <a:t>5</a:t>
            </a:r>
            <a:r>
              <a:rPr lang="ja-JP" altLang="en-US" sz="2400" b="1" dirty="0" smtClean="0">
                <a:solidFill>
                  <a:srgbClr val="FF0000"/>
                </a:solidFill>
              </a:rPr>
              <a:t>万円、下限</a:t>
            </a:r>
            <a:r>
              <a:rPr lang="en-US" altLang="ja-JP" sz="2400" b="1" dirty="0" smtClean="0">
                <a:solidFill>
                  <a:srgbClr val="FF0000"/>
                </a:solidFill>
              </a:rPr>
              <a:t>8</a:t>
            </a:r>
            <a:r>
              <a:rPr lang="ja-JP" altLang="en-US" sz="2400" b="1" dirty="0" smtClean="0">
                <a:solidFill>
                  <a:srgbClr val="FF0000"/>
                </a:solidFill>
              </a:rPr>
              <a:t>億</a:t>
            </a:r>
            <a:r>
              <a:rPr lang="en-US" altLang="ja-JP" sz="2400" b="1" dirty="0" smtClean="0">
                <a:solidFill>
                  <a:srgbClr val="FF0000"/>
                </a:solidFill>
              </a:rPr>
              <a:t>2138</a:t>
            </a:r>
            <a:r>
              <a:rPr lang="ja-JP" altLang="en-US" sz="2400" b="1" dirty="0" smtClean="0">
                <a:solidFill>
                  <a:srgbClr val="FF0000"/>
                </a:solidFill>
              </a:rPr>
              <a:t>万円）の費用削減</a:t>
            </a:r>
            <a:r>
              <a:rPr lang="ja-JP" altLang="en-US" sz="2400" dirty="0" smtClean="0"/>
              <a:t>効果が生じると推定される。これは平成</a:t>
            </a:r>
            <a:r>
              <a:rPr lang="en-US" altLang="ja-JP" sz="2400" dirty="0" smtClean="0"/>
              <a:t>25</a:t>
            </a:r>
            <a:r>
              <a:rPr lang="ja-JP" altLang="en-US" sz="2400" dirty="0" smtClean="0"/>
              <a:t>年度の北九州市上水事業における</a:t>
            </a:r>
            <a:r>
              <a:rPr lang="ja-JP" altLang="en-US" sz="2400" b="1" dirty="0" smtClean="0">
                <a:solidFill>
                  <a:srgbClr val="FF0000"/>
                </a:solidFill>
              </a:rPr>
              <a:t>経常費用の</a:t>
            </a:r>
            <a:r>
              <a:rPr lang="en-US" altLang="ja-JP" sz="2400" b="1" dirty="0" smtClean="0">
                <a:solidFill>
                  <a:srgbClr val="FF0000"/>
                </a:solidFill>
              </a:rPr>
              <a:t>8%</a:t>
            </a:r>
            <a:r>
              <a:rPr lang="ja-JP" altLang="en-US" sz="2400" dirty="0" smtClean="0"/>
              <a:t>に相当する。</a:t>
            </a:r>
            <a:r>
              <a:rPr lang="en-US" altLang="ja-JP" sz="2400" dirty="0" smtClean="0"/>
              <a:t/>
            </a:r>
            <a:br>
              <a:rPr lang="en-US" altLang="ja-JP" sz="2400" dirty="0" smtClean="0"/>
            </a:br>
            <a:endParaRPr lang="en-US" altLang="ja-JP" sz="2400" dirty="0" smtClean="0"/>
          </a:p>
          <a:p>
            <a:pPr marL="0" indent="0">
              <a:lnSpc>
                <a:spcPct val="110000"/>
              </a:lnSpc>
              <a:buNone/>
            </a:pPr>
            <a:r>
              <a:rPr lang="ja-JP" altLang="en-US" sz="2400" dirty="0" smtClean="0"/>
              <a:t>②</a:t>
            </a:r>
            <a:r>
              <a:rPr lang="ja-JP" altLang="en-US" sz="2400" dirty="0"/>
              <a:t>価格</a:t>
            </a:r>
            <a:r>
              <a:rPr lang="ja-JP" altLang="en-US" sz="2400" dirty="0" smtClean="0"/>
              <a:t>体系の変更に関する余剰変化に関しては、</a:t>
            </a:r>
            <a:r>
              <a:rPr lang="ja-JP" altLang="en-US" sz="2400" b="1" dirty="0" smtClean="0">
                <a:solidFill>
                  <a:srgbClr val="FF0000"/>
                </a:solidFill>
              </a:rPr>
              <a:t>妥当な需要曲線（右下がり）を導出出来なかった</a:t>
            </a:r>
            <a:r>
              <a:rPr lang="ja-JP" altLang="en-US" sz="2400" dirty="0" smtClean="0"/>
              <a:t>ため、</a:t>
            </a:r>
            <a:r>
              <a:rPr kumimoji="1" lang="ja-JP" altLang="en-US" sz="2400" dirty="0" smtClean="0"/>
              <a:t>今後の課題としたい。</a:t>
            </a:r>
            <a:endParaRPr kumimoji="1" lang="en-US" altLang="ja-JP" sz="2400" dirty="0" smtClean="0"/>
          </a:p>
          <a:p>
            <a:pPr marL="0" indent="0">
              <a:lnSpc>
                <a:spcPct val="110000"/>
              </a:lnSpc>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E8EEF89A-DFB6-4E39-9411-755F90B10222}" type="slidenum">
              <a:rPr kumimoji="1" lang="ja-JP" altLang="en-US" smtClean="0"/>
              <a:t>3</a:t>
            </a:fld>
            <a:endParaRPr kumimoji="1" lang="ja-JP" altLang="en-US"/>
          </a:p>
        </p:txBody>
      </p:sp>
    </p:spTree>
    <p:extLst>
      <p:ext uri="{BB962C8B-B14F-4D97-AF65-F5344CB8AC3E}">
        <p14:creationId xmlns:p14="http://schemas.microsoft.com/office/powerpoint/2010/main" val="179632109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補足資料</a:t>
            </a:r>
            <a:r>
              <a:rPr kumimoji="1" lang="en-US" altLang="ja-JP" sz="3200" dirty="0" smtClean="0"/>
              <a:t>1</a:t>
            </a:r>
            <a:r>
              <a:rPr kumimoji="1" lang="ja-JP" altLang="en-US" sz="3200" dirty="0" smtClean="0"/>
              <a:t>　サンプルとして</a:t>
            </a:r>
            <a:r>
              <a:rPr lang="ja-JP" altLang="en-US" sz="3200" dirty="0"/>
              <a:t>用いた都市一覧</a:t>
            </a:r>
            <a:endParaRPr kumimoji="1" lang="ja-JP" altLang="en-US" sz="3200"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30</a:t>
            </a:fld>
            <a:endParaRPr kumimoji="1" lang="ja-JP" altLang="en-US"/>
          </a:p>
        </p:txBody>
      </p:sp>
      <p:sp>
        <p:nvSpPr>
          <p:cNvPr id="4" name="テキスト ボックス 3"/>
          <p:cNvSpPr txBox="1"/>
          <p:nvPr/>
        </p:nvSpPr>
        <p:spPr>
          <a:xfrm>
            <a:off x="179511" y="2060848"/>
            <a:ext cx="9110186" cy="2308324"/>
          </a:xfrm>
          <a:prstGeom prst="rect">
            <a:avLst/>
          </a:prstGeom>
          <a:noFill/>
        </p:spPr>
        <p:txBody>
          <a:bodyPr wrap="none" rtlCol="0">
            <a:spAutoFit/>
          </a:bodyPr>
          <a:lstStyle/>
          <a:p>
            <a:r>
              <a:rPr lang="ja-JP" altLang="en-US" sz="2400" dirty="0" smtClean="0"/>
              <a:t>措置群：三次市、四国中央市、薩摩川内市、館林市、横須賀市、</a:t>
            </a:r>
            <a:endParaRPr lang="en-US" altLang="ja-JP" sz="2400" dirty="0" smtClean="0"/>
          </a:p>
          <a:p>
            <a:r>
              <a:rPr lang="ja-JP" altLang="en-US" sz="2400" dirty="0"/>
              <a:t>　</a:t>
            </a:r>
            <a:r>
              <a:rPr lang="ja-JP" altLang="en-US" sz="2400" dirty="0" smtClean="0"/>
              <a:t>　　　志摩市、高山市、長門川水道企業団、大崎市、川棚町</a:t>
            </a:r>
            <a:endParaRPr lang="en-US" altLang="ja-JP" sz="2400" dirty="0" smtClean="0"/>
          </a:p>
          <a:p>
            <a:endParaRPr lang="en-US" altLang="ja-JP" sz="2400" dirty="0" smtClean="0"/>
          </a:p>
          <a:p>
            <a:r>
              <a:rPr kumimoji="1" lang="ja-JP" altLang="en-US" sz="2400" dirty="0" smtClean="0"/>
              <a:t>統制群：日南市、渋川市、伊達市、小山市、美深町</a:t>
            </a:r>
            <a:endParaRPr kumimoji="1" lang="en-US" altLang="ja-JP" sz="2400" dirty="0" smtClean="0"/>
          </a:p>
          <a:p>
            <a:endParaRPr lang="en-US" altLang="ja-JP" sz="2400" dirty="0"/>
          </a:p>
          <a:p>
            <a:endParaRPr kumimoji="1" lang="ja-JP" altLang="en-US" sz="2400" dirty="0"/>
          </a:p>
        </p:txBody>
      </p:sp>
    </p:spTree>
    <p:extLst>
      <p:ext uri="{BB962C8B-B14F-4D97-AF65-F5344CB8AC3E}">
        <p14:creationId xmlns:p14="http://schemas.microsoft.com/office/powerpoint/2010/main" val="238789937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9768"/>
            <a:ext cx="8229600" cy="1143000"/>
          </a:xfrm>
        </p:spPr>
        <p:txBody>
          <a:bodyPr/>
          <a:lstStyle/>
          <a:p>
            <a:r>
              <a:rPr kumimoji="1" lang="ja-JP" altLang="en-US" dirty="0" smtClean="0"/>
              <a:t>補足資料</a:t>
            </a:r>
            <a:r>
              <a:rPr kumimoji="1" lang="en-US" altLang="ja-JP" dirty="0" smtClean="0"/>
              <a:t>2</a:t>
            </a:r>
            <a:r>
              <a:rPr kumimoji="1" lang="ja-JP" altLang="en-US" dirty="0" smtClean="0"/>
              <a:t>　検定結果</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31</a:t>
            </a:fld>
            <a:endParaRPr kumimoji="1" lang="ja-JP" altLang="en-US"/>
          </a:p>
        </p:txBody>
      </p:sp>
      <p:pic>
        <p:nvPicPr>
          <p:cNvPr id="2050" name="Picture 2" descr="C:\Users\ASUS\Desktop\F検定.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347" y="1717279"/>
            <a:ext cx="5492587" cy="176069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SUS\Desktop\ハウスマ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202" y="4205818"/>
            <a:ext cx="5238732" cy="2600789"/>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322534" y="1070948"/>
            <a:ext cx="5487400" cy="646331"/>
          </a:xfrm>
          <a:prstGeom prst="rect">
            <a:avLst/>
          </a:prstGeom>
          <a:noFill/>
        </p:spPr>
        <p:txBody>
          <a:bodyPr wrap="none" rtlCol="0">
            <a:spAutoFit/>
          </a:bodyPr>
          <a:lstStyle/>
          <a:p>
            <a:r>
              <a:rPr kumimoji="1" lang="ja-JP" altLang="en-US" dirty="0" smtClean="0"/>
              <a:t>①</a:t>
            </a:r>
            <a:r>
              <a:rPr kumimoji="1" lang="en-US" altLang="ja-JP" dirty="0" smtClean="0"/>
              <a:t>F</a:t>
            </a:r>
            <a:r>
              <a:rPr kumimoji="1" lang="ja-JP" altLang="en-US" dirty="0" smtClean="0"/>
              <a:t>検定の結果、固定効果モデルがプーリング回帰より</a:t>
            </a:r>
            <a:endParaRPr kumimoji="1" lang="en-US" altLang="ja-JP" dirty="0" smtClean="0"/>
          </a:p>
          <a:p>
            <a:r>
              <a:rPr lang="ja-JP" altLang="en-US" dirty="0"/>
              <a:t>優先</a:t>
            </a:r>
            <a:r>
              <a:rPr lang="ja-JP" altLang="en-US" dirty="0" smtClean="0"/>
              <a:t>される結果となった。</a:t>
            </a:r>
            <a:endParaRPr lang="en-US" altLang="ja-JP" dirty="0" smtClean="0"/>
          </a:p>
        </p:txBody>
      </p:sp>
      <p:sp>
        <p:nvSpPr>
          <p:cNvPr id="5" name="テキスト ボックス 4"/>
          <p:cNvSpPr txBox="1"/>
          <p:nvPr/>
        </p:nvSpPr>
        <p:spPr>
          <a:xfrm>
            <a:off x="1346352" y="3651188"/>
            <a:ext cx="6553397" cy="646331"/>
          </a:xfrm>
          <a:prstGeom prst="rect">
            <a:avLst/>
          </a:prstGeom>
          <a:noFill/>
        </p:spPr>
        <p:txBody>
          <a:bodyPr wrap="none" rtlCol="0">
            <a:spAutoFit/>
          </a:bodyPr>
          <a:lstStyle/>
          <a:p>
            <a:r>
              <a:rPr kumimoji="1" lang="ja-JP" altLang="en-US" dirty="0" smtClean="0"/>
              <a:t>②ハウスマン検定の結果、変量効果モデルが</a:t>
            </a:r>
            <a:r>
              <a:rPr lang="ja-JP" altLang="en-US" dirty="0"/>
              <a:t>固定</a:t>
            </a:r>
            <a:r>
              <a:rPr lang="ja-JP" altLang="en-US" dirty="0" smtClean="0"/>
              <a:t>効果モデルより</a:t>
            </a:r>
            <a:endParaRPr lang="en-US" altLang="ja-JP" dirty="0" smtClean="0"/>
          </a:p>
          <a:p>
            <a:r>
              <a:rPr kumimoji="1" lang="ja-JP" altLang="en-US" dirty="0"/>
              <a:t>優先</a:t>
            </a:r>
            <a:r>
              <a:rPr kumimoji="1" lang="ja-JP" altLang="en-US" dirty="0" smtClean="0"/>
              <a:t>される結果となった。</a:t>
            </a:r>
            <a:endParaRPr kumimoji="1" lang="en-US" altLang="ja-JP" dirty="0" smtClean="0"/>
          </a:p>
        </p:txBody>
      </p:sp>
    </p:spTree>
    <p:extLst>
      <p:ext uri="{BB962C8B-B14F-4D97-AF65-F5344CB8AC3E}">
        <p14:creationId xmlns:p14="http://schemas.microsoft.com/office/powerpoint/2010/main" val="192427586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kumimoji="1" lang="en-US" altLang="ja-JP" dirty="0" smtClean="0"/>
              <a:t>3</a:t>
            </a:r>
            <a:r>
              <a:rPr kumimoji="1" lang="ja-JP" altLang="en-US" dirty="0" smtClean="0"/>
              <a:t>　回帰結果一覧</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32</a:t>
            </a:fld>
            <a:endParaRPr kumimoji="1" lang="ja-JP" altLang="en-US"/>
          </a:p>
        </p:txBody>
      </p:sp>
      <p:pic>
        <p:nvPicPr>
          <p:cNvPr id="3074" name="Picture 2" descr="C:\Users\ASUS\Desktop\プーリング.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564904"/>
            <a:ext cx="6164322" cy="288032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403648" y="1980130"/>
            <a:ext cx="2154757" cy="461665"/>
          </a:xfrm>
          <a:prstGeom prst="rect">
            <a:avLst/>
          </a:prstGeom>
          <a:noFill/>
        </p:spPr>
        <p:txBody>
          <a:bodyPr wrap="none" rtlCol="0">
            <a:spAutoFit/>
          </a:bodyPr>
          <a:lstStyle/>
          <a:p>
            <a:r>
              <a:rPr kumimoji="1" lang="ja-JP" altLang="en-US" sz="2400" dirty="0" smtClean="0"/>
              <a:t>プーリング回帰</a:t>
            </a:r>
            <a:endParaRPr kumimoji="1" lang="ja-JP" altLang="en-US" sz="2400" dirty="0"/>
          </a:p>
        </p:txBody>
      </p:sp>
    </p:spTree>
    <p:extLst>
      <p:ext uri="{BB962C8B-B14F-4D97-AF65-F5344CB8AC3E}">
        <p14:creationId xmlns:p14="http://schemas.microsoft.com/office/powerpoint/2010/main" val="63359973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kumimoji="1" lang="en-US" altLang="ja-JP" dirty="0" smtClean="0"/>
              <a:t>3</a:t>
            </a:r>
            <a:r>
              <a:rPr kumimoji="1" lang="ja-JP" altLang="en-US" dirty="0" smtClean="0"/>
              <a:t>　回帰結果一覧</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33</a:t>
            </a:fld>
            <a:endParaRPr kumimoji="1" lang="ja-JP" altLang="en-US"/>
          </a:p>
        </p:txBody>
      </p:sp>
      <p:pic>
        <p:nvPicPr>
          <p:cNvPr id="4" name="Picture 3" descr="C:\Users\ASUS\Desktop\固定効果.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204864"/>
            <a:ext cx="5391903" cy="367716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691680" y="1556792"/>
            <a:ext cx="2297424" cy="461665"/>
          </a:xfrm>
          <a:prstGeom prst="rect">
            <a:avLst/>
          </a:prstGeom>
          <a:noFill/>
        </p:spPr>
        <p:txBody>
          <a:bodyPr wrap="none" rtlCol="0">
            <a:spAutoFit/>
          </a:bodyPr>
          <a:lstStyle/>
          <a:p>
            <a:r>
              <a:rPr kumimoji="1" lang="ja-JP" altLang="en-US" sz="2400" dirty="0" smtClean="0"/>
              <a:t>固定効果モデル</a:t>
            </a:r>
            <a:endParaRPr kumimoji="1" lang="ja-JP" altLang="en-US" sz="2400" dirty="0"/>
          </a:p>
        </p:txBody>
      </p:sp>
    </p:spTree>
    <p:extLst>
      <p:ext uri="{BB962C8B-B14F-4D97-AF65-F5344CB8AC3E}">
        <p14:creationId xmlns:p14="http://schemas.microsoft.com/office/powerpoint/2010/main" val="275274066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kumimoji="1" lang="en-US" altLang="ja-JP" dirty="0" smtClean="0"/>
              <a:t>3</a:t>
            </a:r>
            <a:r>
              <a:rPr kumimoji="1" lang="ja-JP" altLang="en-US" dirty="0" smtClean="0"/>
              <a:t>　回帰結果一覧</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34</a:t>
            </a:fld>
            <a:endParaRPr kumimoji="1" lang="ja-JP" altLang="en-US"/>
          </a:p>
        </p:txBody>
      </p:sp>
      <p:pic>
        <p:nvPicPr>
          <p:cNvPr id="4098" name="Picture 2" descr="C:\Users\ASUS\Desktop\変量効果.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299" y="1988840"/>
            <a:ext cx="6282920" cy="409044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430686" y="1481842"/>
            <a:ext cx="2297424" cy="461665"/>
          </a:xfrm>
          <a:prstGeom prst="rect">
            <a:avLst/>
          </a:prstGeom>
          <a:noFill/>
        </p:spPr>
        <p:txBody>
          <a:bodyPr wrap="none" rtlCol="0">
            <a:spAutoFit/>
          </a:bodyPr>
          <a:lstStyle/>
          <a:p>
            <a:r>
              <a:rPr kumimoji="1" lang="ja-JP" altLang="en-US" sz="2400" dirty="0" smtClean="0"/>
              <a:t>変量効果モデル</a:t>
            </a:r>
            <a:endParaRPr kumimoji="1" lang="ja-JP" altLang="en-US" sz="2400" dirty="0"/>
          </a:p>
        </p:txBody>
      </p:sp>
    </p:spTree>
    <p:extLst>
      <p:ext uri="{BB962C8B-B14F-4D97-AF65-F5344CB8AC3E}">
        <p14:creationId xmlns:p14="http://schemas.microsoft.com/office/powerpoint/2010/main" val="2323696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lang="ja-JP" altLang="ja-JP" dirty="0"/>
              <a:t>4</a:t>
            </a:r>
            <a:r>
              <a:rPr kumimoji="1" lang="ja-JP" altLang="en-US" dirty="0" smtClean="0"/>
              <a:t>　</a:t>
            </a:r>
            <a:r>
              <a:rPr lang="ja-JP" altLang="en-US" dirty="0" smtClean="0"/>
              <a:t>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35</a:t>
            </a:fld>
            <a:endParaRPr kumimoji="1" lang="ja-JP" altLang="en-US"/>
          </a:p>
        </p:txBody>
      </p:sp>
      <p:sp>
        <p:nvSpPr>
          <p:cNvPr id="4" name="テキスト ボックス 3"/>
          <p:cNvSpPr txBox="1"/>
          <p:nvPr/>
        </p:nvSpPr>
        <p:spPr>
          <a:xfrm>
            <a:off x="1430686" y="1481842"/>
            <a:ext cx="2218877" cy="461665"/>
          </a:xfrm>
          <a:prstGeom prst="rect">
            <a:avLst/>
          </a:prstGeom>
          <a:noFill/>
        </p:spPr>
        <p:txBody>
          <a:bodyPr wrap="none" rtlCol="0">
            <a:spAutoFit/>
          </a:bodyPr>
          <a:lstStyle/>
          <a:p>
            <a:r>
              <a:rPr lang="ja-JP" altLang="en-US" sz="2400" dirty="0" smtClean="0"/>
              <a:t>ハウスマン検定</a:t>
            </a:r>
            <a:endParaRPr kumimoji="1" lang="ja-JP" altLang="en-US" sz="2400" dirty="0"/>
          </a:p>
        </p:txBody>
      </p:sp>
      <p:pic>
        <p:nvPicPr>
          <p:cNvPr id="5" name="図 4" descr="mem 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132856"/>
            <a:ext cx="7274825" cy="4210546"/>
          </a:xfrm>
          <a:prstGeom prst="rect">
            <a:avLst/>
          </a:prstGeom>
        </p:spPr>
      </p:pic>
    </p:spTree>
    <p:extLst>
      <p:ext uri="{BB962C8B-B14F-4D97-AF65-F5344CB8AC3E}">
        <p14:creationId xmlns:p14="http://schemas.microsoft.com/office/powerpoint/2010/main" val="3776550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lang="ja-JP" altLang="ja-JP" dirty="0"/>
              <a:t>4</a:t>
            </a:r>
            <a:r>
              <a:rPr kumimoji="1" lang="ja-JP" altLang="en-US" dirty="0" smtClean="0"/>
              <a:t>　</a:t>
            </a:r>
            <a:r>
              <a:rPr lang="ja-JP" altLang="en-US" dirty="0" smtClean="0"/>
              <a:t>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36</a:t>
            </a:fld>
            <a:endParaRPr kumimoji="1" lang="ja-JP" altLang="en-US"/>
          </a:p>
        </p:txBody>
      </p:sp>
      <p:sp>
        <p:nvSpPr>
          <p:cNvPr id="4" name="テキスト ボックス 3"/>
          <p:cNvSpPr txBox="1"/>
          <p:nvPr/>
        </p:nvSpPr>
        <p:spPr>
          <a:xfrm>
            <a:off x="1430686" y="1481842"/>
            <a:ext cx="2295821" cy="461665"/>
          </a:xfrm>
          <a:prstGeom prst="rect">
            <a:avLst/>
          </a:prstGeom>
          <a:noFill/>
        </p:spPr>
        <p:txBody>
          <a:bodyPr wrap="none" rtlCol="0">
            <a:spAutoFit/>
          </a:bodyPr>
          <a:lstStyle/>
          <a:p>
            <a:r>
              <a:rPr lang="ja-JP" altLang="en-US" sz="2400" dirty="0" smtClean="0"/>
              <a:t>固定効果モデル</a:t>
            </a:r>
            <a:endParaRPr kumimoji="1" lang="ja-JP" altLang="en-US" sz="2400" dirty="0"/>
          </a:p>
        </p:txBody>
      </p:sp>
      <p:pic>
        <p:nvPicPr>
          <p:cNvPr id="6" name="図 5" descr="mem f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132856"/>
            <a:ext cx="6535866" cy="4437112"/>
          </a:xfrm>
          <a:prstGeom prst="rect">
            <a:avLst/>
          </a:prstGeom>
        </p:spPr>
      </p:pic>
    </p:spTree>
    <p:extLst>
      <p:ext uri="{BB962C8B-B14F-4D97-AF65-F5344CB8AC3E}">
        <p14:creationId xmlns:p14="http://schemas.microsoft.com/office/powerpoint/2010/main" val="30035969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lang="ja-JP" altLang="ja-JP" dirty="0"/>
              <a:t>4</a:t>
            </a:r>
            <a:r>
              <a:rPr kumimoji="1" lang="ja-JP" altLang="en-US" dirty="0" smtClean="0"/>
              <a:t>　</a:t>
            </a:r>
            <a:r>
              <a:rPr lang="ja-JP" altLang="en-US" dirty="0" smtClean="0"/>
              <a:t>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37</a:t>
            </a:fld>
            <a:endParaRPr kumimoji="1" lang="ja-JP" altLang="en-US"/>
          </a:p>
        </p:txBody>
      </p:sp>
      <p:sp>
        <p:nvSpPr>
          <p:cNvPr id="4" name="テキスト ボックス 3"/>
          <p:cNvSpPr txBox="1"/>
          <p:nvPr/>
        </p:nvSpPr>
        <p:spPr>
          <a:xfrm>
            <a:off x="1403648" y="1412776"/>
            <a:ext cx="2295821" cy="461665"/>
          </a:xfrm>
          <a:prstGeom prst="rect">
            <a:avLst/>
          </a:prstGeom>
          <a:noFill/>
        </p:spPr>
        <p:txBody>
          <a:bodyPr wrap="none" rtlCol="0">
            <a:spAutoFit/>
          </a:bodyPr>
          <a:lstStyle/>
          <a:p>
            <a:r>
              <a:rPr lang="ja-JP" altLang="en-US" sz="2400" dirty="0" smtClean="0"/>
              <a:t>変量効果モデル</a:t>
            </a:r>
            <a:endParaRPr kumimoji="1" lang="ja-JP" altLang="en-US" sz="2400" dirty="0"/>
          </a:p>
        </p:txBody>
      </p:sp>
      <p:pic>
        <p:nvPicPr>
          <p:cNvPr id="6" name="図 5" descr="mem 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027766"/>
            <a:ext cx="6552406" cy="4830234"/>
          </a:xfrm>
          <a:prstGeom prst="rect">
            <a:avLst/>
          </a:prstGeom>
        </p:spPr>
      </p:pic>
    </p:spTree>
    <p:extLst>
      <p:ext uri="{BB962C8B-B14F-4D97-AF65-F5344CB8AC3E}">
        <p14:creationId xmlns:p14="http://schemas.microsoft.com/office/powerpoint/2010/main" val="1199410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lang="ja-JP" altLang="ja-JP" dirty="0"/>
              <a:t>4</a:t>
            </a:r>
            <a:r>
              <a:rPr kumimoji="1" lang="ja-JP" altLang="en-US" dirty="0" smtClean="0"/>
              <a:t>　</a:t>
            </a:r>
            <a:r>
              <a:rPr lang="ja-JP" altLang="en-US" dirty="0" smtClean="0"/>
              <a:t>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38</a:t>
            </a:fld>
            <a:endParaRPr kumimoji="1" lang="ja-JP" altLang="en-US"/>
          </a:p>
        </p:txBody>
      </p:sp>
      <p:sp>
        <p:nvSpPr>
          <p:cNvPr id="4" name="テキスト ボックス 3"/>
          <p:cNvSpPr txBox="1"/>
          <p:nvPr/>
        </p:nvSpPr>
        <p:spPr>
          <a:xfrm>
            <a:off x="1430686" y="1481842"/>
            <a:ext cx="2705488" cy="461665"/>
          </a:xfrm>
          <a:prstGeom prst="rect">
            <a:avLst/>
          </a:prstGeom>
          <a:noFill/>
        </p:spPr>
        <p:txBody>
          <a:bodyPr wrap="none" rtlCol="0">
            <a:spAutoFit/>
          </a:bodyPr>
          <a:lstStyle/>
          <a:p>
            <a:r>
              <a:rPr lang="en-US" altLang="en-US" sz="2400" dirty="0" smtClean="0"/>
              <a:t>GEE</a:t>
            </a:r>
            <a:r>
              <a:rPr lang="ja-JP" altLang="en-US" sz="2400" dirty="0" smtClean="0"/>
              <a:t>（</a:t>
            </a:r>
            <a:r>
              <a:rPr lang="en-US" altLang="ja-JP" sz="2400" dirty="0" smtClean="0"/>
              <a:t>exchangeable</a:t>
            </a:r>
            <a:r>
              <a:rPr lang="ja-JP" altLang="en-US" sz="2400" dirty="0" smtClean="0"/>
              <a:t>）</a:t>
            </a:r>
            <a:endParaRPr kumimoji="1" lang="ja-JP" altLang="en-US" sz="2400" dirty="0"/>
          </a:p>
        </p:txBody>
      </p:sp>
      <p:pic>
        <p:nvPicPr>
          <p:cNvPr id="5" name="図 4" descr="gee exchageab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878" y="2348880"/>
            <a:ext cx="7248872" cy="3607420"/>
          </a:xfrm>
          <a:prstGeom prst="rect">
            <a:avLst/>
          </a:prstGeom>
        </p:spPr>
      </p:pic>
    </p:spTree>
    <p:extLst>
      <p:ext uri="{BB962C8B-B14F-4D97-AF65-F5344CB8AC3E}">
        <p14:creationId xmlns:p14="http://schemas.microsoft.com/office/powerpoint/2010/main" val="3776550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補足資料</a:t>
            </a:r>
            <a:r>
              <a:rPr kumimoji="1" lang="en-US" altLang="ja-JP" dirty="0" smtClean="0">
                <a:latin typeface="+mj-ea"/>
              </a:rPr>
              <a:t>4</a:t>
            </a:r>
            <a:r>
              <a:rPr kumimoji="1" lang="ja-JP" altLang="en-US" dirty="0" smtClean="0"/>
              <a:t>　</a:t>
            </a:r>
            <a:r>
              <a:rPr lang="ja-JP" altLang="en-US" dirty="0" smtClean="0"/>
              <a:t>需要関数の推定</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kumimoji="1" lang="ja-JP" altLang="en-US" smtClean="0"/>
              <a:t>39</a:t>
            </a:fld>
            <a:endParaRPr kumimoji="1" lang="ja-JP" altLang="en-US"/>
          </a:p>
        </p:txBody>
      </p:sp>
      <p:sp>
        <p:nvSpPr>
          <p:cNvPr id="4" name="テキスト ボックス 3"/>
          <p:cNvSpPr txBox="1"/>
          <p:nvPr/>
        </p:nvSpPr>
        <p:spPr>
          <a:xfrm>
            <a:off x="1430686" y="1481842"/>
            <a:ext cx="1505039" cy="461665"/>
          </a:xfrm>
          <a:prstGeom prst="rect">
            <a:avLst/>
          </a:prstGeom>
          <a:noFill/>
        </p:spPr>
        <p:txBody>
          <a:bodyPr wrap="none" rtlCol="0">
            <a:spAutoFit/>
          </a:bodyPr>
          <a:lstStyle/>
          <a:p>
            <a:r>
              <a:rPr lang="en-US" altLang="ja-JP" sz="2400" dirty="0" smtClean="0"/>
              <a:t>GEE</a:t>
            </a:r>
            <a:r>
              <a:rPr lang="ja-JP" altLang="en-US" sz="2400" dirty="0" smtClean="0"/>
              <a:t>（</a:t>
            </a:r>
            <a:r>
              <a:rPr lang="en-US" altLang="ja-JP" sz="2400" dirty="0" err="1" smtClean="0"/>
              <a:t>arM</a:t>
            </a:r>
            <a:r>
              <a:rPr lang="ja-JP" altLang="en-US" sz="2400" dirty="0" smtClean="0"/>
              <a:t>）</a:t>
            </a:r>
            <a:endParaRPr kumimoji="1" lang="ja-JP" altLang="en-US" sz="2400" dirty="0"/>
          </a:p>
        </p:txBody>
      </p:sp>
      <p:pic>
        <p:nvPicPr>
          <p:cNvPr id="5" name="図 4" descr="gee ar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2348880"/>
            <a:ext cx="7186119" cy="3547864"/>
          </a:xfrm>
          <a:prstGeom prst="rect">
            <a:avLst/>
          </a:prstGeom>
        </p:spPr>
      </p:pic>
    </p:spTree>
    <p:extLst>
      <p:ext uri="{BB962C8B-B14F-4D97-AF65-F5344CB8AC3E}">
        <p14:creationId xmlns:p14="http://schemas.microsoft.com/office/powerpoint/2010/main" val="3776550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700808"/>
            <a:ext cx="3898776" cy="4425355"/>
          </a:xfrm>
        </p:spPr>
        <p:txBody>
          <a:bodyPr>
            <a:noAutofit/>
          </a:bodyPr>
          <a:lstStyle/>
          <a:p>
            <a:pPr marL="0" indent="0">
              <a:lnSpc>
                <a:spcPct val="50000"/>
              </a:lnSpc>
              <a:buNone/>
            </a:pPr>
            <a:r>
              <a:rPr lang="en-US" altLang="ja-JP" sz="2000" dirty="0"/>
              <a:t>1.</a:t>
            </a:r>
            <a:r>
              <a:rPr kumimoji="1" lang="ja-JP" altLang="en-US" sz="2000" dirty="0" smtClean="0"/>
              <a:t>研究背景</a:t>
            </a:r>
            <a:endParaRPr kumimoji="1" lang="en-US" altLang="ja-JP" sz="2000" dirty="0" smtClean="0"/>
          </a:p>
          <a:p>
            <a:pPr marL="0" indent="0">
              <a:buNone/>
            </a:pPr>
            <a:r>
              <a:rPr lang="ja-JP" altLang="en-US" sz="2000" dirty="0"/>
              <a:t>　</a:t>
            </a:r>
            <a:r>
              <a:rPr lang="en-US" altLang="ja-JP" sz="2000" dirty="0" smtClean="0"/>
              <a:t>1.1.</a:t>
            </a:r>
            <a:r>
              <a:rPr lang="ja-JP" altLang="en-US" sz="2000" dirty="0" smtClean="0"/>
              <a:t>インフラ維持管理</a:t>
            </a:r>
            <a:r>
              <a:rPr lang="en-US" altLang="ja-JP" sz="2000" dirty="0" smtClean="0"/>
              <a:t/>
            </a:r>
            <a:br>
              <a:rPr lang="en-US" altLang="ja-JP" sz="2000" dirty="0" smtClean="0"/>
            </a:br>
            <a:r>
              <a:rPr lang="en-US" altLang="ja-JP" sz="2000" dirty="0" smtClean="0"/>
              <a:t>	</a:t>
            </a:r>
            <a:r>
              <a:rPr lang="ja-JP" altLang="en-US" sz="2000" dirty="0" smtClean="0"/>
              <a:t>・更新コストの問題</a:t>
            </a:r>
            <a:endParaRPr lang="en-US" altLang="ja-JP" sz="2000" dirty="0" smtClean="0"/>
          </a:p>
          <a:p>
            <a:pPr marL="0" indent="0">
              <a:lnSpc>
                <a:spcPct val="50000"/>
              </a:lnSpc>
              <a:buNone/>
            </a:pPr>
            <a:r>
              <a:rPr kumimoji="1" lang="ja-JP" altLang="en-US" sz="2000" dirty="0"/>
              <a:t>　</a:t>
            </a:r>
            <a:r>
              <a:rPr kumimoji="1" lang="en-US" altLang="ja-JP" sz="2000" dirty="0" smtClean="0"/>
              <a:t>1.2.</a:t>
            </a:r>
            <a:r>
              <a:rPr kumimoji="1" lang="ja-JP" altLang="en-US" sz="2000" dirty="0" smtClean="0"/>
              <a:t>歪な価格体系</a:t>
            </a:r>
            <a:endParaRPr kumimoji="1" lang="en-US" altLang="ja-JP" sz="2000" dirty="0" smtClean="0"/>
          </a:p>
          <a:p>
            <a:pPr marL="0" indent="0">
              <a:lnSpc>
                <a:spcPct val="50000"/>
              </a:lnSpc>
              <a:buNone/>
            </a:pPr>
            <a:r>
              <a:rPr lang="ja-JP" altLang="en-US" sz="2000" dirty="0"/>
              <a:t>　</a:t>
            </a:r>
            <a:r>
              <a:rPr lang="en-US" altLang="ja-JP" sz="2000" dirty="0" smtClean="0"/>
              <a:t>1.3.</a:t>
            </a:r>
            <a:r>
              <a:rPr lang="ja-JP" altLang="en-US" sz="2000" dirty="0" smtClean="0"/>
              <a:t>研究背景まとめ</a:t>
            </a:r>
            <a:endParaRPr kumimoji="1" lang="en-US" altLang="ja-JP" sz="2000" dirty="0" smtClean="0"/>
          </a:p>
          <a:p>
            <a:pPr marL="0" indent="0">
              <a:buNone/>
            </a:pPr>
            <a:r>
              <a:rPr lang="en-US" altLang="ja-JP" sz="2000" dirty="0"/>
              <a:t>2.</a:t>
            </a:r>
            <a:r>
              <a:rPr lang="ja-JP" altLang="en-US" sz="2000" dirty="0" smtClean="0"/>
              <a:t>民間委託詳細</a:t>
            </a:r>
            <a:endParaRPr lang="en-US" altLang="ja-JP" sz="2000" dirty="0" smtClean="0"/>
          </a:p>
          <a:p>
            <a:pPr marL="0" indent="0">
              <a:lnSpc>
                <a:spcPct val="50000"/>
              </a:lnSpc>
              <a:buNone/>
            </a:pPr>
            <a:r>
              <a:rPr lang="ja-JP" altLang="en-US" sz="2000" dirty="0"/>
              <a:t>　</a:t>
            </a:r>
            <a:r>
              <a:rPr lang="en-US" altLang="ja-JP" sz="2000" dirty="0" smtClean="0"/>
              <a:t>2.1.</a:t>
            </a:r>
            <a:r>
              <a:rPr lang="ja-JP" altLang="en-US" sz="2000" dirty="0" smtClean="0"/>
              <a:t>第三者委託とは</a:t>
            </a:r>
            <a:endParaRPr lang="en-US" altLang="ja-JP" sz="2000" dirty="0" smtClean="0"/>
          </a:p>
          <a:p>
            <a:pPr marL="0" indent="0">
              <a:lnSpc>
                <a:spcPct val="50000"/>
              </a:lnSpc>
              <a:buNone/>
            </a:pPr>
            <a:r>
              <a:rPr lang="ja-JP" altLang="en-US" sz="2000" dirty="0"/>
              <a:t>　</a:t>
            </a:r>
            <a:r>
              <a:rPr lang="en-US" altLang="ja-JP" sz="2000" dirty="0" smtClean="0"/>
              <a:t>2.2.</a:t>
            </a:r>
            <a:r>
              <a:rPr lang="ja-JP" altLang="en-US" sz="2000" dirty="0" smtClean="0"/>
              <a:t>研究の流れ</a:t>
            </a:r>
            <a:endParaRPr lang="en-US" altLang="ja-JP" sz="2000" dirty="0" smtClean="0"/>
          </a:p>
          <a:p>
            <a:pPr marL="0" indent="0">
              <a:lnSpc>
                <a:spcPct val="50000"/>
              </a:lnSpc>
              <a:buNone/>
            </a:pPr>
            <a:r>
              <a:rPr lang="ja-JP" altLang="en-US" sz="2000" dirty="0"/>
              <a:t>　</a:t>
            </a:r>
            <a:r>
              <a:rPr lang="en-US" altLang="ja-JP" sz="2000" dirty="0" smtClean="0"/>
              <a:t>2.3.</a:t>
            </a:r>
            <a:r>
              <a:rPr lang="ja-JP" altLang="en-US" sz="2000" dirty="0" smtClean="0"/>
              <a:t>サンプル選択</a:t>
            </a:r>
            <a:endParaRPr lang="en-US" altLang="ja-JP" sz="2000" dirty="0" smtClean="0"/>
          </a:p>
          <a:p>
            <a:pPr marL="0" indent="0">
              <a:lnSpc>
                <a:spcPct val="50000"/>
              </a:lnSpc>
              <a:buNone/>
            </a:pPr>
            <a:r>
              <a:rPr lang="ja-JP" altLang="en-US" sz="2000" dirty="0"/>
              <a:t>　</a:t>
            </a:r>
            <a:r>
              <a:rPr lang="en-US" altLang="ja-JP" sz="2000" dirty="0" smtClean="0"/>
              <a:t>2.4.</a:t>
            </a:r>
            <a:r>
              <a:rPr lang="ja-JP" altLang="en-US" sz="2000" dirty="0" smtClean="0"/>
              <a:t>パネルデータ分析</a:t>
            </a:r>
            <a:endParaRPr lang="en-US" altLang="ja-JP" sz="2000" dirty="0" smtClean="0"/>
          </a:p>
          <a:p>
            <a:pPr marL="0" indent="0">
              <a:lnSpc>
                <a:spcPct val="50000"/>
              </a:lnSpc>
              <a:buNone/>
            </a:pPr>
            <a:r>
              <a:rPr lang="ja-JP" altLang="en-US" sz="2000" dirty="0"/>
              <a:t>　</a:t>
            </a:r>
            <a:r>
              <a:rPr lang="en-US" altLang="ja-JP" sz="2000" dirty="0" smtClean="0"/>
              <a:t>2.5.</a:t>
            </a:r>
            <a:r>
              <a:rPr lang="ja-JP" altLang="en-US" sz="2000" dirty="0" smtClean="0"/>
              <a:t>回帰結果と示唆</a:t>
            </a:r>
            <a:endParaRPr lang="en-US" altLang="ja-JP" sz="2000" dirty="0" smtClean="0"/>
          </a:p>
        </p:txBody>
      </p:sp>
      <p:sp>
        <p:nvSpPr>
          <p:cNvPr id="5" name="コンテンツ プレースホルダー 4"/>
          <p:cNvSpPr>
            <a:spLocks noGrp="1"/>
          </p:cNvSpPr>
          <p:nvPr>
            <p:ph sz="half" idx="2"/>
          </p:nvPr>
        </p:nvSpPr>
        <p:spPr>
          <a:xfrm>
            <a:off x="4427984" y="1556792"/>
            <a:ext cx="4070216" cy="4569371"/>
          </a:xfrm>
        </p:spPr>
        <p:txBody>
          <a:bodyPr>
            <a:normAutofit/>
          </a:bodyPr>
          <a:lstStyle/>
          <a:p>
            <a:pPr marL="0" indent="0">
              <a:buNone/>
            </a:pPr>
            <a:r>
              <a:rPr lang="en-US" altLang="ja-JP" sz="2000" dirty="0" smtClean="0"/>
              <a:t>3</a:t>
            </a:r>
            <a:r>
              <a:rPr lang="en-US" altLang="ja-JP" sz="2000" dirty="0"/>
              <a:t>.</a:t>
            </a:r>
            <a:r>
              <a:rPr lang="ja-JP" altLang="en-US" sz="2000" dirty="0"/>
              <a:t>価格体系変更詳細</a:t>
            </a:r>
            <a:endParaRPr lang="en-US" altLang="ja-JP" sz="2000" dirty="0"/>
          </a:p>
          <a:p>
            <a:pPr marL="0" indent="0">
              <a:lnSpc>
                <a:spcPct val="50000"/>
              </a:lnSpc>
              <a:buNone/>
            </a:pPr>
            <a:r>
              <a:rPr lang="ja-JP" altLang="en-US" sz="2000" dirty="0"/>
              <a:t>　</a:t>
            </a:r>
            <a:r>
              <a:rPr lang="en-US" altLang="ja-JP" sz="2000" dirty="0"/>
              <a:t>3.1.</a:t>
            </a:r>
            <a:r>
              <a:rPr lang="ja-JP" altLang="en-US" sz="2000" dirty="0"/>
              <a:t>価格体系変更とは</a:t>
            </a:r>
            <a:endParaRPr lang="en-US" altLang="ja-JP" sz="2000" dirty="0"/>
          </a:p>
          <a:p>
            <a:pPr marL="0" indent="0">
              <a:lnSpc>
                <a:spcPct val="50000"/>
              </a:lnSpc>
              <a:buNone/>
            </a:pPr>
            <a:r>
              <a:rPr lang="ja-JP" altLang="ja-JP" sz="2000" dirty="0"/>
              <a:t>　</a:t>
            </a:r>
            <a:r>
              <a:rPr lang="en-US" altLang="ja-JP" sz="2000" dirty="0"/>
              <a:t>3.2.</a:t>
            </a:r>
            <a:r>
              <a:rPr lang="ja-JP" altLang="en-US" sz="2000" dirty="0"/>
              <a:t>分析手法と結果</a:t>
            </a:r>
            <a:endParaRPr lang="en-US" altLang="ja-JP" sz="2000" dirty="0"/>
          </a:p>
          <a:p>
            <a:pPr marL="0" indent="0">
              <a:lnSpc>
                <a:spcPct val="50000"/>
              </a:lnSpc>
              <a:buNone/>
            </a:pPr>
            <a:r>
              <a:rPr lang="ja-JP" altLang="ja-JP" sz="2000" dirty="0"/>
              <a:t>　</a:t>
            </a:r>
            <a:r>
              <a:rPr lang="en-US" altLang="ja-JP" sz="2000" dirty="0"/>
              <a:t>3.3.</a:t>
            </a:r>
            <a:r>
              <a:rPr lang="ja-JP" altLang="en-US" sz="2000" dirty="0"/>
              <a:t>補足：需要関数の推定</a:t>
            </a:r>
            <a:endParaRPr lang="en-US" altLang="ja-JP" sz="2000" dirty="0"/>
          </a:p>
          <a:p>
            <a:pPr marL="0" indent="0">
              <a:buNone/>
            </a:pPr>
            <a:r>
              <a:rPr lang="en-US" altLang="ja-JP" sz="2000" dirty="0"/>
              <a:t>4.</a:t>
            </a:r>
            <a:r>
              <a:rPr lang="ja-JP" altLang="en-US" sz="2000" dirty="0"/>
              <a:t>まとめと課題</a:t>
            </a:r>
            <a:endParaRPr lang="en-US" altLang="ja-JP" sz="2000" dirty="0"/>
          </a:p>
        </p:txBody>
      </p:sp>
      <p:sp>
        <p:nvSpPr>
          <p:cNvPr id="4" name="スライド番号プレースホルダー 3"/>
          <p:cNvSpPr>
            <a:spLocks noGrp="1"/>
          </p:cNvSpPr>
          <p:nvPr>
            <p:ph type="sldNum" sz="quarter" idx="12"/>
          </p:nvPr>
        </p:nvSpPr>
        <p:spPr>
          <a:xfrm>
            <a:off x="8256494" y="361016"/>
            <a:ext cx="506506" cy="365125"/>
          </a:xfrm>
        </p:spPr>
        <p:txBody>
          <a:bodyPr/>
          <a:lstStyle/>
          <a:p>
            <a:fld id="{E8EEF89A-DFB6-4E39-9411-755F90B10222}" type="slidenum">
              <a:rPr kumimoji="1" lang="ja-JP" altLang="en-US" smtClean="0"/>
              <a:t>4</a:t>
            </a:fld>
            <a:endParaRPr kumimoji="1" lang="ja-JP" altLang="en-US"/>
          </a:p>
        </p:txBody>
      </p:sp>
      <p:sp>
        <p:nvSpPr>
          <p:cNvPr id="7" name="タイトル 1"/>
          <p:cNvSpPr txBox="1">
            <a:spLocks/>
          </p:cNvSpPr>
          <p:nvPr/>
        </p:nvSpPr>
        <p:spPr>
          <a:xfrm>
            <a:off x="457199" y="764704"/>
            <a:ext cx="7427169" cy="57038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b="1" i="0" kern="1200">
                <a:solidFill>
                  <a:srgbClr val="073779"/>
                </a:solidFill>
                <a:latin typeface="+mj-lt"/>
                <a:ea typeface="+mj-ea"/>
                <a:cs typeface="+mj-cs"/>
              </a:defRPr>
            </a:lvl1pPr>
          </a:lstStyle>
          <a:p>
            <a:r>
              <a:rPr lang="ja-JP" altLang="en-US" dirty="0"/>
              <a:t>目次</a:t>
            </a:r>
          </a:p>
        </p:txBody>
      </p:sp>
    </p:spTree>
    <p:extLst>
      <p:ext uri="{BB962C8B-B14F-4D97-AF65-F5344CB8AC3E}">
        <p14:creationId xmlns:p14="http://schemas.microsoft.com/office/powerpoint/2010/main" val="425212593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4" name="コンテンツ プレースホルダー 3"/>
          <p:cNvSpPr>
            <a:spLocks noGrp="1"/>
          </p:cNvSpPr>
          <p:nvPr>
            <p:ph idx="1"/>
          </p:nvPr>
        </p:nvSpPr>
        <p:spPr/>
        <p:txBody>
          <a:bodyPr/>
          <a:lstStyle/>
          <a:p>
            <a:r>
              <a:rPr lang="ja-JP" altLang="en-US" dirty="0" smtClean="0"/>
              <a:t>浦上拓也</a:t>
            </a:r>
            <a:r>
              <a:rPr lang="en-US" altLang="ja-JP" dirty="0" smtClean="0"/>
              <a:t>(2001)</a:t>
            </a:r>
            <a:r>
              <a:rPr lang="ja-JP" altLang="en-US" dirty="0" smtClean="0"/>
              <a:t>「日本の水道事業の需要・供給に関わる計量分析」</a:t>
            </a:r>
            <a:endParaRPr lang="en-US" altLang="ja-JP" dirty="0" smtClean="0"/>
          </a:p>
          <a:p>
            <a:r>
              <a:rPr lang="ja-JP" altLang="en-US" dirty="0" smtClean="0"/>
              <a:t>北九州市上下水道局</a:t>
            </a:r>
            <a:r>
              <a:rPr lang="en-US" altLang="ja-JP" dirty="0" smtClean="0"/>
              <a:t>(2013)</a:t>
            </a:r>
            <a:r>
              <a:rPr lang="ja-JP" altLang="en-US" dirty="0" smtClean="0"/>
              <a:t>「平成</a:t>
            </a:r>
            <a:r>
              <a:rPr lang="en-US" altLang="ja-JP" dirty="0" smtClean="0"/>
              <a:t>25</a:t>
            </a:r>
            <a:r>
              <a:rPr lang="ja-JP" altLang="en-US" dirty="0" smtClean="0"/>
              <a:t>年度水道工業水道下水道事業年報」</a:t>
            </a:r>
            <a:endParaRPr lang="en-US" altLang="ja-JP" dirty="0" smtClean="0"/>
          </a:p>
          <a:p>
            <a:r>
              <a:rPr lang="ja-JP" altLang="en-US" dirty="0" smtClean="0"/>
              <a:t>厚生労働省健康局「第三者委託実施状況</a:t>
            </a:r>
            <a:r>
              <a:rPr lang="en-US" altLang="ja-JP" dirty="0" smtClean="0"/>
              <a:t>(</a:t>
            </a:r>
            <a:r>
              <a:rPr lang="ja-JP" altLang="en-US" dirty="0" smtClean="0"/>
              <a:t>大臣認可水道事業</a:t>
            </a:r>
            <a:r>
              <a:rPr lang="en-US" altLang="ja-JP" dirty="0" smtClean="0"/>
              <a:t>)</a:t>
            </a:r>
            <a:r>
              <a:rPr lang="ja-JP" altLang="en-US" dirty="0" smtClean="0"/>
              <a:t>」</a:t>
            </a:r>
            <a:endParaRPr lang="en-US" altLang="ja-JP" dirty="0" smtClean="0"/>
          </a:p>
          <a:p>
            <a:r>
              <a:rPr lang="ja-JP" altLang="en-US" dirty="0" smtClean="0"/>
              <a:t>総務省自治財政局「地方公営企業年鑑」</a:t>
            </a:r>
            <a:endParaRPr lang="en-US" altLang="ja-JP" dirty="0" smtClean="0"/>
          </a:p>
          <a:p>
            <a:r>
              <a:rPr lang="ja-JP" altLang="en-US" dirty="0"/>
              <a:t>清水純一</a:t>
            </a:r>
            <a:r>
              <a:rPr lang="en-US" altLang="ja-JP" dirty="0"/>
              <a:t>(1991)</a:t>
            </a:r>
            <a:r>
              <a:rPr lang="ja-JP" altLang="en-US" dirty="0"/>
              <a:t>「家庭用水の需要関数の計測」</a:t>
            </a:r>
            <a:endParaRPr lang="en-US" altLang="ja-JP" dirty="0"/>
          </a:p>
          <a:p>
            <a:r>
              <a:rPr lang="ja-JP" altLang="en-US" dirty="0"/>
              <a:t>東京都水道局</a:t>
            </a:r>
            <a:r>
              <a:rPr lang="en-US" altLang="ja-JP" dirty="0"/>
              <a:t>(2002)</a:t>
            </a:r>
            <a:r>
              <a:rPr lang="ja-JP" altLang="en-US" dirty="0"/>
              <a:t>「第４回東京都水道事業経営問題研究会</a:t>
            </a:r>
            <a:r>
              <a:rPr lang="ja-JP" altLang="en-US" dirty="0" smtClean="0"/>
              <a:t>」</a:t>
            </a:r>
            <a:endParaRPr lang="en-US" altLang="ja-JP" dirty="0" smtClean="0"/>
          </a:p>
          <a:p>
            <a:r>
              <a:rPr lang="ja-JP" altLang="en-US" dirty="0" smtClean="0"/>
              <a:t>鷲津明由</a:t>
            </a:r>
            <a:r>
              <a:rPr lang="en-US" altLang="ja-JP" dirty="0" smtClean="0"/>
              <a:t>(2000)</a:t>
            </a:r>
            <a:r>
              <a:rPr lang="ja-JP" altLang="en-US" dirty="0" smtClean="0"/>
              <a:t>「水需要の決定要因に関する考察」</a:t>
            </a:r>
            <a:endParaRPr lang="en-US" altLang="ja-JP" dirty="0" smtClean="0"/>
          </a:p>
        </p:txBody>
      </p:sp>
      <p:sp>
        <p:nvSpPr>
          <p:cNvPr id="3" name="スライド番号プレースホルダー 2"/>
          <p:cNvSpPr>
            <a:spLocks noGrp="1"/>
          </p:cNvSpPr>
          <p:nvPr>
            <p:ph type="sldNum" sz="quarter" idx="12"/>
          </p:nvPr>
        </p:nvSpPr>
        <p:spPr/>
        <p:txBody>
          <a:bodyPr/>
          <a:lstStyle/>
          <a:p>
            <a:fld id="{E8EEF89A-DFB6-4E39-9411-755F90B10222}" type="slidenum">
              <a:rPr lang="ja-JP" altLang="en-US" smtClean="0">
                <a:solidFill>
                  <a:prstClr val="white"/>
                </a:solidFill>
                <a:latin typeface="Century Gothic"/>
                <a:ea typeface="メイリオ"/>
              </a:rPr>
              <a:pPr/>
              <a:t>40</a:t>
            </a:fld>
            <a:endParaRPr lang="ja-JP" altLang="en-US" dirty="0">
              <a:solidFill>
                <a:prstClr val="white"/>
              </a:solidFill>
              <a:latin typeface="Century Gothic"/>
              <a:ea typeface="メイリオ"/>
            </a:endParaRPr>
          </a:p>
        </p:txBody>
      </p:sp>
    </p:spTree>
    <p:extLst>
      <p:ext uri="{BB962C8B-B14F-4D97-AF65-F5344CB8AC3E}">
        <p14:creationId xmlns:p14="http://schemas.microsoft.com/office/powerpoint/2010/main" val="307819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800" b="1" dirty="0"/>
              <a:t>1.</a:t>
            </a:r>
            <a:r>
              <a:rPr lang="ja-JP" altLang="en-US" sz="4800" b="1" dirty="0"/>
              <a:t>研究背景</a:t>
            </a:r>
            <a:endParaRPr kumimoji="1" lang="ja-JP" altLang="en-US" b="1" dirty="0"/>
          </a:p>
        </p:txBody>
      </p:sp>
      <p:sp>
        <p:nvSpPr>
          <p:cNvPr id="4" name="スライド番号プレースホルダー 3"/>
          <p:cNvSpPr>
            <a:spLocks noGrp="1"/>
          </p:cNvSpPr>
          <p:nvPr>
            <p:ph type="sldNum" sz="quarter" idx="12"/>
          </p:nvPr>
        </p:nvSpPr>
        <p:spPr/>
        <p:txBody>
          <a:bodyPr/>
          <a:lstStyle/>
          <a:p>
            <a:fld id="{E8EEF89A-DFB6-4E39-9411-755F90B10222}" type="slidenum">
              <a:rPr kumimoji="1" lang="ja-JP" altLang="en-US" smtClean="0"/>
              <a:t>5</a:t>
            </a:fld>
            <a:endParaRPr kumimoji="1" lang="ja-JP" altLang="en-US"/>
          </a:p>
        </p:txBody>
      </p:sp>
    </p:spTree>
    <p:extLst>
      <p:ext uri="{BB962C8B-B14F-4D97-AF65-F5344CB8AC3E}">
        <p14:creationId xmlns:p14="http://schemas.microsoft.com/office/powerpoint/2010/main" val="516407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3C584C2-FA73-4194-8AE2-01341E914549}" type="slidenum">
              <a:rPr kumimoji="1" lang="ja-JP" altLang="en-US" smtClean="0"/>
              <a:t>6</a:t>
            </a:fld>
            <a:endParaRPr kumimoji="1" lang="ja-JP" altLang="en-US"/>
          </a:p>
        </p:txBody>
      </p:sp>
      <p:pic>
        <p:nvPicPr>
          <p:cNvPr id="1026" name="Picture 2" descr="C:\Users\ASUS\Desktop\無題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567" y="1880991"/>
            <a:ext cx="5976664" cy="390492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SUS\Desktop\無題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4308" y="2600953"/>
            <a:ext cx="2010056" cy="314369"/>
          </a:xfrm>
          <a:prstGeom prst="rect">
            <a:avLst/>
          </a:prstGeom>
          <a:noFill/>
          <a:extLst>
            <a:ext uri="{909E8E84-426E-40dd-AFC4-6F175D3DCCD1}">
              <a14:hiddenFill xmlns:a14="http://schemas.microsoft.com/office/drawing/2010/main">
                <a:solidFill>
                  <a:srgbClr val="FFFFFF"/>
                </a:solidFill>
              </a14:hiddenFill>
            </a:ext>
          </a:extLst>
        </p:spPr>
      </p:pic>
      <p:sp>
        <p:nvSpPr>
          <p:cNvPr id="3" name="右矢印 2"/>
          <p:cNvSpPr/>
          <p:nvPr/>
        </p:nvSpPr>
        <p:spPr>
          <a:xfrm>
            <a:off x="467544" y="6059566"/>
            <a:ext cx="5259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617489" y="1328719"/>
            <a:ext cx="6652282" cy="400110"/>
          </a:xfrm>
          <a:prstGeom prst="rect">
            <a:avLst/>
          </a:prstGeom>
          <a:noFill/>
        </p:spPr>
        <p:txBody>
          <a:bodyPr wrap="none" rtlCol="0">
            <a:spAutoFit/>
          </a:bodyPr>
          <a:lstStyle/>
          <a:p>
            <a:r>
              <a:rPr kumimoji="1" lang="en-US" altLang="ja-JP" sz="2000" dirty="0" smtClean="0"/>
              <a:t>2037</a:t>
            </a:r>
            <a:r>
              <a:rPr kumimoji="1" lang="ja-JP" altLang="en-US" sz="2000" dirty="0" smtClean="0"/>
              <a:t>年には水道インフラ更新需要が予想投資額を上回る</a:t>
            </a:r>
            <a:endParaRPr kumimoji="1" lang="ja-JP" altLang="en-US" sz="2000" dirty="0"/>
          </a:p>
        </p:txBody>
      </p:sp>
      <p:sp>
        <p:nvSpPr>
          <p:cNvPr id="5" name="テキスト ボックス 4"/>
          <p:cNvSpPr txBox="1"/>
          <p:nvPr/>
        </p:nvSpPr>
        <p:spPr>
          <a:xfrm>
            <a:off x="6516294" y="5356621"/>
            <a:ext cx="2585964" cy="369332"/>
          </a:xfrm>
          <a:prstGeom prst="rect">
            <a:avLst/>
          </a:prstGeom>
          <a:noFill/>
        </p:spPr>
        <p:txBody>
          <a:bodyPr wrap="none" rtlCol="0">
            <a:spAutoFit/>
          </a:bodyPr>
          <a:lstStyle/>
          <a:p>
            <a:r>
              <a:rPr kumimoji="1" lang="ja-JP" altLang="en-US" sz="900" dirty="0" smtClean="0"/>
              <a:t>厚生労働省資料を基に国土交通省水資源部作成</a:t>
            </a:r>
            <a:endParaRPr kumimoji="1" lang="en-US" altLang="ja-JP" sz="900" dirty="0" smtClean="0"/>
          </a:p>
          <a:p>
            <a:r>
              <a:rPr lang="en-US" altLang="ja-JP" sz="900" dirty="0"/>
              <a:t>http://www.mlit.go.jp/common/001020125.pdf</a:t>
            </a:r>
            <a:endParaRPr kumimoji="1" lang="ja-JP" altLang="en-US" sz="900" dirty="0"/>
          </a:p>
        </p:txBody>
      </p:sp>
      <p:sp>
        <p:nvSpPr>
          <p:cNvPr id="6" name="テキスト ボックス 5"/>
          <p:cNvSpPr txBox="1"/>
          <p:nvPr/>
        </p:nvSpPr>
        <p:spPr>
          <a:xfrm>
            <a:off x="1379832" y="5939646"/>
            <a:ext cx="6843540" cy="830997"/>
          </a:xfrm>
          <a:prstGeom prst="rect">
            <a:avLst/>
          </a:prstGeom>
          <a:noFill/>
        </p:spPr>
        <p:txBody>
          <a:bodyPr wrap="none" rtlCol="0">
            <a:spAutoFit/>
          </a:bodyPr>
          <a:lstStyle/>
          <a:p>
            <a:r>
              <a:rPr kumimoji="1" lang="ja-JP" altLang="en-US" sz="2400" b="1" dirty="0" smtClean="0">
                <a:solidFill>
                  <a:srgbClr val="FF0000"/>
                </a:solidFill>
              </a:rPr>
              <a:t>民間ノウハウ活用などの手段で維持管理・更新費を</a:t>
            </a:r>
            <a:endParaRPr kumimoji="1" lang="en-US" altLang="ja-JP" sz="2400" b="1" dirty="0" smtClean="0">
              <a:solidFill>
                <a:srgbClr val="FF0000"/>
              </a:solidFill>
            </a:endParaRPr>
          </a:p>
          <a:p>
            <a:r>
              <a:rPr lang="ja-JP" altLang="en-US" sz="2400" b="1" dirty="0">
                <a:solidFill>
                  <a:srgbClr val="FF0000"/>
                </a:solidFill>
              </a:rPr>
              <a:t>削減</a:t>
            </a:r>
            <a:r>
              <a:rPr lang="ja-JP" altLang="en-US" sz="2400" b="1" dirty="0" smtClean="0">
                <a:solidFill>
                  <a:srgbClr val="FF0000"/>
                </a:solidFill>
              </a:rPr>
              <a:t>する必要あり</a:t>
            </a:r>
            <a:endParaRPr kumimoji="1" lang="ja-JP" altLang="en-US" sz="2400" b="1" dirty="0">
              <a:solidFill>
                <a:srgbClr val="FF0000"/>
              </a:solidFill>
            </a:endParaRPr>
          </a:p>
        </p:txBody>
      </p:sp>
      <p:sp>
        <p:nvSpPr>
          <p:cNvPr id="10" name="タイトル 1"/>
          <p:cNvSpPr txBox="1">
            <a:spLocks/>
          </p:cNvSpPr>
          <p:nvPr/>
        </p:nvSpPr>
        <p:spPr>
          <a:xfrm>
            <a:off x="457200" y="64778"/>
            <a:ext cx="8229600"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b="1" i="0" kern="1200">
                <a:solidFill>
                  <a:srgbClr val="073779"/>
                </a:solidFill>
                <a:latin typeface="+mj-lt"/>
                <a:ea typeface="+mj-ea"/>
                <a:cs typeface="+mj-cs"/>
              </a:defRPr>
            </a:lvl1pPr>
          </a:lstStyle>
          <a:p>
            <a:r>
              <a:rPr lang="en-US" altLang="ja-JP" sz="2800" dirty="0"/>
              <a:t>1.1.</a:t>
            </a:r>
            <a:r>
              <a:rPr lang="ja-JP" altLang="en-US" sz="2800" dirty="0"/>
              <a:t>インフラ維持</a:t>
            </a:r>
            <a:r>
              <a:rPr lang="ja-JP" altLang="en-US" sz="2800" dirty="0" smtClean="0"/>
              <a:t>管理・</a:t>
            </a:r>
            <a:r>
              <a:rPr lang="ja-JP" altLang="en-US" sz="2800" dirty="0"/>
              <a:t>更新コストの問題</a:t>
            </a:r>
          </a:p>
        </p:txBody>
      </p:sp>
    </p:spTree>
    <p:extLst>
      <p:ext uri="{BB962C8B-B14F-4D97-AF65-F5344CB8AC3E}">
        <p14:creationId xmlns:p14="http://schemas.microsoft.com/office/powerpoint/2010/main" val="21116126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4778"/>
            <a:ext cx="8229600" cy="1143000"/>
          </a:xfrm>
        </p:spPr>
        <p:txBody>
          <a:bodyPr/>
          <a:lstStyle/>
          <a:p>
            <a:r>
              <a:rPr lang="en-US" altLang="ja-JP" dirty="0" smtClean="0"/>
              <a:t>1.2</a:t>
            </a:r>
            <a:r>
              <a:rPr lang="en-US" altLang="ja-JP" dirty="0"/>
              <a:t>.</a:t>
            </a:r>
            <a:r>
              <a:rPr kumimoji="1" lang="ja-JP" altLang="en-US" dirty="0" smtClean="0"/>
              <a:t>歪な価格体系</a:t>
            </a:r>
            <a:endParaRPr kumimoji="1" lang="ja-JP" altLang="en-US" dirty="0"/>
          </a:p>
        </p:txBody>
      </p:sp>
      <p:sp>
        <p:nvSpPr>
          <p:cNvPr id="3" name="スライド番号プレースホルダー 2"/>
          <p:cNvSpPr>
            <a:spLocks noGrp="1"/>
          </p:cNvSpPr>
          <p:nvPr>
            <p:ph type="sldNum" sz="quarter" idx="12"/>
          </p:nvPr>
        </p:nvSpPr>
        <p:spPr/>
        <p:txBody>
          <a:bodyPr/>
          <a:lstStyle/>
          <a:p>
            <a:fld id="{E3C584C2-FA73-4194-8AE2-01341E914549}" type="slidenum">
              <a:rPr kumimoji="1" lang="ja-JP" altLang="en-US" smtClean="0"/>
              <a:t>7</a:t>
            </a:fld>
            <a:endParaRPr kumimoji="1" lang="ja-JP" altLang="en-US"/>
          </a:p>
        </p:txBody>
      </p:sp>
      <p:sp>
        <p:nvSpPr>
          <p:cNvPr id="24" name="テキスト ボックス 23"/>
          <p:cNvSpPr txBox="1"/>
          <p:nvPr/>
        </p:nvSpPr>
        <p:spPr>
          <a:xfrm>
            <a:off x="550757" y="1097986"/>
            <a:ext cx="7837668" cy="830997"/>
          </a:xfrm>
          <a:prstGeom prst="rect">
            <a:avLst/>
          </a:prstGeom>
          <a:noFill/>
        </p:spPr>
        <p:txBody>
          <a:bodyPr wrap="square" rtlCol="0">
            <a:spAutoFit/>
          </a:bodyPr>
          <a:lstStyle/>
          <a:p>
            <a:r>
              <a:rPr kumimoji="1" lang="ja-JP" altLang="en-US" sz="2400" dirty="0" smtClean="0"/>
              <a:t>現状、</a:t>
            </a:r>
            <a:r>
              <a:rPr lang="ja-JP" altLang="en-US" sz="2400" dirty="0"/>
              <a:t>多くの</a:t>
            </a:r>
            <a:r>
              <a:rPr kumimoji="1" lang="ja-JP" altLang="en-US" sz="2400" dirty="0" smtClean="0"/>
              <a:t>自治体で下図のような歪な価格体系が取られている</a:t>
            </a:r>
            <a:r>
              <a:rPr lang="ja-JP" altLang="en-US" sz="2400" dirty="0" smtClean="0"/>
              <a:t>（点線：本来の負担総額）</a:t>
            </a:r>
            <a:endParaRPr kumimoji="1" lang="ja-JP" altLang="en-US" sz="2400" dirty="0"/>
          </a:p>
        </p:txBody>
      </p:sp>
      <p:sp>
        <p:nvSpPr>
          <p:cNvPr id="26" name="テキスト ボックス 25"/>
          <p:cNvSpPr txBox="1"/>
          <p:nvPr/>
        </p:nvSpPr>
        <p:spPr>
          <a:xfrm>
            <a:off x="1115616" y="5877272"/>
            <a:ext cx="7263527" cy="830997"/>
          </a:xfrm>
          <a:prstGeom prst="rect">
            <a:avLst/>
          </a:prstGeom>
          <a:noFill/>
        </p:spPr>
        <p:txBody>
          <a:bodyPr wrap="none" rtlCol="0">
            <a:spAutoFit/>
          </a:bodyPr>
          <a:lstStyle/>
          <a:p>
            <a:r>
              <a:rPr kumimoji="1" lang="ja-JP" altLang="en-US" sz="2400" b="1" dirty="0" smtClean="0">
                <a:solidFill>
                  <a:srgbClr val="FF0000"/>
                </a:solidFill>
              </a:rPr>
              <a:t>歪な価格体系により、余剰が損なわれている可能性</a:t>
            </a:r>
            <a:endParaRPr kumimoji="1" lang="en-US" altLang="ja-JP" sz="2400" b="1" dirty="0" smtClean="0">
              <a:solidFill>
                <a:srgbClr val="FF0000"/>
              </a:solidFill>
            </a:endParaRPr>
          </a:p>
          <a:p>
            <a:r>
              <a:rPr kumimoji="1" lang="ja-JP" altLang="en-US" sz="2400" b="1" dirty="0" smtClean="0">
                <a:solidFill>
                  <a:srgbClr val="FF0000"/>
                </a:solidFill>
              </a:rPr>
              <a:t>が存在</a:t>
            </a:r>
            <a:endParaRPr kumimoji="1" lang="ja-JP" altLang="en-US" sz="2400" b="1" dirty="0">
              <a:solidFill>
                <a:srgbClr val="FF0000"/>
              </a:solidFill>
            </a:endParaRPr>
          </a:p>
        </p:txBody>
      </p:sp>
      <p:grpSp>
        <p:nvGrpSpPr>
          <p:cNvPr id="5" name="グループ化 4"/>
          <p:cNvGrpSpPr/>
          <p:nvPr/>
        </p:nvGrpSpPr>
        <p:grpSpPr>
          <a:xfrm>
            <a:off x="663497" y="1931543"/>
            <a:ext cx="7508903" cy="3945729"/>
            <a:chOff x="663497" y="2201362"/>
            <a:chExt cx="7508903" cy="4089255"/>
          </a:xfrm>
        </p:grpSpPr>
        <p:grpSp>
          <p:nvGrpSpPr>
            <p:cNvPr id="21" name="グループ化 20"/>
            <p:cNvGrpSpPr/>
            <p:nvPr/>
          </p:nvGrpSpPr>
          <p:grpSpPr>
            <a:xfrm>
              <a:off x="663497" y="2201362"/>
              <a:ext cx="7508903" cy="4089255"/>
              <a:chOff x="1155187" y="1851410"/>
              <a:chExt cx="5721069" cy="3718097"/>
            </a:xfrm>
          </p:grpSpPr>
          <p:grpSp>
            <p:nvGrpSpPr>
              <p:cNvPr id="12" name="グループ化 11"/>
              <p:cNvGrpSpPr/>
              <p:nvPr/>
            </p:nvGrpSpPr>
            <p:grpSpPr>
              <a:xfrm>
                <a:off x="1835696" y="1851410"/>
                <a:ext cx="5040560" cy="3240360"/>
                <a:chOff x="1331640" y="1340768"/>
                <a:chExt cx="5040560" cy="3240360"/>
              </a:xfrm>
            </p:grpSpPr>
            <p:cxnSp>
              <p:nvCxnSpPr>
                <p:cNvPr id="9" name="直線矢印コネクタ 8"/>
                <p:cNvCxnSpPr/>
                <p:nvPr/>
              </p:nvCxnSpPr>
              <p:spPr>
                <a:xfrm flipV="1">
                  <a:off x="1331640" y="1340768"/>
                  <a:ext cx="0" cy="324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1331640" y="4581128"/>
                  <a:ext cx="50405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1155187" y="2276872"/>
                <a:ext cx="422094" cy="2294992"/>
              </a:xfrm>
              <a:prstGeom prst="rect">
                <a:avLst/>
              </a:prstGeom>
              <a:noFill/>
            </p:spPr>
            <p:txBody>
              <a:bodyPr vert="eaVert" wrap="none" rtlCol="0">
                <a:spAutoFit/>
              </a:bodyPr>
              <a:lstStyle/>
              <a:p>
                <a:r>
                  <a:rPr lang="ja-JP" altLang="en-US" sz="2400" dirty="0" smtClean="0"/>
                  <a:t>需要者</a:t>
                </a:r>
                <a:r>
                  <a:rPr lang="ja-JP" altLang="en-US" sz="2400" dirty="0"/>
                  <a:t>の</a:t>
                </a:r>
                <a:r>
                  <a:rPr lang="ja-JP" altLang="en-US" sz="2400" dirty="0" smtClean="0"/>
                  <a:t>負担総額</a:t>
                </a:r>
                <a:endParaRPr kumimoji="1" lang="ja-JP" altLang="en-US" sz="2400" dirty="0"/>
              </a:p>
            </p:txBody>
          </p:sp>
          <p:sp>
            <p:nvSpPr>
              <p:cNvPr id="14" name="テキスト ボックス 13"/>
              <p:cNvSpPr txBox="1"/>
              <p:nvPr/>
            </p:nvSpPr>
            <p:spPr>
              <a:xfrm>
                <a:off x="3694188" y="5149745"/>
                <a:ext cx="844187" cy="419762"/>
              </a:xfrm>
              <a:prstGeom prst="rect">
                <a:avLst/>
              </a:prstGeom>
              <a:noFill/>
            </p:spPr>
            <p:txBody>
              <a:bodyPr wrap="none" rtlCol="0">
                <a:spAutoFit/>
              </a:bodyPr>
              <a:lstStyle/>
              <a:p>
                <a:r>
                  <a:rPr kumimoji="1" lang="ja-JP" altLang="en-US" sz="2400" dirty="0" smtClean="0"/>
                  <a:t>需要量</a:t>
                </a:r>
                <a:endParaRPr kumimoji="1" lang="ja-JP" altLang="en-US" sz="2400" dirty="0"/>
              </a:p>
            </p:txBody>
          </p:sp>
          <p:cxnSp>
            <p:nvCxnSpPr>
              <p:cNvPr id="16" name="直線コネクタ 15"/>
              <p:cNvCxnSpPr/>
              <p:nvPr/>
            </p:nvCxnSpPr>
            <p:spPr>
              <a:xfrm>
                <a:off x="1835696" y="4077072"/>
                <a:ext cx="16708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3506590" y="2276872"/>
                <a:ext cx="3009626" cy="1800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右中かっこ 21"/>
            <p:cNvSpPr/>
            <p:nvPr/>
          </p:nvSpPr>
          <p:spPr>
            <a:xfrm rot="5400000" flipH="1">
              <a:off x="2302941" y="3179885"/>
              <a:ext cx="740515" cy="196303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p:cNvSpPr txBox="1"/>
            <p:nvPr/>
          </p:nvSpPr>
          <p:spPr>
            <a:xfrm>
              <a:off x="1804983" y="2712419"/>
              <a:ext cx="4207177" cy="939766"/>
            </a:xfrm>
            <a:prstGeom prst="rect">
              <a:avLst/>
            </a:prstGeom>
            <a:noFill/>
          </p:spPr>
          <p:txBody>
            <a:bodyPr wrap="square" rtlCol="0">
              <a:spAutoFit/>
            </a:bodyPr>
            <a:lstStyle/>
            <a:p>
              <a:r>
                <a:rPr kumimoji="1" lang="ja-JP" altLang="en-US" dirty="0" smtClean="0"/>
                <a:t>需要量に応じず、負担総額一定の区間</a:t>
              </a:r>
              <a:endParaRPr kumimoji="1" lang="en-US" altLang="ja-JP" dirty="0" smtClean="0"/>
            </a:p>
            <a:p>
              <a:r>
                <a:rPr lang="ja-JP" altLang="en-US" dirty="0" smtClean="0"/>
                <a:t>（</a:t>
              </a:r>
              <a:r>
                <a:rPr lang="en-US" altLang="ja-JP" dirty="0" smtClean="0"/>
                <a:t>1</a:t>
              </a:r>
              <a:r>
                <a:rPr lang="ja-JP" altLang="en-US" dirty="0" smtClean="0"/>
                <a:t>人世帯の大半や</a:t>
              </a:r>
              <a:r>
                <a:rPr lang="en-US" altLang="ja-JP" dirty="0" smtClean="0"/>
                <a:t>2</a:t>
              </a:r>
              <a:r>
                <a:rPr lang="ja-JP" altLang="en-US" dirty="0" smtClean="0"/>
                <a:t>人世帯の一部が</a:t>
              </a:r>
              <a:endParaRPr lang="en-US" altLang="ja-JP" dirty="0" smtClean="0"/>
            </a:p>
            <a:p>
              <a:r>
                <a:rPr lang="ja-JP" altLang="en-US" dirty="0" smtClean="0"/>
                <a:t>この区間に含まれる）</a:t>
              </a:r>
              <a:endParaRPr kumimoji="1" lang="ja-JP" altLang="en-US" dirty="0"/>
            </a:p>
          </p:txBody>
        </p:sp>
        <p:cxnSp>
          <p:nvCxnSpPr>
            <p:cNvPr id="4" name="直線コネクタ 3"/>
            <p:cNvCxnSpPr/>
            <p:nvPr/>
          </p:nvCxnSpPr>
          <p:spPr>
            <a:xfrm flipH="1">
              <a:off x="1590250" y="4642531"/>
              <a:ext cx="2193048" cy="921828"/>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sp>
        <p:nvSpPr>
          <p:cNvPr id="20" name="右矢印 19"/>
          <p:cNvSpPr/>
          <p:nvPr/>
        </p:nvSpPr>
        <p:spPr>
          <a:xfrm>
            <a:off x="467544" y="6059566"/>
            <a:ext cx="5259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85116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0078" y="86605"/>
            <a:ext cx="8229600" cy="1143000"/>
          </a:xfrm>
        </p:spPr>
        <p:txBody>
          <a:bodyPr/>
          <a:lstStyle/>
          <a:p>
            <a:r>
              <a:rPr lang="en-US" altLang="ja-JP" dirty="0"/>
              <a:t>1.3.</a:t>
            </a:r>
            <a:r>
              <a:rPr kumimoji="1" lang="ja-JP" altLang="en-US" dirty="0" smtClean="0"/>
              <a:t>研究背景まとめ</a:t>
            </a:r>
            <a:endParaRPr kumimoji="1" lang="ja-JP" altLang="en-US" dirty="0"/>
          </a:p>
        </p:txBody>
      </p:sp>
      <p:sp>
        <p:nvSpPr>
          <p:cNvPr id="6" name="スライド番号プレースホルダー 5"/>
          <p:cNvSpPr>
            <a:spLocks noGrp="1"/>
          </p:cNvSpPr>
          <p:nvPr>
            <p:ph type="sldNum" sz="quarter" idx="12"/>
          </p:nvPr>
        </p:nvSpPr>
        <p:spPr/>
        <p:txBody>
          <a:bodyPr/>
          <a:lstStyle/>
          <a:p>
            <a:fld id="{E3C584C2-FA73-4194-8AE2-01341E914549}" type="slidenum">
              <a:rPr kumimoji="1" lang="ja-JP" altLang="en-US" smtClean="0"/>
              <a:t>8</a:t>
            </a:fld>
            <a:endParaRPr kumimoji="1" lang="ja-JP" altLang="en-US"/>
          </a:p>
        </p:txBody>
      </p:sp>
      <p:sp>
        <p:nvSpPr>
          <p:cNvPr id="3" name="テキスト ボックス 2"/>
          <p:cNvSpPr txBox="1"/>
          <p:nvPr/>
        </p:nvSpPr>
        <p:spPr>
          <a:xfrm>
            <a:off x="209860" y="1523970"/>
            <a:ext cx="8815234" cy="1938992"/>
          </a:xfrm>
          <a:prstGeom prst="rect">
            <a:avLst/>
          </a:prstGeom>
          <a:noFill/>
        </p:spPr>
        <p:txBody>
          <a:bodyPr wrap="none" rtlCol="0">
            <a:spAutoFit/>
          </a:bodyPr>
          <a:lstStyle/>
          <a:p>
            <a:r>
              <a:rPr kumimoji="1" lang="ja-JP" altLang="en-US" sz="2400" dirty="0" smtClean="0"/>
              <a:t>現状、日本の上水事業は下記の状態に面している。</a:t>
            </a:r>
            <a:endParaRPr kumimoji="1" lang="en-US" altLang="ja-JP" sz="2400" dirty="0" smtClean="0"/>
          </a:p>
          <a:p>
            <a:pPr marL="342900" indent="-342900">
              <a:buFont typeface="Wingdings" panose="05000000000000000000" pitchFamily="2" charset="2"/>
              <a:buChar char="Ø"/>
            </a:pPr>
            <a:r>
              <a:rPr lang="ja-JP" altLang="en-US" sz="2400" dirty="0" smtClean="0"/>
              <a:t>　将来的に維持管理・更新コストを賄えないおそれと</a:t>
            </a:r>
            <a:endParaRPr lang="en-US" altLang="ja-JP" sz="2400" dirty="0" smtClean="0"/>
          </a:p>
          <a:p>
            <a:r>
              <a:rPr lang="en-US" altLang="ja-JP" sz="2400" dirty="0"/>
              <a:t> </a:t>
            </a:r>
            <a:r>
              <a:rPr lang="en-US" altLang="ja-JP" sz="2400" dirty="0" smtClean="0"/>
              <a:t>       </a:t>
            </a:r>
            <a:r>
              <a:rPr lang="ja-JP" altLang="en-US" sz="2400" dirty="0" smtClean="0"/>
              <a:t>民間ノウハウ活用によるコスト削減の可能性</a:t>
            </a:r>
            <a:endParaRPr lang="en-US" altLang="ja-JP" sz="2400" dirty="0" smtClean="0"/>
          </a:p>
          <a:p>
            <a:pPr marL="342900" indent="-342900">
              <a:buFont typeface="Wingdings" panose="05000000000000000000" pitchFamily="2" charset="2"/>
              <a:buChar char="Ø"/>
            </a:pPr>
            <a:r>
              <a:rPr kumimoji="1" lang="ja-JP" altLang="en-US" sz="2400" dirty="0" smtClean="0"/>
              <a:t>　歪な価格体系による余剰への悪影響と価格体系是正による</a:t>
            </a:r>
            <a:endParaRPr lang="en-US" altLang="ja-JP" sz="2400" dirty="0"/>
          </a:p>
          <a:p>
            <a:r>
              <a:rPr lang="en-US" altLang="ja-JP" sz="2400" dirty="0"/>
              <a:t> </a:t>
            </a:r>
            <a:r>
              <a:rPr lang="en-US" altLang="ja-JP" sz="2400" dirty="0" smtClean="0"/>
              <a:t>       </a:t>
            </a:r>
            <a:r>
              <a:rPr lang="ja-JP" altLang="en-US" sz="2400" dirty="0" smtClean="0"/>
              <a:t>余剰改善の可能性</a:t>
            </a:r>
            <a:endParaRPr kumimoji="1" lang="en-US" altLang="ja-JP" sz="2400" dirty="0" smtClean="0"/>
          </a:p>
        </p:txBody>
      </p:sp>
      <p:sp>
        <p:nvSpPr>
          <p:cNvPr id="4" name="二等辺三角形 3"/>
          <p:cNvSpPr/>
          <p:nvPr/>
        </p:nvSpPr>
        <p:spPr>
          <a:xfrm rot="10800000">
            <a:off x="2548044" y="3708624"/>
            <a:ext cx="3816424"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7507" y="4514344"/>
            <a:ext cx="9039705" cy="1938992"/>
          </a:xfrm>
          <a:prstGeom prst="rect">
            <a:avLst/>
          </a:prstGeom>
          <a:noFill/>
        </p:spPr>
        <p:txBody>
          <a:bodyPr wrap="none" rtlCol="0">
            <a:spAutoFit/>
          </a:bodyPr>
          <a:lstStyle/>
          <a:p>
            <a:r>
              <a:rPr lang="en-US" altLang="ja-JP" sz="2400" dirty="0" smtClean="0"/>
              <a:t>2009</a:t>
            </a:r>
            <a:r>
              <a:rPr lang="ja-JP" altLang="en-US" sz="2400" dirty="0" smtClean="0"/>
              <a:t>年</a:t>
            </a:r>
            <a:r>
              <a:rPr lang="en-US" altLang="ja-JP" sz="2400" dirty="0" smtClean="0"/>
              <a:t>4</a:t>
            </a:r>
            <a:r>
              <a:rPr lang="ja-JP" altLang="en-US" sz="2400" dirty="0" smtClean="0"/>
              <a:t>月に価格体系を是正した北九州市</a:t>
            </a:r>
            <a:r>
              <a:rPr kumimoji="1" lang="ja-JP" altLang="en-US" sz="2400" dirty="0" smtClean="0"/>
              <a:t>を例として取り上げ、</a:t>
            </a:r>
            <a:endParaRPr kumimoji="1" lang="en-US" altLang="ja-JP" sz="2400" dirty="0" smtClean="0"/>
          </a:p>
          <a:p>
            <a:r>
              <a:rPr lang="ja-JP" altLang="en-US" sz="2400" dirty="0"/>
              <a:t>　</a:t>
            </a:r>
            <a:r>
              <a:rPr lang="ja-JP" altLang="en-US" sz="2400" dirty="0" smtClean="0"/>
              <a:t>①</a:t>
            </a:r>
            <a:r>
              <a:rPr lang="ja-JP" altLang="en-US" sz="2400" b="1" dirty="0" smtClean="0">
                <a:solidFill>
                  <a:srgbClr val="FF0000"/>
                </a:solidFill>
              </a:rPr>
              <a:t>浄水施設の民間委託</a:t>
            </a:r>
            <a:r>
              <a:rPr lang="ja-JP" altLang="en-US" sz="2400" dirty="0" smtClean="0"/>
              <a:t>によりどれだけ費用を削減可能か？</a:t>
            </a:r>
            <a:endParaRPr lang="en-US" altLang="ja-JP" sz="2400" dirty="0" smtClean="0"/>
          </a:p>
          <a:p>
            <a:r>
              <a:rPr kumimoji="1" lang="ja-JP" altLang="en-US" sz="2400" dirty="0"/>
              <a:t>　</a:t>
            </a:r>
            <a:r>
              <a:rPr kumimoji="1" lang="ja-JP" altLang="en-US" sz="2400" dirty="0" smtClean="0"/>
              <a:t>②</a:t>
            </a:r>
            <a:r>
              <a:rPr kumimoji="1" lang="ja-JP" altLang="en-US" sz="2400" b="1" dirty="0" smtClean="0">
                <a:solidFill>
                  <a:srgbClr val="FF0000"/>
                </a:solidFill>
              </a:rPr>
              <a:t>価格体系の変化</a:t>
            </a:r>
            <a:r>
              <a:rPr kumimoji="1" lang="ja-JP" altLang="en-US" sz="2400" dirty="0" smtClean="0"/>
              <a:t>によりどれだけ余剰が変化したか？</a:t>
            </a:r>
            <a:endParaRPr kumimoji="1" lang="en-US" altLang="ja-JP" sz="2400" dirty="0" smtClean="0"/>
          </a:p>
          <a:p>
            <a:r>
              <a:rPr lang="ja-JP" altLang="en-US" sz="2400" dirty="0" smtClean="0"/>
              <a:t>以上</a:t>
            </a:r>
            <a:r>
              <a:rPr lang="en-US" altLang="ja-JP" sz="2400" dirty="0" smtClean="0"/>
              <a:t>2</a:t>
            </a:r>
            <a:r>
              <a:rPr lang="ja-JP" altLang="en-US" sz="2400" dirty="0" smtClean="0"/>
              <a:t>点を試算する。</a:t>
            </a:r>
            <a:endParaRPr kumimoji="1" lang="en-US" altLang="ja-JP" sz="2400" dirty="0" smtClean="0"/>
          </a:p>
          <a:p>
            <a:endParaRPr kumimoji="1" lang="en-US" altLang="ja-JP" sz="2400" dirty="0" smtClean="0"/>
          </a:p>
        </p:txBody>
      </p:sp>
    </p:spTree>
    <p:extLst>
      <p:ext uri="{BB962C8B-B14F-4D97-AF65-F5344CB8AC3E}">
        <p14:creationId xmlns:p14="http://schemas.microsoft.com/office/powerpoint/2010/main" val="9231660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a:t>
            </a:r>
            <a:r>
              <a:rPr lang="ja-JP" altLang="en-US" dirty="0"/>
              <a:t>民間委託詳細</a:t>
            </a:r>
            <a:endParaRPr kumimoji="1" lang="ja-JP" altLang="en-US" dirty="0"/>
          </a:p>
        </p:txBody>
      </p:sp>
      <p:sp>
        <p:nvSpPr>
          <p:cNvPr id="3" name="スライド番号プレースホルダー 2"/>
          <p:cNvSpPr>
            <a:spLocks noGrp="1"/>
          </p:cNvSpPr>
          <p:nvPr>
            <p:ph type="sldNum" sz="quarter" idx="12"/>
          </p:nvPr>
        </p:nvSpPr>
        <p:spPr/>
        <p:txBody>
          <a:bodyPr/>
          <a:lstStyle/>
          <a:p>
            <a:fld id="{E8EEF89A-DFB6-4E39-9411-755F90B10222}" type="slidenum">
              <a:rPr lang="ja-JP" altLang="en-US" smtClean="0"/>
              <a:pPr/>
              <a:t>9</a:t>
            </a:fld>
            <a:endParaRPr lang="ja-JP" altLang="en-US" dirty="0"/>
          </a:p>
        </p:txBody>
      </p:sp>
    </p:spTree>
    <p:extLst>
      <p:ext uri="{BB962C8B-B14F-4D97-AF65-F5344CB8AC3E}">
        <p14:creationId xmlns:p14="http://schemas.microsoft.com/office/powerpoint/2010/main" val="17730538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プラザ">
  <a:themeElements>
    <a:clrScheme name="スカイ">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プラザ">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プラザ">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651</TotalTime>
  <Words>2402</Words>
  <Application>Microsoft Macintosh PowerPoint</Application>
  <PresentationFormat>画面に合わせる (4:3)</PresentationFormat>
  <Paragraphs>305</Paragraphs>
  <Slides>40</Slides>
  <Notes>14</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プラザ</vt:lpstr>
      <vt:lpstr>ミクロ事例研究2015 水道班最終発表</vt:lpstr>
      <vt:lpstr>0.研究概要</vt:lpstr>
      <vt:lpstr>0.研究結果</vt:lpstr>
      <vt:lpstr>PowerPoint プレゼンテーション</vt:lpstr>
      <vt:lpstr>1.研究背景</vt:lpstr>
      <vt:lpstr>PowerPoint プレゼンテーション</vt:lpstr>
      <vt:lpstr>1.2.歪な価格体系</vt:lpstr>
      <vt:lpstr>1.3.研究背景まとめ</vt:lpstr>
      <vt:lpstr>2.民間委託詳細</vt:lpstr>
      <vt:lpstr>2.1.第三者委託とは</vt:lpstr>
      <vt:lpstr>2.2.研究の流れ</vt:lpstr>
      <vt:lpstr>2.3.サンプル選択</vt:lpstr>
      <vt:lpstr>2.4.パネルデータ分析</vt:lpstr>
      <vt:lpstr>2.5.回帰結果と示唆</vt:lpstr>
      <vt:lpstr>3.価格体系変更詳細</vt:lpstr>
      <vt:lpstr>3.1.価格体系変更とは　</vt:lpstr>
      <vt:lpstr>3.1.価格体系変更とは</vt:lpstr>
      <vt:lpstr>3.2.分析手法と結果</vt:lpstr>
      <vt:lpstr>3.2.分析手法と結果</vt:lpstr>
      <vt:lpstr>3.2.分析手法と結果</vt:lpstr>
      <vt:lpstr>3.3.補足：需要関数の推定</vt:lpstr>
      <vt:lpstr>3.3.補足：需要関数の推定</vt:lpstr>
      <vt:lpstr>3.3.補足：需要関数の推定</vt:lpstr>
      <vt:lpstr>3.3.補足：需要関数の推定</vt:lpstr>
      <vt:lpstr>3.3.補足：需要関数の推定</vt:lpstr>
      <vt:lpstr>4.まとめと課題</vt:lpstr>
      <vt:lpstr>4.まとめと課題（1）</vt:lpstr>
      <vt:lpstr>4.まとめと課題（2）</vt:lpstr>
      <vt:lpstr>補足資料集</vt:lpstr>
      <vt:lpstr>補足資料1　サンプルとして用いた都市一覧</vt:lpstr>
      <vt:lpstr>補足資料2　検定結果</vt:lpstr>
      <vt:lpstr>補足資料3　回帰結果一覧</vt:lpstr>
      <vt:lpstr>補足資料3　回帰結果一覧</vt:lpstr>
      <vt:lpstr>補足資料3　回帰結果一覧</vt:lpstr>
      <vt:lpstr>補足資料4　需要関数の推定</vt:lpstr>
      <vt:lpstr>補足資料4　需要関数の推定</vt:lpstr>
      <vt:lpstr>補足資料4　需要関数の推定</vt:lpstr>
      <vt:lpstr>補足資料4　需要関数の推定</vt:lpstr>
      <vt:lpstr>補足資料4　需要関数の推定</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ミクロ事例研究2015 水道班最終発表</dc:title>
  <dc:creator>ASUS</dc:creator>
  <cp:lastModifiedBy>廣瀬 俊</cp:lastModifiedBy>
  <cp:revision>115</cp:revision>
  <dcterms:created xsi:type="dcterms:W3CDTF">2015-07-26T03:17:14Z</dcterms:created>
  <dcterms:modified xsi:type="dcterms:W3CDTF">2015-07-28T13:09:50Z</dcterms:modified>
</cp:coreProperties>
</file>