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256" r:id="rId2"/>
    <p:sldId id="258" r:id="rId3"/>
    <p:sldId id="257" r:id="rId4"/>
    <p:sldId id="259" r:id="rId5"/>
    <p:sldId id="260" r:id="rId6"/>
    <p:sldId id="261" r:id="rId7"/>
    <p:sldId id="271" r:id="rId8"/>
    <p:sldId id="278" r:id="rId9"/>
    <p:sldId id="279" r:id="rId10"/>
    <p:sldId id="280" r:id="rId11"/>
    <p:sldId id="272" r:id="rId12"/>
    <p:sldId id="276" r:id="rId13"/>
    <p:sldId id="274" r:id="rId14"/>
    <p:sldId id="262" r:id="rId15"/>
    <p:sldId id="263" r:id="rId16"/>
    <p:sldId id="264" r:id="rId17"/>
    <p:sldId id="265" r:id="rId18"/>
    <p:sldId id="266" r:id="rId19"/>
    <p:sldId id="270" r:id="rId20"/>
    <p:sldId id="267" r:id="rId21"/>
    <p:sldId id="268" r:id="rId2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3" d="100"/>
          <a:sy n="63" d="100"/>
        </p:scale>
        <p:origin x="-159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NatsumiRikitake:Desktop:&#38634;&#31561;&#12395;&#12424;&#12427;&#26481;&#28023;&#36947;&#26032;&#24185;&#32218;&#12398;&#12473;&#12488;&#12483;&#12503;&#12395;&#12424;&#12427;&#34987;&#23475;&#389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v>H22</c:v>
          </c:tx>
          <c:marker>
            <c:symbol val="none"/>
          </c:marker>
          <c:cat>
            <c:numRef>
              <c:f>Sheet1!$B$1:$B$12</c:f>
              <c:numCache>
                <c:formatCode>General</c:formatCode>
                <c:ptCount val="12"/>
                <c:pt idx="0">
                  <c:v>4</c:v>
                </c:pt>
                <c:pt idx="1">
                  <c:v>5</c:v>
                </c:pt>
                <c:pt idx="2">
                  <c:v>6</c:v>
                </c:pt>
                <c:pt idx="3">
                  <c:v>7</c:v>
                </c:pt>
                <c:pt idx="4">
                  <c:v>8</c:v>
                </c:pt>
                <c:pt idx="5">
                  <c:v>9</c:v>
                </c:pt>
                <c:pt idx="6">
                  <c:v>10</c:v>
                </c:pt>
                <c:pt idx="7">
                  <c:v>11</c:v>
                </c:pt>
                <c:pt idx="8">
                  <c:v>12</c:v>
                </c:pt>
                <c:pt idx="9">
                  <c:v>1</c:v>
                </c:pt>
                <c:pt idx="10">
                  <c:v>2</c:v>
                </c:pt>
                <c:pt idx="11">
                  <c:v>3</c:v>
                </c:pt>
              </c:numCache>
            </c:numRef>
          </c:cat>
          <c:val>
            <c:numRef>
              <c:f>Sheet1!$J$1:$J$12</c:f>
              <c:numCache>
                <c:formatCode>#,##0</c:formatCode>
                <c:ptCount val="12"/>
                <c:pt idx="0">
                  <c:v>27535</c:v>
                </c:pt>
                <c:pt idx="1">
                  <c:v>23142</c:v>
                </c:pt>
                <c:pt idx="2">
                  <c:v>21099</c:v>
                </c:pt>
                <c:pt idx="3" formatCode="#,##0_ ">
                  <c:v>28794</c:v>
                </c:pt>
                <c:pt idx="4">
                  <c:v>25634</c:v>
                </c:pt>
                <c:pt idx="5">
                  <c:v>22236</c:v>
                </c:pt>
                <c:pt idx="6">
                  <c:v>28382</c:v>
                </c:pt>
                <c:pt idx="7">
                  <c:v>25199</c:v>
                </c:pt>
                <c:pt idx="8">
                  <c:v>22412</c:v>
                </c:pt>
                <c:pt idx="9">
                  <c:v>25795</c:v>
                </c:pt>
                <c:pt idx="10">
                  <c:v>22380</c:v>
                </c:pt>
                <c:pt idx="11">
                  <c:v>19486</c:v>
                </c:pt>
              </c:numCache>
            </c:numRef>
          </c:val>
          <c:smooth val="0"/>
        </c:ser>
        <c:ser>
          <c:idx val="1"/>
          <c:order val="1"/>
          <c:tx>
            <c:v>H23</c:v>
          </c:tx>
          <c:marker>
            <c:symbol val="none"/>
          </c:marker>
          <c:cat>
            <c:numRef>
              <c:f>Sheet1!$B$1:$B$12</c:f>
              <c:numCache>
                <c:formatCode>General</c:formatCode>
                <c:ptCount val="12"/>
                <c:pt idx="0">
                  <c:v>4</c:v>
                </c:pt>
                <c:pt idx="1">
                  <c:v>5</c:v>
                </c:pt>
                <c:pt idx="2">
                  <c:v>6</c:v>
                </c:pt>
                <c:pt idx="3">
                  <c:v>7</c:v>
                </c:pt>
                <c:pt idx="4">
                  <c:v>8</c:v>
                </c:pt>
                <c:pt idx="5">
                  <c:v>9</c:v>
                </c:pt>
                <c:pt idx="6">
                  <c:v>10</c:v>
                </c:pt>
                <c:pt idx="7">
                  <c:v>11</c:v>
                </c:pt>
                <c:pt idx="8">
                  <c:v>12</c:v>
                </c:pt>
                <c:pt idx="9">
                  <c:v>1</c:v>
                </c:pt>
                <c:pt idx="10">
                  <c:v>2</c:v>
                </c:pt>
                <c:pt idx="11">
                  <c:v>3</c:v>
                </c:pt>
              </c:numCache>
            </c:numRef>
          </c:cat>
          <c:val>
            <c:numRef>
              <c:f>Sheet1!$K$1:$K$12</c:f>
              <c:numCache>
                <c:formatCode>#,##0</c:formatCode>
                <c:ptCount val="12"/>
                <c:pt idx="0">
                  <c:v>23932</c:v>
                </c:pt>
                <c:pt idx="1">
                  <c:v>22997</c:v>
                </c:pt>
                <c:pt idx="2">
                  <c:v>22223</c:v>
                </c:pt>
                <c:pt idx="3">
                  <c:v>29778</c:v>
                </c:pt>
                <c:pt idx="4">
                  <c:v>27406</c:v>
                </c:pt>
                <c:pt idx="5">
                  <c:v>24002</c:v>
                </c:pt>
                <c:pt idx="6">
                  <c:v>30096</c:v>
                </c:pt>
                <c:pt idx="7">
                  <c:v>26635</c:v>
                </c:pt>
                <c:pt idx="8">
                  <c:v>24035</c:v>
                </c:pt>
                <c:pt idx="9">
                  <c:v>26654</c:v>
                </c:pt>
                <c:pt idx="10">
                  <c:v>23828</c:v>
                </c:pt>
                <c:pt idx="11">
                  <c:v>25460</c:v>
                </c:pt>
              </c:numCache>
            </c:numRef>
          </c:val>
          <c:smooth val="0"/>
        </c:ser>
        <c:ser>
          <c:idx val="2"/>
          <c:order val="2"/>
          <c:tx>
            <c:v>H24</c:v>
          </c:tx>
          <c:marker>
            <c:symbol val="none"/>
          </c:marker>
          <c:cat>
            <c:numRef>
              <c:f>Sheet1!$B$1:$B$12</c:f>
              <c:numCache>
                <c:formatCode>General</c:formatCode>
                <c:ptCount val="12"/>
                <c:pt idx="0">
                  <c:v>4</c:v>
                </c:pt>
                <c:pt idx="1">
                  <c:v>5</c:v>
                </c:pt>
                <c:pt idx="2">
                  <c:v>6</c:v>
                </c:pt>
                <c:pt idx="3">
                  <c:v>7</c:v>
                </c:pt>
                <c:pt idx="4">
                  <c:v>8</c:v>
                </c:pt>
                <c:pt idx="5">
                  <c:v>9</c:v>
                </c:pt>
                <c:pt idx="6">
                  <c:v>10</c:v>
                </c:pt>
                <c:pt idx="7">
                  <c:v>11</c:v>
                </c:pt>
                <c:pt idx="8">
                  <c:v>12</c:v>
                </c:pt>
                <c:pt idx="9">
                  <c:v>1</c:v>
                </c:pt>
                <c:pt idx="10">
                  <c:v>2</c:v>
                </c:pt>
                <c:pt idx="11">
                  <c:v>3</c:v>
                </c:pt>
              </c:numCache>
            </c:numRef>
          </c:cat>
          <c:val>
            <c:numRef>
              <c:f>Sheet1!$L$1:$L$12</c:f>
              <c:numCache>
                <c:formatCode>#,##0</c:formatCode>
                <c:ptCount val="12"/>
                <c:pt idx="0">
                  <c:v>29544</c:v>
                </c:pt>
                <c:pt idx="1">
                  <c:v>25487</c:v>
                </c:pt>
                <c:pt idx="2">
                  <c:v>22843</c:v>
                </c:pt>
                <c:pt idx="3">
                  <c:v>31380</c:v>
                </c:pt>
                <c:pt idx="4">
                  <c:v>27866</c:v>
                </c:pt>
                <c:pt idx="5">
                  <c:v>24175</c:v>
                </c:pt>
                <c:pt idx="6">
                  <c:v>31023</c:v>
                </c:pt>
                <c:pt idx="7">
                  <c:v>27810</c:v>
                </c:pt>
                <c:pt idx="8">
                  <c:v>24055</c:v>
                </c:pt>
                <c:pt idx="9">
                  <c:v>27444</c:v>
                </c:pt>
                <c:pt idx="10">
                  <c:v>23737</c:v>
                </c:pt>
                <c:pt idx="11">
                  <c:v>26255</c:v>
                </c:pt>
              </c:numCache>
            </c:numRef>
          </c:val>
          <c:smooth val="0"/>
        </c:ser>
        <c:ser>
          <c:idx val="3"/>
          <c:order val="3"/>
          <c:tx>
            <c:v>H25</c:v>
          </c:tx>
          <c:marker>
            <c:symbol val="none"/>
          </c:marker>
          <c:cat>
            <c:numRef>
              <c:f>Sheet1!$B$1:$B$12</c:f>
              <c:numCache>
                <c:formatCode>General</c:formatCode>
                <c:ptCount val="12"/>
                <c:pt idx="0">
                  <c:v>4</c:v>
                </c:pt>
                <c:pt idx="1">
                  <c:v>5</c:v>
                </c:pt>
                <c:pt idx="2">
                  <c:v>6</c:v>
                </c:pt>
                <c:pt idx="3">
                  <c:v>7</c:v>
                </c:pt>
                <c:pt idx="4">
                  <c:v>8</c:v>
                </c:pt>
                <c:pt idx="5">
                  <c:v>9</c:v>
                </c:pt>
                <c:pt idx="6">
                  <c:v>10</c:v>
                </c:pt>
                <c:pt idx="7">
                  <c:v>11</c:v>
                </c:pt>
                <c:pt idx="8">
                  <c:v>12</c:v>
                </c:pt>
                <c:pt idx="9">
                  <c:v>1</c:v>
                </c:pt>
                <c:pt idx="10">
                  <c:v>2</c:v>
                </c:pt>
                <c:pt idx="11">
                  <c:v>3</c:v>
                </c:pt>
              </c:numCache>
            </c:numRef>
          </c:cat>
          <c:val>
            <c:numRef>
              <c:f>Sheet1!$M$1:$M$12</c:f>
              <c:numCache>
                <c:formatCode>#,##0</c:formatCode>
                <c:ptCount val="12"/>
                <c:pt idx="0">
                  <c:v>30209</c:v>
                </c:pt>
                <c:pt idx="1">
                  <c:v>26157</c:v>
                </c:pt>
                <c:pt idx="2">
                  <c:v>23216</c:v>
                </c:pt>
                <c:pt idx="3">
                  <c:v>32317</c:v>
                </c:pt>
                <c:pt idx="4">
                  <c:v>28517</c:v>
                </c:pt>
                <c:pt idx="5">
                  <c:v>25154</c:v>
                </c:pt>
                <c:pt idx="6">
                  <c:v>31899</c:v>
                </c:pt>
                <c:pt idx="7">
                  <c:v>28613</c:v>
                </c:pt>
                <c:pt idx="8">
                  <c:v>25096</c:v>
                </c:pt>
                <c:pt idx="9">
                  <c:v>28886</c:v>
                </c:pt>
                <c:pt idx="10">
                  <c:v>24725</c:v>
                </c:pt>
                <c:pt idx="11">
                  <c:v>29548</c:v>
                </c:pt>
              </c:numCache>
            </c:numRef>
          </c:val>
          <c:smooth val="0"/>
        </c:ser>
        <c:dLbls>
          <c:showLegendKey val="0"/>
          <c:showVal val="0"/>
          <c:showCatName val="0"/>
          <c:showSerName val="0"/>
          <c:showPercent val="0"/>
          <c:showBubbleSize val="0"/>
        </c:dLbls>
        <c:marker val="1"/>
        <c:smooth val="0"/>
        <c:axId val="34967552"/>
        <c:axId val="7737280"/>
      </c:lineChart>
      <c:catAx>
        <c:axId val="34967552"/>
        <c:scaling>
          <c:orientation val="minMax"/>
        </c:scaling>
        <c:delete val="0"/>
        <c:axPos val="b"/>
        <c:numFmt formatCode="General" sourceLinked="1"/>
        <c:majorTickMark val="out"/>
        <c:minorTickMark val="none"/>
        <c:tickLblPos val="nextTo"/>
        <c:crossAx val="7737280"/>
        <c:crosses val="autoZero"/>
        <c:auto val="1"/>
        <c:lblAlgn val="ctr"/>
        <c:lblOffset val="100"/>
        <c:noMultiLvlLbl val="0"/>
      </c:catAx>
      <c:valAx>
        <c:axId val="7737280"/>
        <c:scaling>
          <c:orientation val="minMax"/>
          <c:min val="15000"/>
        </c:scaling>
        <c:delete val="0"/>
        <c:axPos val="l"/>
        <c:majorGridlines/>
        <c:numFmt formatCode="#,##0" sourceLinked="1"/>
        <c:majorTickMark val="out"/>
        <c:minorTickMark val="none"/>
        <c:tickLblPos val="nextTo"/>
        <c:crossAx val="34967552"/>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E40E73-D114-464B-BD38-33877B5604A3}"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kumimoji="1" lang="ja-JP" altLang="en-US"/>
        </a:p>
      </dgm:t>
    </dgm:pt>
    <dgm:pt modelId="{0106F4CB-6131-7B4E-99D4-911D59E36CC7}">
      <dgm:prSet phldrT="[テキスト]"/>
      <dgm:spPr/>
      <dgm:t>
        <a:bodyPr/>
        <a:lstStyle/>
        <a:p>
          <a:r>
            <a:rPr kumimoji="1" lang="ja-JP" altLang="en-US" dirty="0" smtClean="0"/>
            <a:t>利用者</a:t>
          </a:r>
        </a:p>
        <a:p>
          <a:r>
            <a:rPr kumimoji="1" lang="ja-JP" altLang="en-US" dirty="0" smtClean="0"/>
            <a:t>損失</a:t>
          </a:r>
          <a:endParaRPr kumimoji="1" lang="ja-JP" altLang="en-US" dirty="0"/>
        </a:p>
      </dgm:t>
    </dgm:pt>
    <dgm:pt modelId="{DC68126D-9143-3445-93CB-142DAE3534FB}" type="parTrans" cxnId="{0BA842A6-7D54-B941-BA6E-302E6D4105C5}">
      <dgm:prSet/>
      <dgm:spPr/>
      <dgm:t>
        <a:bodyPr/>
        <a:lstStyle/>
        <a:p>
          <a:endParaRPr kumimoji="1" lang="ja-JP" altLang="en-US"/>
        </a:p>
      </dgm:t>
    </dgm:pt>
    <dgm:pt modelId="{11D562DD-4F3B-7A44-A615-A73E688CA7A5}" type="sibTrans" cxnId="{0BA842A6-7D54-B941-BA6E-302E6D4105C5}">
      <dgm:prSet/>
      <dgm:spPr/>
      <dgm:t>
        <a:bodyPr/>
        <a:lstStyle/>
        <a:p>
          <a:endParaRPr kumimoji="1" lang="ja-JP" altLang="en-US"/>
        </a:p>
      </dgm:t>
    </dgm:pt>
    <dgm:pt modelId="{F3B6A400-2EDB-5645-A702-E1BDE736CE39}">
      <dgm:prSet phldrT="[テキスト]"/>
      <dgm:spPr/>
      <dgm:t>
        <a:bodyPr/>
        <a:lstStyle/>
        <a:p>
          <a:r>
            <a:rPr kumimoji="1" lang="ja-JP" altLang="en-US" dirty="0" smtClean="0"/>
            <a:t>約</a:t>
          </a:r>
          <a:r>
            <a:rPr kumimoji="1" lang="en-US" altLang="ja-JP" dirty="0" smtClean="0"/>
            <a:t>2000</a:t>
          </a:r>
          <a:r>
            <a:rPr kumimoji="1" lang="ja-JP" altLang="en-US" dirty="0" smtClean="0"/>
            <a:t>億円</a:t>
          </a:r>
          <a:endParaRPr kumimoji="1" lang="ja-JP" altLang="en-US" dirty="0"/>
        </a:p>
      </dgm:t>
    </dgm:pt>
    <dgm:pt modelId="{19B2107D-5A16-CE41-BCD6-E5CEDE51E302}" type="parTrans" cxnId="{0F559A7F-9AFC-AF40-8F51-45ABE31E3D1E}">
      <dgm:prSet/>
      <dgm:spPr/>
      <dgm:t>
        <a:bodyPr/>
        <a:lstStyle/>
        <a:p>
          <a:endParaRPr kumimoji="1" lang="ja-JP" altLang="en-US"/>
        </a:p>
      </dgm:t>
    </dgm:pt>
    <dgm:pt modelId="{34D32723-D163-C741-AF63-2C756CFAE7B4}" type="sibTrans" cxnId="{0F559A7F-9AFC-AF40-8F51-45ABE31E3D1E}">
      <dgm:prSet/>
      <dgm:spPr/>
      <dgm:t>
        <a:bodyPr/>
        <a:lstStyle/>
        <a:p>
          <a:endParaRPr kumimoji="1" lang="ja-JP" altLang="en-US"/>
        </a:p>
      </dgm:t>
    </dgm:pt>
    <dgm:pt modelId="{499040A4-4CCA-5A47-BF17-D82C629C0BF0}">
      <dgm:prSet phldrT="[テキスト]"/>
      <dgm:spPr/>
      <dgm:t>
        <a:bodyPr/>
        <a:lstStyle/>
        <a:p>
          <a:r>
            <a:rPr kumimoji="1" lang="ja-JP" altLang="en-US" dirty="0" smtClean="0"/>
            <a:t>交通事業者損失</a:t>
          </a:r>
          <a:endParaRPr kumimoji="1" lang="ja-JP" altLang="en-US" dirty="0"/>
        </a:p>
      </dgm:t>
    </dgm:pt>
    <dgm:pt modelId="{0FA1A070-94E3-3F47-A5FC-198A94E83FFD}" type="parTrans" cxnId="{47EE4C53-86F3-4242-B51F-C23FA2400F26}">
      <dgm:prSet/>
      <dgm:spPr/>
      <dgm:t>
        <a:bodyPr/>
        <a:lstStyle/>
        <a:p>
          <a:endParaRPr kumimoji="1" lang="ja-JP" altLang="en-US"/>
        </a:p>
      </dgm:t>
    </dgm:pt>
    <dgm:pt modelId="{282D8044-E362-EB49-B790-F6649548AFD5}" type="sibTrans" cxnId="{47EE4C53-86F3-4242-B51F-C23FA2400F26}">
      <dgm:prSet/>
      <dgm:spPr/>
      <dgm:t>
        <a:bodyPr/>
        <a:lstStyle/>
        <a:p>
          <a:endParaRPr kumimoji="1" lang="ja-JP" altLang="en-US"/>
        </a:p>
      </dgm:t>
    </dgm:pt>
    <dgm:pt modelId="{7C3E6181-FE16-B84B-B5D8-C75636C8DEB0}">
      <dgm:prSet phldrT="[テキスト]"/>
      <dgm:spPr/>
      <dgm:t>
        <a:bodyPr/>
        <a:lstStyle/>
        <a:p>
          <a:r>
            <a:rPr kumimoji="1" lang="en-US" altLang="ja-JP" dirty="0" smtClean="0"/>
            <a:t>2000</a:t>
          </a:r>
          <a:r>
            <a:rPr kumimoji="1" lang="ja-JP" altLang="en-US" dirty="0" smtClean="0"/>
            <a:t>億</a:t>
          </a:r>
          <a:r>
            <a:rPr kumimoji="1" lang="en-US" altLang="ja-JP" dirty="0" smtClean="0"/>
            <a:t>〜4</a:t>
          </a:r>
          <a:r>
            <a:rPr kumimoji="1" lang="ja-JP" altLang="en-US" dirty="0" smtClean="0"/>
            <a:t>兆円</a:t>
          </a:r>
          <a:endParaRPr kumimoji="1" lang="ja-JP" altLang="en-US" dirty="0"/>
        </a:p>
      </dgm:t>
    </dgm:pt>
    <dgm:pt modelId="{60DDF3DB-7638-EC48-8D2C-516E60A59C9A}" type="parTrans" cxnId="{7A85A101-2B43-CB4D-8B9F-0D1B1C96C2EB}">
      <dgm:prSet/>
      <dgm:spPr/>
      <dgm:t>
        <a:bodyPr/>
        <a:lstStyle/>
        <a:p>
          <a:endParaRPr kumimoji="1" lang="ja-JP" altLang="en-US"/>
        </a:p>
      </dgm:t>
    </dgm:pt>
    <dgm:pt modelId="{BF004CCC-2C43-3547-8955-39ADE0051CDF}" type="sibTrans" cxnId="{7A85A101-2B43-CB4D-8B9F-0D1B1C96C2EB}">
      <dgm:prSet/>
      <dgm:spPr/>
      <dgm:t>
        <a:bodyPr/>
        <a:lstStyle/>
        <a:p>
          <a:endParaRPr kumimoji="1" lang="ja-JP" altLang="en-US"/>
        </a:p>
      </dgm:t>
    </dgm:pt>
    <dgm:pt modelId="{6A2733B3-92A0-8947-93FF-A7E7F9BF7FC1}">
      <dgm:prSet phldrT="[テキスト]"/>
      <dgm:spPr/>
      <dgm:t>
        <a:bodyPr/>
        <a:lstStyle/>
        <a:p>
          <a:r>
            <a:rPr kumimoji="1" lang="ja-JP" altLang="en-US" dirty="0" smtClean="0"/>
            <a:t>観光消費額減少</a:t>
          </a:r>
          <a:endParaRPr kumimoji="1" lang="ja-JP" altLang="en-US" dirty="0"/>
        </a:p>
      </dgm:t>
    </dgm:pt>
    <dgm:pt modelId="{B0ACE70B-6867-2A42-AB7A-3C4A0532D176}" type="parTrans" cxnId="{FDAACC68-2BE5-FB4C-B2D1-42604036AF70}">
      <dgm:prSet/>
      <dgm:spPr/>
      <dgm:t>
        <a:bodyPr/>
        <a:lstStyle/>
        <a:p>
          <a:endParaRPr kumimoji="1" lang="ja-JP" altLang="en-US"/>
        </a:p>
      </dgm:t>
    </dgm:pt>
    <dgm:pt modelId="{1189CE29-9AE3-5A4C-839F-C89FAE307A07}" type="sibTrans" cxnId="{FDAACC68-2BE5-FB4C-B2D1-42604036AF70}">
      <dgm:prSet/>
      <dgm:spPr/>
      <dgm:t>
        <a:bodyPr/>
        <a:lstStyle/>
        <a:p>
          <a:endParaRPr kumimoji="1" lang="ja-JP" altLang="en-US"/>
        </a:p>
      </dgm:t>
    </dgm:pt>
    <dgm:pt modelId="{3F5A39BC-2060-E94F-ACAA-791DB522CA61}">
      <dgm:prSet phldrT="[テキスト]"/>
      <dgm:spPr/>
      <dgm:t>
        <a:bodyPr/>
        <a:lstStyle/>
        <a:p>
          <a:r>
            <a:rPr kumimoji="1" lang="en-US" altLang="ja-JP" dirty="0" smtClean="0"/>
            <a:t>1000</a:t>
          </a:r>
          <a:r>
            <a:rPr kumimoji="1" lang="ja-JP" altLang="en-US" dirty="0" smtClean="0"/>
            <a:t>億</a:t>
          </a:r>
          <a:r>
            <a:rPr kumimoji="1" lang="en-US" altLang="ja-JP" dirty="0" smtClean="0"/>
            <a:t>〜1</a:t>
          </a:r>
          <a:r>
            <a:rPr kumimoji="1" lang="ja-JP" altLang="en-US" dirty="0" smtClean="0"/>
            <a:t>兆</a:t>
          </a:r>
          <a:r>
            <a:rPr kumimoji="1" lang="en-US" altLang="ja-JP" dirty="0" smtClean="0"/>
            <a:t>5000</a:t>
          </a:r>
          <a:r>
            <a:rPr kumimoji="1" lang="ja-JP" altLang="en-US" dirty="0" smtClean="0"/>
            <a:t>億円</a:t>
          </a:r>
          <a:endParaRPr kumimoji="1" lang="ja-JP" altLang="en-US" dirty="0"/>
        </a:p>
      </dgm:t>
    </dgm:pt>
    <dgm:pt modelId="{9ECA5CE5-2C9D-D54B-961E-CC016D457370}" type="parTrans" cxnId="{95A48AC5-12E4-FB48-9EA2-5F3559C4522D}">
      <dgm:prSet/>
      <dgm:spPr/>
      <dgm:t>
        <a:bodyPr/>
        <a:lstStyle/>
        <a:p>
          <a:endParaRPr kumimoji="1" lang="ja-JP" altLang="en-US"/>
        </a:p>
      </dgm:t>
    </dgm:pt>
    <dgm:pt modelId="{DA1F646F-AEE2-CB4A-BB59-BCB82E70CF02}" type="sibTrans" cxnId="{95A48AC5-12E4-FB48-9EA2-5F3559C4522D}">
      <dgm:prSet/>
      <dgm:spPr/>
      <dgm:t>
        <a:bodyPr/>
        <a:lstStyle/>
        <a:p>
          <a:endParaRPr kumimoji="1" lang="ja-JP" altLang="en-US"/>
        </a:p>
      </dgm:t>
    </dgm:pt>
    <dgm:pt modelId="{A63BA9A6-1F8F-E547-9717-28331C77C8F3}" type="pres">
      <dgm:prSet presAssocID="{C7E40E73-D114-464B-BD38-33877B5604A3}" presName="Name0" presStyleCnt="0">
        <dgm:presLayoutVars>
          <dgm:dir/>
          <dgm:animLvl val="lvl"/>
          <dgm:resizeHandles val="exact"/>
        </dgm:presLayoutVars>
      </dgm:prSet>
      <dgm:spPr/>
      <dgm:t>
        <a:bodyPr/>
        <a:lstStyle/>
        <a:p>
          <a:endParaRPr kumimoji="1" lang="ja-JP" altLang="en-US"/>
        </a:p>
      </dgm:t>
    </dgm:pt>
    <dgm:pt modelId="{83B97475-D3B1-E441-9D33-87B1A85C0EFE}" type="pres">
      <dgm:prSet presAssocID="{0106F4CB-6131-7B4E-99D4-911D59E36CC7}" presName="linNode" presStyleCnt="0"/>
      <dgm:spPr/>
    </dgm:pt>
    <dgm:pt modelId="{C0D034D2-1640-DD42-9923-332EA4EAFB8C}" type="pres">
      <dgm:prSet presAssocID="{0106F4CB-6131-7B4E-99D4-911D59E36CC7}" presName="parentText" presStyleLbl="node1" presStyleIdx="0" presStyleCnt="3">
        <dgm:presLayoutVars>
          <dgm:chMax val="1"/>
          <dgm:bulletEnabled val="1"/>
        </dgm:presLayoutVars>
      </dgm:prSet>
      <dgm:spPr/>
      <dgm:t>
        <a:bodyPr/>
        <a:lstStyle/>
        <a:p>
          <a:endParaRPr kumimoji="1" lang="ja-JP" altLang="en-US"/>
        </a:p>
      </dgm:t>
    </dgm:pt>
    <dgm:pt modelId="{F3CD511C-CF33-E443-9A4D-CEC3D01F429E}" type="pres">
      <dgm:prSet presAssocID="{0106F4CB-6131-7B4E-99D4-911D59E36CC7}" presName="descendantText" presStyleLbl="alignAccFollowNode1" presStyleIdx="0" presStyleCnt="3">
        <dgm:presLayoutVars>
          <dgm:bulletEnabled val="1"/>
        </dgm:presLayoutVars>
      </dgm:prSet>
      <dgm:spPr/>
      <dgm:t>
        <a:bodyPr/>
        <a:lstStyle/>
        <a:p>
          <a:endParaRPr kumimoji="1" lang="ja-JP" altLang="en-US"/>
        </a:p>
      </dgm:t>
    </dgm:pt>
    <dgm:pt modelId="{0DD53122-52CE-BF4E-A248-87D210288502}" type="pres">
      <dgm:prSet presAssocID="{11D562DD-4F3B-7A44-A615-A73E688CA7A5}" presName="sp" presStyleCnt="0"/>
      <dgm:spPr/>
    </dgm:pt>
    <dgm:pt modelId="{526CAC59-E6A7-9444-8742-DE5DE4E10A9A}" type="pres">
      <dgm:prSet presAssocID="{499040A4-4CCA-5A47-BF17-D82C629C0BF0}" presName="linNode" presStyleCnt="0"/>
      <dgm:spPr/>
    </dgm:pt>
    <dgm:pt modelId="{7E910115-D611-0742-BA5C-23C3959A4887}" type="pres">
      <dgm:prSet presAssocID="{499040A4-4CCA-5A47-BF17-D82C629C0BF0}" presName="parentText" presStyleLbl="node1" presStyleIdx="1" presStyleCnt="3">
        <dgm:presLayoutVars>
          <dgm:chMax val="1"/>
          <dgm:bulletEnabled val="1"/>
        </dgm:presLayoutVars>
      </dgm:prSet>
      <dgm:spPr/>
      <dgm:t>
        <a:bodyPr/>
        <a:lstStyle/>
        <a:p>
          <a:endParaRPr kumimoji="1" lang="ja-JP" altLang="en-US"/>
        </a:p>
      </dgm:t>
    </dgm:pt>
    <dgm:pt modelId="{BD796703-0F2C-584B-90D4-4AA5CBC05FEB}" type="pres">
      <dgm:prSet presAssocID="{499040A4-4CCA-5A47-BF17-D82C629C0BF0}" presName="descendantText" presStyleLbl="alignAccFollowNode1" presStyleIdx="1" presStyleCnt="3">
        <dgm:presLayoutVars>
          <dgm:bulletEnabled val="1"/>
        </dgm:presLayoutVars>
      </dgm:prSet>
      <dgm:spPr/>
      <dgm:t>
        <a:bodyPr/>
        <a:lstStyle/>
        <a:p>
          <a:endParaRPr kumimoji="1" lang="ja-JP" altLang="en-US"/>
        </a:p>
      </dgm:t>
    </dgm:pt>
    <dgm:pt modelId="{581523D6-1123-8E4B-829B-3C7DFA9484D8}" type="pres">
      <dgm:prSet presAssocID="{282D8044-E362-EB49-B790-F6649548AFD5}" presName="sp" presStyleCnt="0"/>
      <dgm:spPr/>
    </dgm:pt>
    <dgm:pt modelId="{6C46F48A-96CF-444A-843C-75679B393B53}" type="pres">
      <dgm:prSet presAssocID="{6A2733B3-92A0-8947-93FF-A7E7F9BF7FC1}" presName="linNode" presStyleCnt="0"/>
      <dgm:spPr/>
    </dgm:pt>
    <dgm:pt modelId="{33BEC3E9-84A4-AF4C-8F58-9C1679D81BBF}" type="pres">
      <dgm:prSet presAssocID="{6A2733B3-92A0-8947-93FF-A7E7F9BF7FC1}" presName="parentText" presStyleLbl="node1" presStyleIdx="2" presStyleCnt="3">
        <dgm:presLayoutVars>
          <dgm:chMax val="1"/>
          <dgm:bulletEnabled val="1"/>
        </dgm:presLayoutVars>
      </dgm:prSet>
      <dgm:spPr/>
      <dgm:t>
        <a:bodyPr/>
        <a:lstStyle/>
        <a:p>
          <a:endParaRPr kumimoji="1" lang="ja-JP" altLang="en-US"/>
        </a:p>
      </dgm:t>
    </dgm:pt>
    <dgm:pt modelId="{3F27D1E8-B0E0-C24F-A38D-7C7EE7A84E60}" type="pres">
      <dgm:prSet presAssocID="{6A2733B3-92A0-8947-93FF-A7E7F9BF7FC1}" presName="descendantText" presStyleLbl="alignAccFollowNode1" presStyleIdx="2" presStyleCnt="3">
        <dgm:presLayoutVars>
          <dgm:bulletEnabled val="1"/>
        </dgm:presLayoutVars>
      </dgm:prSet>
      <dgm:spPr/>
      <dgm:t>
        <a:bodyPr/>
        <a:lstStyle/>
        <a:p>
          <a:endParaRPr kumimoji="1" lang="ja-JP" altLang="en-US"/>
        </a:p>
      </dgm:t>
    </dgm:pt>
  </dgm:ptLst>
  <dgm:cxnLst>
    <dgm:cxn modelId="{06DCD298-90F3-A040-BBB3-E87A60AAAF8F}" type="presOf" srcId="{F3B6A400-2EDB-5645-A702-E1BDE736CE39}" destId="{F3CD511C-CF33-E443-9A4D-CEC3D01F429E}" srcOrd="0" destOrd="0" presId="urn:microsoft.com/office/officeart/2005/8/layout/vList5"/>
    <dgm:cxn modelId="{60069134-074E-F443-AC0C-91B81E9CFADD}" type="presOf" srcId="{C7E40E73-D114-464B-BD38-33877B5604A3}" destId="{A63BA9A6-1F8F-E547-9717-28331C77C8F3}" srcOrd="0" destOrd="0" presId="urn:microsoft.com/office/officeart/2005/8/layout/vList5"/>
    <dgm:cxn modelId="{BD2BB042-CED3-3C4C-B117-49C6E8810C92}" type="presOf" srcId="{7C3E6181-FE16-B84B-B5D8-C75636C8DEB0}" destId="{BD796703-0F2C-584B-90D4-4AA5CBC05FEB}" srcOrd="0" destOrd="0" presId="urn:microsoft.com/office/officeart/2005/8/layout/vList5"/>
    <dgm:cxn modelId="{7A85A101-2B43-CB4D-8B9F-0D1B1C96C2EB}" srcId="{499040A4-4CCA-5A47-BF17-D82C629C0BF0}" destId="{7C3E6181-FE16-B84B-B5D8-C75636C8DEB0}" srcOrd="0" destOrd="0" parTransId="{60DDF3DB-7638-EC48-8D2C-516E60A59C9A}" sibTransId="{BF004CCC-2C43-3547-8955-39ADE0051CDF}"/>
    <dgm:cxn modelId="{7553E7AF-B8C7-B549-8DC9-B15BE6C4BD16}" type="presOf" srcId="{6A2733B3-92A0-8947-93FF-A7E7F9BF7FC1}" destId="{33BEC3E9-84A4-AF4C-8F58-9C1679D81BBF}" srcOrd="0" destOrd="0" presId="urn:microsoft.com/office/officeart/2005/8/layout/vList5"/>
    <dgm:cxn modelId="{47EE4C53-86F3-4242-B51F-C23FA2400F26}" srcId="{C7E40E73-D114-464B-BD38-33877B5604A3}" destId="{499040A4-4CCA-5A47-BF17-D82C629C0BF0}" srcOrd="1" destOrd="0" parTransId="{0FA1A070-94E3-3F47-A5FC-198A94E83FFD}" sibTransId="{282D8044-E362-EB49-B790-F6649548AFD5}"/>
    <dgm:cxn modelId="{369C10F2-69CC-594C-BD3F-D1F1DE6F57AA}" type="presOf" srcId="{499040A4-4CCA-5A47-BF17-D82C629C0BF0}" destId="{7E910115-D611-0742-BA5C-23C3959A4887}" srcOrd="0" destOrd="0" presId="urn:microsoft.com/office/officeart/2005/8/layout/vList5"/>
    <dgm:cxn modelId="{0BA842A6-7D54-B941-BA6E-302E6D4105C5}" srcId="{C7E40E73-D114-464B-BD38-33877B5604A3}" destId="{0106F4CB-6131-7B4E-99D4-911D59E36CC7}" srcOrd="0" destOrd="0" parTransId="{DC68126D-9143-3445-93CB-142DAE3534FB}" sibTransId="{11D562DD-4F3B-7A44-A615-A73E688CA7A5}"/>
    <dgm:cxn modelId="{5B41F069-FC79-9449-BED7-9B69C70457A3}" type="presOf" srcId="{0106F4CB-6131-7B4E-99D4-911D59E36CC7}" destId="{C0D034D2-1640-DD42-9923-332EA4EAFB8C}" srcOrd="0" destOrd="0" presId="urn:microsoft.com/office/officeart/2005/8/layout/vList5"/>
    <dgm:cxn modelId="{FDAACC68-2BE5-FB4C-B2D1-42604036AF70}" srcId="{C7E40E73-D114-464B-BD38-33877B5604A3}" destId="{6A2733B3-92A0-8947-93FF-A7E7F9BF7FC1}" srcOrd="2" destOrd="0" parTransId="{B0ACE70B-6867-2A42-AB7A-3C4A0532D176}" sibTransId="{1189CE29-9AE3-5A4C-839F-C89FAE307A07}"/>
    <dgm:cxn modelId="{95A48AC5-12E4-FB48-9EA2-5F3559C4522D}" srcId="{6A2733B3-92A0-8947-93FF-A7E7F9BF7FC1}" destId="{3F5A39BC-2060-E94F-ACAA-791DB522CA61}" srcOrd="0" destOrd="0" parTransId="{9ECA5CE5-2C9D-D54B-961E-CC016D457370}" sibTransId="{DA1F646F-AEE2-CB4A-BB59-BCB82E70CF02}"/>
    <dgm:cxn modelId="{4C1DE85A-4EA6-194E-A2CD-3B24D83C0227}" type="presOf" srcId="{3F5A39BC-2060-E94F-ACAA-791DB522CA61}" destId="{3F27D1E8-B0E0-C24F-A38D-7C7EE7A84E60}" srcOrd="0" destOrd="0" presId="urn:microsoft.com/office/officeart/2005/8/layout/vList5"/>
    <dgm:cxn modelId="{0F559A7F-9AFC-AF40-8F51-45ABE31E3D1E}" srcId="{0106F4CB-6131-7B4E-99D4-911D59E36CC7}" destId="{F3B6A400-2EDB-5645-A702-E1BDE736CE39}" srcOrd="0" destOrd="0" parTransId="{19B2107D-5A16-CE41-BCD6-E5CEDE51E302}" sibTransId="{34D32723-D163-C741-AF63-2C756CFAE7B4}"/>
    <dgm:cxn modelId="{9F54C4A9-D6CD-544D-8D84-8E18A4397915}" type="presParOf" srcId="{A63BA9A6-1F8F-E547-9717-28331C77C8F3}" destId="{83B97475-D3B1-E441-9D33-87B1A85C0EFE}" srcOrd="0" destOrd="0" presId="urn:microsoft.com/office/officeart/2005/8/layout/vList5"/>
    <dgm:cxn modelId="{239B88E6-B0E3-BA4E-99BA-4DE987E2F1B6}" type="presParOf" srcId="{83B97475-D3B1-E441-9D33-87B1A85C0EFE}" destId="{C0D034D2-1640-DD42-9923-332EA4EAFB8C}" srcOrd="0" destOrd="0" presId="urn:microsoft.com/office/officeart/2005/8/layout/vList5"/>
    <dgm:cxn modelId="{9B8C4ADE-AB64-DB4F-ACB1-A2403BA9756E}" type="presParOf" srcId="{83B97475-D3B1-E441-9D33-87B1A85C0EFE}" destId="{F3CD511C-CF33-E443-9A4D-CEC3D01F429E}" srcOrd="1" destOrd="0" presId="urn:microsoft.com/office/officeart/2005/8/layout/vList5"/>
    <dgm:cxn modelId="{5E527B82-7D8A-6648-B190-A901FA43B586}" type="presParOf" srcId="{A63BA9A6-1F8F-E547-9717-28331C77C8F3}" destId="{0DD53122-52CE-BF4E-A248-87D210288502}" srcOrd="1" destOrd="0" presId="urn:microsoft.com/office/officeart/2005/8/layout/vList5"/>
    <dgm:cxn modelId="{FCC08BBE-61A7-F74C-BEDA-D0B8AE2D049F}" type="presParOf" srcId="{A63BA9A6-1F8F-E547-9717-28331C77C8F3}" destId="{526CAC59-E6A7-9444-8742-DE5DE4E10A9A}" srcOrd="2" destOrd="0" presId="urn:microsoft.com/office/officeart/2005/8/layout/vList5"/>
    <dgm:cxn modelId="{082869AD-7768-AE4C-B085-9177130089AE}" type="presParOf" srcId="{526CAC59-E6A7-9444-8742-DE5DE4E10A9A}" destId="{7E910115-D611-0742-BA5C-23C3959A4887}" srcOrd="0" destOrd="0" presId="urn:microsoft.com/office/officeart/2005/8/layout/vList5"/>
    <dgm:cxn modelId="{0D755F05-163E-C344-A3D2-CC3D02A6C7F0}" type="presParOf" srcId="{526CAC59-E6A7-9444-8742-DE5DE4E10A9A}" destId="{BD796703-0F2C-584B-90D4-4AA5CBC05FEB}" srcOrd="1" destOrd="0" presId="urn:microsoft.com/office/officeart/2005/8/layout/vList5"/>
    <dgm:cxn modelId="{3C94B92E-421C-4946-9B4D-9C3FFADE3031}" type="presParOf" srcId="{A63BA9A6-1F8F-E547-9717-28331C77C8F3}" destId="{581523D6-1123-8E4B-829B-3C7DFA9484D8}" srcOrd="3" destOrd="0" presId="urn:microsoft.com/office/officeart/2005/8/layout/vList5"/>
    <dgm:cxn modelId="{B7BA375B-8211-424F-9D7B-2716874141C9}" type="presParOf" srcId="{A63BA9A6-1F8F-E547-9717-28331C77C8F3}" destId="{6C46F48A-96CF-444A-843C-75679B393B53}" srcOrd="4" destOrd="0" presId="urn:microsoft.com/office/officeart/2005/8/layout/vList5"/>
    <dgm:cxn modelId="{F2C4F7E1-1E01-BE42-BD3C-A052719E87C6}" type="presParOf" srcId="{6C46F48A-96CF-444A-843C-75679B393B53}" destId="{33BEC3E9-84A4-AF4C-8F58-9C1679D81BBF}" srcOrd="0" destOrd="0" presId="urn:microsoft.com/office/officeart/2005/8/layout/vList5"/>
    <dgm:cxn modelId="{33C12B2A-A645-684B-B2C9-A3CE341B3376}" type="presParOf" srcId="{6C46F48A-96CF-444A-843C-75679B393B53}" destId="{3F27D1E8-B0E0-C24F-A38D-7C7EE7A84E6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F750BA-0C5C-DD44-865F-6C5BB0421AA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kumimoji="1" lang="ja-JP" altLang="en-US"/>
        </a:p>
      </dgm:t>
    </dgm:pt>
    <dgm:pt modelId="{C077E8EC-86CF-994E-A61F-5E4228EAE98B}">
      <dgm:prSet phldrT="[テキスト]"/>
      <dgm:spPr/>
      <dgm:t>
        <a:bodyPr/>
        <a:lstStyle/>
        <a:p>
          <a:r>
            <a:rPr kumimoji="1" lang="ja-JP" altLang="en-US" dirty="0" smtClean="0"/>
            <a:t>旅行取り止めによる消費額の減少</a:t>
          </a:r>
          <a:endParaRPr kumimoji="1" lang="ja-JP" altLang="en-US" dirty="0"/>
        </a:p>
      </dgm:t>
    </dgm:pt>
    <dgm:pt modelId="{B724ACDF-F7FE-BB42-9331-7B909E2CB304}" type="parTrans" cxnId="{57F277E9-7B78-3041-BF18-68C8C68235BC}">
      <dgm:prSet/>
      <dgm:spPr/>
      <dgm:t>
        <a:bodyPr/>
        <a:lstStyle/>
        <a:p>
          <a:endParaRPr kumimoji="1" lang="ja-JP" altLang="en-US"/>
        </a:p>
      </dgm:t>
    </dgm:pt>
    <dgm:pt modelId="{9E78B416-911C-BA42-A9F4-02A56E438006}" type="sibTrans" cxnId="{57F277E9-7B78-3041-BF18-68C8C68235BC}">
      <dgm:prSet/>
      <dgm:spPr/>
      <dgm:t>
        <a:bodyPr/>
        <a:lstStyle/>
        <a:p>
          <a:endParaRPr kumimoji="1" lang="ja-JP" altLang="en-US"/>
        </a:p>
      </dgm:t>
    </dgm:pt>
    <dgm:pt modelId="{10392930-A8A3-E447-92D3-8E4C7BE70676}">
      <dgm:prSet phldrT="[テキスト]"/>
      <dgm:spPr/>
      <dgm:t>
        <a:bodyPr/>
        <a:lstStyle/>
        <a:p>
          <a:r>
            <a:rPr lang="en-US" altLang="ja-JP" dirty="0" smtClean="0"/>
            <a:t>1</a:t>
          </a:r>
          <a:r>
            <a:rPr lang="ja-JP" altLang="en-US" dirty="0" smtClean="0"/>
            <a:t>人</a:t>
          </a:r>
          <a:r>
            <a:rPr lang="en-US" altLang="ja-JP" dirty="0" smtClean="0"/>
            <a:t>1</a:t>
          </a:r>
          <a:r>
            <a:rPr lang="ja-JP" altLang="en-US" dirty="0" smtClean="0"/>
            <a:t>回当たり平均消費額　　　　　　　　　　</a:t>
          </a:r>
          <a:r>
            <a:rPr lang="en-US" altLang="ja-JP" dirty="0" smtClean="0"/>
            <a:t>× </a:t>
          </a:r>
          <a:r>
            <a:rPr lang="ja-JP" altLang="en-US" dirty="0" smtClean="0"/>
            <a:t>回復困難流動量</a:t>
          </a:r>
          <a:r>
            <a:rPr lang="en-US" altLang="ja-JP" dirty="0" smtClean="0"/>
            <a:t>(</a:t>
          </a:r>
          <a:r>
            <a:rPr lang="ja-JP" altLang="en-US" dirty="0" smtClean="0"/>
            <a:t>実人数</a:t>
          </a:r>
          <a:r>
            <a:rPr lang="en-US" altLang="ja-JP" dirty="0" smtClean="0"/>
            <a:t>) </a:t>
          </a:r>
          <a:endParaRPr kumimoji="1" lang="ja-JP" altLang="en-US" dirty="0"/>
        </a:p>
      </dgm:t>
    </dgm:pt>
    <dgm:pt modelId="{37639C8C-42F0-704F-87F1-DD483EC272CC}" type="parTrans" cxnId="{C0B03810-B123-A74C-8B9C-9D33D6BD2F12}">
      <dgm:prSet/>
      <dgm:spPr/>
      <dgm:t>
        <a:bodyPr/>
        <a:lstStyle/>
        <a:p>
          <a:endParaRPr kumimoji="1" lang="ja-JP" altLang="en-US"/>
        </a:p>
      </dgm:t>
    </dgm:pt>
    <dgm:pt modelId="{5C8C275C-2376-724B-82DF-070F515293FF}" type="sibTrans" cxnId="{C0B03810-B123-A74C-8B9C-9D33D6BD2F12}">
      <dgm:prSet/>
      <dgm:spPr/>
      <dgm:t>
        <a:bodyPr/>
        <a:lstStyle/>
        <a:p>
          <a:endParaRPr kumimoji="1" lang="ja-JP" altLang="en-US"/>
        </a:p>
      </dgm:t>
    </dgm:pt>
    <dgm:pt modelId="{3B619CA9-E662-A344-879B-516532704E09}">
      <dgm:prSet phldrT="[テキスト]" custT="1"/>
      <dgm:spPr/>
      <dgm:t>
        <a:bodyPr/>
        <a:lstStyle/>
        <a:p>
          <a:r>
            <a:rPr kumimoji="1" lang="ja-JP" altLang="en-US" sz="3800" dirty="0" smtClean="0"/>
            <a:t>出張取り止めによるビジネス機会損失</a:t>
          </a:r>
        </a:p>
      </dgm:t>
    </dgm:pt>
    <dgm:pt modelId="{E8920359-3420-7A4E-8E33-86208442297B}" type="parTrans" cxnId="{DB0070E6-29AB-B24E-8596-10CD3C820BF8}">
      <dgm:prSet/>
      <dgm:spPr/>
      <dgm:t>
        <a:bodyPr/>
        <a:lstStyle/>
        <a:p>
          <a:endParaRPr kumimoji="1" lang="ja-JP" altLang="en-US"/>
        </a:p>
      </dgm:t>
    </dgm:pt>
    <dgm:pt modelId="{0D9724E9-4878-3944-85D6-ED496CD4EA8E}" type="sibTrans" cxnId="{DB0070E6-29AB-B24E-8596-10CD3C820BF8}">
      <dgm:prSet/>
      <dgm:spPr/>
      <dgm:t>
        <a:bodyPr/>
        <a:lstStyle/>
        <a:p>
          <a:endParaRPr kumimoji="1" lang="ja-JP" altLang="en-US"/>
        </a:p>
      </dgm:t>
    </dgm:pt>
    <dgm:pt modelId="{2EE44715-BBAE-B242-A10F-0C91D03CDCAB}">
      <dgm:prSet phldrT="[テキスト]"/>
      <dgm:spPr/>
      <dgm:t>
        <a:bodyPr/>
        <a:lstStyle/>
        <a:p>
          <a:r>
            <a:rPr lang="ja-JP" altLang="en-US" dirty="0" smtClean="0"/>
            <a:t>出張</a:t>
          </a:r>
          <a:r>
            <a:rPr lang="en-US" altLang="ja-JP" dirty="0" smtClean="0"/>
            <a:t>1</a:t>
          </a:r>
          <a:r>
            <a:rPr lang="ja-JP" altLang="en-US" dirty="0" smtClean="0"/>
            <a:t>人</a:t>
          </a:r>
          <a:r>
            <a:rPr lang="en-US" altLang="ja-JP" dirty="0" smtClean="0"/>
            <a:t>1</a:t>
          </a:r>
          <a:r>
            <a:rPr lang="ja-JP" altLang="en-US" dirty="0" smtClean="0"/>
            <a:t>回当たりの出張時間価値　　　　　</a:t>
          </a:r>
          <a:r>
            <a:rPr lang="en-US" altLang="ja-JP" dirty="0" smtClean="0"/>
            <a:t>× </a:t>
          </a:r>
          <a:r>
            <a:rPr lang="ja-JP" altLang="en-US" dirty="0" smtClean="0"/>
            <a:t>回復困難ビジネス流動量</a:t>
          </a:r>
          <a:r>
            <a:rPr lang="en-US" altLang="ja-JP" dirty="0" smtClean="0"/>
            <a:t>(</a:t>
          </a:r>
          <a:r>
            <a:rPr lang="ja-JP" altLang="en-US" dirty="0" smtClean="0"/>
            <a:t>実人数</a:t>
          </a:r>
          <a:r>
            <a:rPr lang="en-US" altLang="ja-JP" dirty="0" smtClean="0"/>
            <a:t>) </a:t>
          </a:r>
          <a:endParaRPr kumimoji="1" lang="ja-JP" altLang="en-US" dirty="0"/>
        </a:p>
      </dgm:t>
    </dgm:pt>
    <dgm:pt modelId="{8F9BAB6F-705E-2A40-8957-08A79D4CDD0F}" type="parTrans" cxnId="{9768DBDE-1DAD-8E45-A324-8E2A988558E8}">
      <dgm:prSet/>
      <dgm:spPr/>
      <dgm:t>
        <a:bodyPr/>
        <a:lstStyle/>
        <a:p>
          <a:endParaRPr kumimoji="1" lang="ja-JP" altLang="en-US"/>
        </a:p>
      </dgm:t>
    </dgm:pt>
    <dgm:pt modelId="{F6806771-0D7E-DC46-A48C-5093771861E5}" type="sibTrans" cxnId="{9768DBDE-1DAD-8E45-A324-8E2A988558E8}">
      <dgm:prSet/>
      <dgm:spPr/>
      <dgm:t>
        <a:bodyPr/>
        <a:lstStyle/>
        <a:p>
          <a:endParaRPr kumimoji="1" lang="ja-JP" altLang="en-US"/>
        </a:p>
      </dgm:t>
    </dgm:pt>
    <dgm:pt modelId="{BD93C663-AE29-DD4B-9B41-E90561BF1D5C}" type="pres">
      <dgm:prSet presAssocID="{21F750BA-0C5C-DD44-865F-6C5BB0421AA8}" presName="linear" presStyleCnt="0">
        <dgm:presLayoutVars>
          <dgm:animLvl val="lvl"/>
          <dgm:resizeHandles val="exact"/>
        </dgm:presLayoutVars>
      </dgm:prSet>
      <dgm:spPr/>
      <dgm:t>
        <a:bodyPr/>
        <a:lstStyle/>
        <a:p>
          <a:endParaRPr kumimoji="1" lang="ja-JP" altLang="en-US"/>
        </a:p>
      </dgm:t>
    </dgm:pt>
    <dgm:pt modelId="{3F2D2BEC-CC90-A14B-A20A-1005FC73592F}" type="pres">
      <dgm:prSet presAssocID="{C077E8EC-86CF-994E-A61F-5E4228EAE98B}" presName="parentText" presStyleLbl="node1" presStyleIdx="0" presStyleCnt="2">
        <dgm:presLayoutVars>
          <dgm:chMax val="0"/>
          <dgm:bulletEnabled val="1"/>
        </dgm:presLayoutVars>
      </dgm:prSet>
      <dgm:spPr/>
      <dgm:t>
        <a:bodyPr/>
        <a:lstStyle/>
        <a:p>
          <a:endParaRPr kumimoji="1" lang="ja-JP" altLang="en-US"/>
        </a:p>
      </dgm:t>
    </dgm:pt>
    <dgm:pt modelId="{3169A649-4E25-BD4E-ABF8-EBBE2C202555}" type="pres">
      <dgm:prSet presAssocID="{C077E8EC-86CF-994E-A61F-5E4228EAE98B}" presName="childText" presStyleLbl="revTx" presStyleIdx="0" presStyleCnt="2">
        <dgm:presLayoutVars>
          <dgm:bulletEnabled val="1"/>
        </dgm:presLayoutVars>
      </dgm:prSet>
      <dgm:spPr/>
      <dgm:t>
        <a:bodyPr/>
        <a:lstStyle/>
        <a:p>
          <a:endParaRPr kumimoji="1" lang="ja-JP" altLang="en-US"/>
        </a:p>
      </dgm:t>
    </dgm:pt>
    <dgm:pt modelId="{2BBA8A38-4495-064A-83CD-17D1D93B58DF}" type="pres">
      <dgm:prSet presAssocID="{3B619CA9-E662-A344-879B-516532704E09}" presName="parentText" presStyleLbl="node1" presStyleIdx="1" presStyleCnt="2">
        <dgm:presLayoutVars>
          <dgm:chMax val="0"/>
          <dgm:bulletEnabled val="1"/>
        </dgm:presLayoutVars>
      </dgm:prSet>
      <dgm:spPr/>
      <dgm:t>
        <a:bodyPr/>
        <a:lstStyle/>
        <a:p>
          <a:endParaRPr kumimoji="1" lang="ja-JP" altLang="en-US"/>
        </a:p>
      </dgm:t>
    </dgm:pt>
    <dgm:pt modelId="{CEE4D2AA-CE41-CE42-AEC2-0C254677D99F}" type="pres">
      <dgm:prSet presAssocID="{3B619CA9-E662-A344-879B-516532704E09}" presName="childText" presStyleLbl="revTx" presStyleIdx="1" presStyleCnt="2">
        <dgm:presLayoutVars>
          <dgm:bulletEnabled val="1"/>
        </dgm:presLayoutVars>
      </dgm:prSet>
      <dgm:spPr/>
      <dgm:t>
        <a:bodyPr/>
        <a:lstStyle/>
        <a:p>
          <a:endParaRPr kumimoji="1" lang="ja-JP" altLang="en-US"/>
        </a:p>
      </dgm:t>
    </dgm:pt>
  </dgm:ptLst>
  <dgm:cxnLst>
    <dgm:cxn modelId="{C0B03810-B123-A74C-8B9C-9D33D6BD2F12}" srcId="{C077E8EC-86CF-994E-A61F-5E4228EAE98B}" destId="{10392930-A8A3-E447-92D3-8E4C7BE70676}" srcOrd="0" destOrd="0" parTransId="{37639C8C-42F0-704F-87F1-DD483EC272CC}" sibTransId="{5C8C275C-2376-724B-82DF-070F515293FF}"/>
    <dgm:cxn modelId="{E5E0DCAF-8CD6-4642-8E47-848D1BE8D000}" type="presOf" srcId="{2EE44715-BBAE-B242-A10F-0C91D03CDCAB}" destId="{CEE4D2AA-CE41-CE42-AEC2-0C254677D99F}" srcOrd="0" destOrd="0" presId="urn:microsoft.com/office/officeart/2005/8/layout/vList2"/>
    <dgm:cxn modelId="{57F277E9-7B78-3041-BF18-68C8C68235BC}" srcId="{21F750BA-0C5C-DD44-865F-6C5BB0421AA8}" destId="{C077E8EC-86CF-994E-A61F-5E4228EAE98B}" srcOrd="0" destOrd="0" parTransId="{B724ACDF-F7FE-BB42-9331-7B909E2CB304}" sibTransId="{9E78B416-911C-BA42-A9F4-02A56E438006}"/>
    <dgm:cxn modelId="{5DEC62D8-2FE9-884C-B9BA-C45DD9E9282F}" type="presOf" srcId="{3B619CA9-E662-A344-879B-516532704E09}" destId="{2BBA8A38-4495-064A-83CD-17D1D93B58DF}" srcOrd="0" destOrd="0" presId="urn:microsoft.com/office/officeart/2005/8/layout/vList2"/>
    <dgm:cxn modelId="{C217F53A-E875-8441-A419-DB587819D549}" type="presOf" srcId="{21F750BA-0C5C-DD44-865F-6C5BB0421AA8}" destId="{BD93C663-AE29-DD4B-9B41-E90561BF1D5C}" srcOrd="0" destOrd="0" presId="urn:microsoft.com/office/officeart/2005/8/layout/vList2"/>
    <dgm:cxn modelId="{DB0070E6-29AB-B24E-8596-10CD3C820BF8}" srcId="{21F750BA-0C5C-DD44-865F-6C5BB0421AA8}" destId="{3B619CA9-E662-A344-879B-516532704E09}" srcOrd="1" destOrd="0" parTransId="{E8920359-3420-7A4E-8E33-86208442297B}" sibTransId="{0D9724E9-4878-3944-85D6-ED496CD4EA8E}"/>
    <dgm:cxn modelId="{5F28CD1D-D98C-B04C-8358-EAFC286240EF}" type="presOf" srcId="{C077E8EC-86CF-994E-A61F-5E4228EAE98B}" destId="{3F2D2BEC-CC90-A14B-A20A-1005FC73592F}" srcOrd="0" destOrd="0" presId="urn:microsoft.com/office/officeart/2005/8/layout/vList2"/>
    <dgm:cxn modelId="{9768DBDE-1DAD-8E45-A324-8E2A988558E8}" srcId="{3B619CA9-E662-A344-879B-516532704E09}" destId="{2EE44715-BBAE-B242-A10F-0C91D03CDCAB}" srcOrd="0" destOrd="0" parTransId="{8F9BAB6F-705E-2A40-8957-08A79D4CDD0F}" sibTransId="{F6806771-0D7E-DC46-A48C-5093771861E5}"/>
    <dgm:cxn modelId="{EDF97BC8-E71B-EB44-9DEA-61823AA863D1}" type="presOf" srcId="{10392930-A8A3-E447-92D3-8E4C7BE70676}" destId="{3169A649-4E25-BD4E-ABF8-EBBE2C202555}" srcOrd="0" destOrd="0" presId="urn:microsoft.com/office/officeart/2005/8/layout/vList2"/>
    <dgm:cxn modelId="{C5163029-ECF5-9C47-AE23-F8E3E93B3E31}" type="presParOf" srcId="{BD93C663-AE29-DD4B-9B41-E90561BF1D5C}" destId="{3F2D2BEC-CC90-A14B-A20A-1005FC73592F}" srcOrd="0" destOrd="0" presId="urn:microsoft.com/office/officeart/2005/8/layout/vList2"/>
    <dgm:cxn modelId="{71E00D9F-8FE2-5C4B-A5E4-C48E082EB97A}" type="presParOf" srcId="{BD93C663-AE29-DD4B-9B41-E90561BF1D5C}" destId="{3169A649-4E25-BD4E-ABF8-EBBE2C202555}" srcOrd="1" destOrd="0" presId="urn:microsoft.com/office/officeart/2005/8/layout/vList2"/>
    <dgm:cxn modelId="{784D9394-F6F8-1C43-92A7-69210B242255}" type="presParOf" srcId="{BD93C663-AE29-DD4B-9B41-E90561BF1D5C}" destId="{2BBA8A38-4495-064A-83CD-17D1D93B58DF}" srcOrd="2" destOrd="0" presId="urn:microsoft.com/office/officeart/2005/8/layout/vList2"/>
    <dgm:cxn modelId="{1E460405-2C0D-3F4E-A527-0565FD988934}" type="presParOf" srcId="{BD93C663-AE29-DD4B-9B41-E90561BF1D5C}" destId="{CEE4D2AA-CE41-CE42-AEC2-0C254677D99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D511C-CF33-E443-9A4D-CEC3D01F429E}">
      <dsp:nvSpPr>
        <dsp:cNvPr id="0" name=""/>
        <dsp:cNvSpPr/>
      </dsp:nvSpPr>
      <dsp:spPr>
        <a:xfrm rot="5400000">
          <a:off x="4827462" y="-1896134"/>
          <a:ext cx="959173" cy="499486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kumimoji="1" lang="ja-JP" altLang="en-US" sz="3600" kern="1200" dirty="0" smtClean="0"/>
            <a:t>約</a:t>
          </a:r>
          <a:r>
            <a:rPr kumimoji="1" lang="en-US" altLang="ja-JP" sz="3600" kern="1200" dirty="0" smtClean="0"/>
            <a:t>2000</a:t>
          </a:r>
          <a:r>
            <a:rPr kumimoji="1" lang="ja-JP" altLang="en-US" sz="3600" kern="1200" dirty="0" smtClean="0"/>
            <a:t>億円</a:t>
          </a:r>
          <a:endParaRPr kumimoji="1" lang="ja-JP" altLang="en-US" sz="3600" kern="1200" dirty="0"/>
        </a:p>
      </dsp:txBody>
      <dsp:txXfrm rot="-5400000">
        <a:off x="2809615" y="168536"/>
        <a:ext cx="4948046" cy="865527"/>
      </dsp:txXfrm>
    </dsp:sp>
    <dsp:sp modelId="{C0D034D2-1640-DD42-9923-332EA4EAFB8C}">
      <dsp:nvSpPr>
        <dsp:cNvPr id="0" name=""/>
        <dsp:cNvSpPr/>
      </dsp:nvSpPr>
      <dsp:spPr>
        <a:xfrm>
          <a:off x="0" y="1816"/>
          <a:ext cx="2809614" cy="119896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kumimoji="1" lang="ja-JP" altLang="en-US" sz="2700" kern="1200" dirty="0" smtClean="0"/>
            <a:t>利用者</a:t>
          </a:r>
        </a:p>
        <a:p>
          <a:pPr lvl="0" algn="ctr" defTabSz="1200150">
            <a:lnSpc>
              <a:spcPct val="90000"/>
            </a:lnSpc>
            <a:spcBef>
              <a:spcPct val="0"/>
            </a:spcBef>
            <a:spcAft>
              <a:spcPct val="35000"/>
            </a:spcAft>
          </a:pPr>
          <a:r>
            <a:rPr kumimoji="1" lang="ja-JP" altLang="en-US" sz="2700" kern="1200" dirty="0" smtClean="0"/>
            <a:t>損失</a:t>
          </a:r>
          <a:endParaRPr kumimoji="1" lang="ja-JP" altLang="en-US" sz="2700" kern="1200" dirty="0"/>
        </a:p>
      </dsp:txBody>
      <dsp:txXfrm>
        <a:off x="58529" y="60345"/>
        <a:ext cx="2692556" cy="1081909"/>
      </dsp:txXfrm>
    </dsp:sp>
    <dsp:sp modelId="{BD796703-0F2C-584B-90D4-4AA5CBC05FEB}">
      <dsp:nvSpPr>
        <dsp:cNvPr id="0" name=""/>
        <dsp:cNvSpPr/>
      </dsp:nvSpPr>
      <dsp:spPr>
        <a:xfrm rot="5400000">
          <a:off x="4827462" y="-637218"/>
          <a:ext cx="959173" cy="499486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kumimoji="1" lang="en-US" altLang="ja-JP" sz="3600" kern="1200" dirty="0" smtClean="0"/>
            <a:t>2000</a:t>
          </a:r>
          <a:r>
            <a:rPr kumimoji="1" lang="ja-JP" altLang="en-US" sz="3600" kern="1200" dirty="0" smtClean="0"/>
            <a:t>億</a:t>
          </a:r>
          <a:r>
            <a:rPr kumimoji="1" lang="en-US" altLang="ja-JP" sz="3600" kern="1200" dirty="0" smtClean="0"/>
            <a:t>〜4</a:t>
          </a:r>
          <a:r>
            <a:rPr kumimoji="1" lang="ja-JP" altLang="en-US" sz="3600" kern="1200" dirty="0" smtClean="0"/>
            <a:t>兆円</a:t>
          </a:r>
          <a:endParaRPr kumimoji="1" lang="ja-JP" altLang="en-US" sz="3600" kern="1200" dirty="0"/>
        </a:p>
      </dsp:txBody>
      <dsp:txXfrm rot="-5400000">
        <a:off x="2809615" y="1427452"/>
        <a:ext cx="4948046" cy="865527"/>
      </dsp:txXfrm>
    </dsp:sp>
    <dsp:sp modelId="{7E910115-D611-0742-BA5C-23C3959A4887}">
      <dsp:nvSpPr>
        <dsp:cNvPr id="0" name=""/>
        <dsp:cNvSpPr/>
      </dsp:nvSpPr>
      <dsp:spPr>
        <a:xfrm>
          <a:off x="0" y="1260732"/>
          <a:ext cx="2809614" cy="119896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kumimoji="1" lang="ja-JP" altLang="en-US" sz="2700" kern="1200" dirty="0" smtClean="0"/>
            <a:t>交通事業者損失</a:t>
          </a:r>
          <a:endParaRPr kumimoji="1" lang="ja-JP" altLang="en-US" sz="2700" kern="1200" dirty="0"/>
        </a:p>
      </dsp:txBody>
      <dsp:txXfrm>
        <a:off x="58529" y="1319261"/>
        <a:ext cx="2692556" cy="1081909"/>
      </dsp:txXfrm>
    </dsp:sp>
    <dsp:sp modelId="{3F27D1E8-B0E0-C24F-A38D-7C7EE7A84E60}">
      <dsp:nvSpPr>
        <dsp:cNvPr id="0" name=""/>
        <dsp:cNvSpPr/>
      </dsp:nvSpPr>
      <dsp:spPr>
        <a:xfrm rot="5400000">
          <a:off x="4827462" y="621696"/>
          <a:ext cx="959173" cy="499486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kumimoji="1" lang="en-US" altLang="ja-JP" sz="3600" kern="1200" dirty="0" smtClean="0"/>
            <a:t>1000</a:t>
          </a:r>
          <a:r>
            <a:rPr kumimoji="1" lang="ja-JP" altLang="en-US" sz="3600" kern="1200" dirty="0" smtClean="0"/>
            <a:t>億</a:t>
          </a:r>
          <a:r>
            <a:rPr kumimoji="1" lang="en-US" altLang="ja-JP" sz="3600" kern="1200" dirty="0" smtClean="0"/>
            <a:t>〜1</a:t>
          </a:r>
          <a:r>
            <a:rPr kumimoji="1" lang="ja-JP" altLang="en-US" sz="3600" kern="1200" dirty="0" smtClean="0"/>
            <a:t>兆</a:t>
          </a:r>
          <a:r>
            <a:rPr kumimoji="1" lang="en-US" altLang="ja-JP" sz="3600" kern="1200" dirty="0" smtClean="0"/>
            <a:t>5000</a:t>
          </a:r>
          <a:r>
            <a:rPr kumimoji="1" lang="ja-JP" altLang="en-US" sz="3600" kern="1200" dirty="0" smtClean="0"/>
            <a:t>億円</a:t>
          </a:r>
          <a:endParaRPr kumimoji="1" lang="ja-JP" altLang="en-US" sz="3600" kern="1200" dirty="0"/>
        </a:p>
      </dsp:txBody>
      <dsp:txXfrm rot="-5400000">
        <a:off x="2809615" y="2686367"/>
        <a:ext cx="4948046" cy="865527"/>
      </dsp:txXfrm>
    </dsp:sp>
    <dsp:sp modelId="{33BEC3E9-84A4-AF4C-8F58-9C1679D81BBF}">
      <dsp:nvSpPr>
        <dsp:cNvPr id="0" name=""/>
        <dsp:cNvSpPr/>
      </dsp:nvSpPr>
      <dsp:spPr>
        <a:xfrm>
          <a:off x="0" y="2519648"/>
          <a:ext cx="2809614" cy="119896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kumimoji="1" lang="ja-JP" altLang="en-US" sz="2700" kern="1200" dirty="0" smtClean="0"/>
            <a:t>観光消費額減少</a:t>
          </a:r>
          <a:endParaRPr kumimoji="1" lang="ja-JP" altLang="en-US" sz="2700" kern="1200" dirty="0"/>
        </a:p>
      </dsp:txBody>
      <dsp:txXfrm>
        <a:off x="58529" y="2578177"/>
        <a:ext cx="2692556" cy="10819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D2BEC-CC90-A14B-A20A-1005FC73592F}">
      <dsp:nvSpPr>
        <dsp:cNvPr id="0" name=""/>
        <dsp:cNvSpPr/>
      </dsp:nvSpPr>
      <dsp:spPr>
        <a:xfrm>
          <a:off x="0" y="189267"/>
          <a:ext cx="8229600" cy="105651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kumimoji="1" lang="ja-JP" altLang="en-US" sz="4200" kern="1200" dirty="0" smtClean="0"/>
            <a:t>旅行取り止めによる消費額の減少</a:t>
          </a:r>
          <a:endParaRPr kumimoji="1" lang="ja-JP" altLang="en-US" sz="4200" kern="1200" dirty="0"/>
        </a:p>
      </dsp:txBody>
      <dsp:txXfrm>
        <a:off x="51575" y="240842"/>
        <a:ext cx="8126450" cy="953360"/>
      </dsp:txXfrm>
    </dsp:sp>
    <dsp:sp modelId="{3169A649-4E25-BD4E-ABF8-EBBE2C202555}">
      <dsp:nvSpPr>
        <dsp:cNvPr id="0" name=""/>
        <dsp:cNvSpPr/>
      </dsp:nvSpPr>
      <dsp:spPr>
        <a:xfrm>
          <a:off x="0" y="1245777"/>
          <a:ext cx="8229600"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altLang="ja-JP" sz="3300" kern="1200" dirty="0" smtClean="0"/>
            <a:t>1</a:t>
          </a:r>
          <a:r>
            <a:rPr lang="ja-JP" altLang="en-US" sz="3300" kern="1200" dirty="0" smtClean="0"/>
            <a:t>人</a:t>
          </a:r>
          <a:r>
            <a:rPr lang="en-US" altLang="ja-JP" sz="3300" kern="1200" dirty="0" smtClean="0"/>
            <a:t>1</a:t>
          </a:r>
          <a:r>
            <a:rPr lang="ja-JP" altLang="en-US" sz="3300" kern="1200" dirty="0" smtClean="0"/>
            <a:t>回当たり平均消費額　　　　　　　　　　</a:t>
          </a:r>
          <a:r>
            <a:rPr lang="en-US" altLang="ja-JP" sz="3300" kern="1200" dirty="0" smtClean="0"/>
            <a:t>× </a:t>
          </a:r>
          <a:r>
            <a:rPr lang="ja-JP" altLang="en-US" sz="3300" kern="1200" dirty="0" smtClean="0"/>
            <a:t>回復困難流動量</a:t>
          </a:r>
          <a:r>
            <a:rPr lang="en-US" altLang="ja-JP" sz="3300" kern="1200" dirty="0" smtClean="0"/>
            <a:t>(</a:t>
          </a:r>
          <a:r>
            <a:rPr lang="ja-JP" altLang="en-US" sz="3300" kern="1200" dirty="0" smtClean="0"/>
            <a:t>実人数</a:t>
          </a:r>
          <a:r>
            <a:rPr lang="en-US" altLang="ja-JP" sz="3300" kern="1200" dirty="0" smtClean="0"/>
            <a:t>) </a:t>
          </a:r>
          <a:endParaRPr kumimoji="1" lang="ja-JP" altLang="en-US" sz="3300" kern="1200" dirty="0"/>
        </a:p>
      </dsp:txBody>
      <dsp:txXfrm>
        <a:off x="0" y="1245777"/>
        <a:ext cx="8229600" cy="1108485"/>
      </dsp:txXfrm>
    </dsp:sp>
    <dsp:sp modelId="{2BBA8A38-4495-064A-83CD-17D1D93B58DF}">
      <dsp:nvSpPr>
        <dsp:cNvPr id="0" name=""/>
        <dsp:cNvSpPr/>
      </dsp:nvSpPr>
      <dsp:spPr>
        <a:xfrm>
          <a:off x="0" y="2354262"/>
          <a:ext cx="8229600" cy="105651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kumimoji="1" lang="ja-JP" altLang="en-US" sz="3800" kern="1200" dirty="0" smtClean="0"/>
            <a:t>出張取り止めによるビジネス機会損失</a:t>
          </a:r>
        </a:p>
      </dsp:txBody>
      <dsp:txXfrm>
        <a:off x="51575" y="2405837"/>
        <a:ext cx="8126450" cy="953360"/>
      </dsp:txXfrm>
    </dsp:sp>
    <dsp:sp modelId="{CEE4D2AA-CE41-CE42-AEC2-0C254677D99F}">
      <dsp:nvSpPr>
        <dsp:cNvPr id="0" name=""/>
        <dsp:cNvSpPr/>
      </dsp:nvSpPr>
      <dsp:spPr>
        <a:xfrm>
          <a:off x="0" y="3410772"/>
          <a:ext cx="8229600"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ja-JP" altLang="en-US" sz="3300" kern="1200" dirty="0" smtClean="0"/>
            <a:t>出張</a:t>
          </a:r>
          <a:r>
            <a:rPr lang="en-US" altLang="ja-JP" sz="3300" kern="1200" dirty="0" smtClean="0"/>
            <a:t>1</a:t>
          </a:r>
          <a:r>
            <a:rPr lang="ja-JP" altLang="en-US" sz="3300" kern="1200" dirty="0" smtClean="0"/>
            <a:t>人</a:t>
          </a:r>
          <a:r>
            <a:rPr lang="en-US" altLang="ja-JP" sz="3300" kern="1200" dirty="0" smtClean="0"/>
            <a:t>1</a:t>
          </a:r>
          <a:r>
            <a:rPr lang="ja-JP" altLang="en-US" sz="3300" kern="1200" dirty="0" smtClean="0"/>
            <a:t>回当たりの出張時間価値　　　　　</a:t>
          </a:r>
          <a:r>
            <a:rPr lang="en-US" altLang="ja-JP" sz="3300" kern="1200" dirty="0" smtClean="0"/>
            <a:t>× </a:t>
          </a:r>
          <a:r>
            <a:rPr lang="ja-JP" altLang="en-US" sz="3300" kern="1200" dirty="0" smtClean="0"/>
            <a:t>回復困難ビジネス流動量</a:t>
          </a:r>
          <a:r>
            <a:rPr lang="en-US" altLang="ja-JP" sz="3300" kern="1200" dirty="0" smtClean="0"/>
            <a:t>(</a:t>
          </a:r>
          <a:r>
            <a:rPr lang="ja-JP" altLang="en-US" sz="3300" kern="1200" dirty="0" smtClean="0"/>
            <a:t>実人数</a:t>
          </a:r>
          <a:r>
            <a:rPr lang="en-US" altLang="ja-JP" sz="3300" kern="1200" dirty="0" smtClean="0"/>
            <a:t>) </a:t>
          </a:r>
          <a:endParaRPr kumimoji="1" lang="ja-JP" altLang="en-US" sz="3300" kern="1200" dirty="0"/>
        </a:p>
      </dsp:txBody>
      <dsp:txXfrm>
        <a:off x="0" y="3410772"/>
        <a:ext cx="8229600" cy="110848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BF76E-1152-C54B-8D69-26B8F0D55ABC}" type="datetimeFigureOut">
              <a:rPr kumimoji="1" lang="ja-JP" altLang="en-US" smtClean="0"/>
              <a:t>2015/7/28</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3E3A63-393E-D342-8076-37FECBF4D60A}" type="slidenum">
              <a:rPr kumimoji="1" lang="ja-JP" altLang="en-US" smtClean="0"/>
              <a:t>‹#›</a:t>
            </a:fld>
            <a:endParaRPr kumimoji="1" lang="ja-JP" altLang="en-US"/>
          </a:p>
        </p:txBody>
      </p:sp>
    </p:spTree>
    <p:extLst>
      <p:ext uri="{BB962C8B-B14F-4D97-AF65-F5344CB8AC3E}">
        <p14:creationId xmlns:p14="http://schemas.microsoft.com/office/powerpoint/2010/main" val="3112637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2850F2-2148-9D4C-915D-4911610C194F}" type="datetimeFigureOut">
              <a:rPr kumimoji="1" lang="ja-JP" altLang="en-US" smtClean="0"/>
              <a:t>2015/7/28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E95D3-3997-D541-9983-793D3C3E42D2}" type="slidenum">
              <a:rPr kumimoji="1" lang="ja-JP" altLang="en-US" smtClean="0"/>
              <a:t>‹#›</a:t>
            </a:fld>
            <a:endParaRPr kumimoji="1" lang="ja-JP" altLang="en-US"/>
          </a:p>
        </p:txBody>
      </p:sp>
    </p:spTree>
    <p:extLst>
      <p:ext uri="{BB962C8B-B14F-4D97-AF65-F5344CB8AC3E}">
        <p14:creationId xmlns:p14="http://schemas.microsoft.com/office/powerpoint/2010/main" val="271036285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A855516-49BA-0F48-961B-7809CD45EF37}"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91859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1FBC95-8D8E-D142-B7F2-B562E034FE1A}"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185900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CCFD00-6B73-4047-8EDE-919C0ECE46BB}"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355571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EACA9E-6BF6-0F4C-9461-C0F7C4C963BE}"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262494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46D2F45-EB11-8540-BE17-CC254F71E2D0}"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386171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20DF832-AFE6-454A-9033-9B10B45F93A9}" type="datetime1">
              <a:rPr kumimoji="1" lang="en-US" altLang="ja-JP" smtClean="0"/>
              <a:t>7/28/2015</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7" name="スライド番号プレースホルダー 6"/>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1077159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C51C91-5256-E34D-9A42-C692CAA5FE24}" type="datetime1">
              <a:rPr kumimoji="1" lang="en-US" altLang="ja-JP" smtClean="0"/>
              <a:t>7/28/2015</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9" name="スライド番号プレースホルダー 8"/>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365857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1920B5C-6F50-334C-8FC4-673BE3FBC093}" type="datetime1">
              <a:rPr kumimoji="1" lang="en-US" altLang="ja-JP" smtClean="0"/>
              <a:t>7/28/2015</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5" name="スライド番号プレースホルダー 4"/>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153918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590271-C398-2545-B650-7868767287FB}" type="datetime1">
              <a:rPr kumimoji="1" lang="en-US" altLang="ja-JP" smtClean="0"/>
              <a:t>7/28/2015</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4" name="スライド番号プレースホルダー 3"/>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1487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3AFA2F-9471-6E44-AF62-59C0171E9E43}" type="datetime1">
              <a:rPr kumimoji="1" lang="en-US" altLang="ja-JP" smtClean="0"/>
              <a:t>7/28/2015</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7" name="スライド番号プレースホルダー 6"/>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98181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72604E0-EA9E-C340-AB7C-8E0036F84C0F}" type="datetime1">
              <a:rPr kumimoji="1" lang="en-US" altLang="ja-JP" smtClean="0"/>
              <a:t>7/28/2015</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7" name="スライド番号プレースホルダー 6"/>
          <p:cNvSpPr>
            <a:spLocks noGrp="1"/>
          </p:cNvSpPr>
          <p:nvPr>
            <p:ph type="sldNum" sz="quarter" idx="12"/>
          </p:nvPr>
        </p:nvSpPr>
        <p:spPr/>
        <p:txBody>
          <a:body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158202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397FE-566E-B54D-832F-E0FFD93726D4}" type="datetime1">
              <a:rPr kumimoji="1" lang="en-US" altLang="ja-JP" smtClean="0"/>
              <a:t>7/28/2015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7FC8B-228C-DA47-9E44-6325A3025145}" type="slidenum">
              <a:rPr kumimoji="1" lang="ja-JP" altLang="en-US" smtClean="0"/>
              <a:t>‹#›</a:t>
            </a:fld>
            <a:endParaRPr kumimoji="1" lang="ja-JP" altLang="en-US"/>
          </a:p>
        </p:txBody>
      </p:sp>
    </p:spTree>
    <p:extLst>
      <p:ext uri="{BB962C8B-B14F-4D97-AF65-F5344CB8AC3E}">
        <p14:creationId xmlns:p14="http://schemas.microsoft.com/office/powerpoint/2010/main" val="148006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630947"/>
            <a:ext cx="7772400" cy="1483895"/>
          </a:xfrm>
        </p:spPr>
        <p:txBody>
          <a:bodyPr>
            <a:normAutofit/>
          </a:bodyPr>
          <a:lstStyle/>
          <a:p>
            <a:r>
              <a:rPr kumimoji="1" lang="ja-JP" altLang="en-US" sz="4800" dirty="0" smtClean="0"/>
              <a:t>北陸新幹線の代替輸送機能</a:t>
            </a:r>
            <a:endParaRPr kumimoji="1" lang="ja-JP" altLang="en-US" sz="4800" dirty="0"/>
          </a:p>
        </p:txBody>
      </p:sp>
      <p:sp>
        <p:nvSpPr>
          <p:cNvPr id="3" name="サブタイトル 2"/>
          <p:cNvSpPr>
            <a:spLocks noGrp="1"/>
          </p:cNvSpPr>
          <p:nvPr>
            <p:ph type="subTitle" idx="1"/>
          </p:nvPr>
        </p:nvSpPr>
        <p:spPr/>
        <p:txBody>
          <a:bodyPr>
            <a:normAutofit/>
          </a:bodyPr>
          <a:lstStyle/>
          <a:p>
            <a:r>
              <a:rPr lang="ja-JP" altLang="en-US" dirty="0" smtClean="0">
                <a:solidFill>
                  <a:schemeClr val="tx1"/>
                </a:solidFill>
              </a:rPr>
              <a:t>事例研究ミクロ経済政策　交通班</a:t>
            </a:r>
            <a:endParaRPr lang="en-US" altLang="ja-JP" dirty="0" smtClean="0">
              <a:solidFill>
                <a:schemeClr val="tx1"/>
              </a:solidFill>
            </a:endParaRPr>
          </a:p>
          <a:p>
            <a:r>
              <a:rPr kumimoji="1" lang="ja-JP" altLang="en-US" dirty="0" smtClean="0">
                <a:solidFill>
                  <a:schemeClr val="tx1"/>
                </a:solidFill>
              </a:rPr>
              <a:t>経済政策コース１年</a:t>
            </a:r>
            <a:r>
              <a:rPr lang="ja-JP" altLang="ja-JP" dirty="0">
                <a:solidFill>
                  <a:schemeClr val="tx1"/>
                </a:solidFill>
              </a:rPr>
              <a:t>　</a:t>
            </a:r>
            <a:r>
              <a:rPr kumimoji="1" lang="ja-JP" altLang="en-US" dirty="0" smtClean="0">
                <a:solidFill>
                  <a:schemeClr val="tx1"/>
                </a:solidFill>
              </a:rPr>
              <a:t>及川大輔</a:t>
            </a:r>
            <a:endParaRPr kumimoji="1" lang="en-US" altLang="ja-JP" dirty="0" smtClean="0">
              <a:solidFill>
                <a:schemeClr val="tx1"/>
              </a:solidFill>
            </a:endParaRPr>
          </a:p>
          <a:p>
            <a:r>
              <a:rPr lang="ja-JP" altLang="en-US" dirty="0" smtClean="0">
                <a:solidFill>
                  <a:schemeClr val="tx1"/>
                </a:solidFill>
              </a:rPr>
              <a:t>　　　　　　　　　　　　　　　力武奈津美</a:t>
            </a:r>
            <a:endParaRPr lang="en-US" altLang="ja-JP" dirty="0" smtClean="0">
              <a:solidFill>
                <a:schemeClr val="tx1"/>
              </a:solidFill>
            </a:endParaRPr>
          </a:p>
          <a:p>
            <a:endParaRPr kumimoji="1" lang="en-US" altLang="ja-JP" dirty="0"/>
          </a:p>
          <a:p>
            <a:endParaRPr kumimoji="1" lang="ja-JP" altLang="en-US" dirty="0"/>
          </a:p>
        </p:txBody>
      </p:sp>
    </p:spTree>
    <p:extLst>
      <p:ext uri="{BB962C8B-B14F-4D97-AF65-F5344CB8AC3E}">
        <p14:creationId xmlns:p14="http://schemas.microsoft.com/office/powerpoint/2010/main" val="356555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559559"/>
            <a:ext cx="8475260" cy="5628331"/>
          </a:xfrm>
          <a:effectLst/>
        </p:spPr>
        <p:txBody>
          <a:bodyPr>
            <a:normAutofit/>
          </a:bodyPr>
          <a:lstStyle/>
          <a:p>
            <a:pPr marL="0" indent="0">
              <a:buNone/>
            </a:pPr>
            <a:r>
              <a:rPr kumimoji="1" lang="en-US" altLang="ja-JP" sz="3600" dirty="0" smtClean="0">
                <a:effectLst>
                  <a:outerShdw blurRad="38100" dist="38100" dir="2700000" algn="tl">
                    <a:srgbClr val="000000">
                      <a:alpha val="43137"/>
                    </a:srgbClr>
                  </a:outerShdw>
                </a:effectLst>
              </a:rPr>
              <a:t>☆</a:t>
            </a:r>
            <a:r>
              <a:rPr kumimoji="1" lang="ja-JP" altLang="en-US" sz="3600" dirty="0" smtClean="0">
                <a:effectLst>
                  <a:outerShdw blurRad="38100" dist="38100" dir="2700000" algn="tl">
                    <a:srgbClr val="000000">
                      <a:alpha val="43137"/>
                    </a:srgbClr>
                  </a:outerShdw>
                </a:effectLst>
              </a:rPr>
              <a:t>東海道新幹線寸断時は北陸新幹線が</a:t>
            </a:r>
            <a:endParaRPr kumimoji="1" lang="en-US" altLang="ja-JP" sz="3600" dirty="0" smtClean="0">
              <a:effectLst>
                <a:outerShdw blurRad="38100" dist="38100" dir="2700000" algn="tl">
                  <a:srgbClr val="000000">
                    <a:alpha val="43137"/>
                  </a:srgbClr>
                </a:outerShdw>
              </a:effectLst>
            </a:endParaRPr>
          </a:p>
          <a:p>
            <a:pPr marL="0" indent="0">
              <a:buNone/>
            </a:pPr>
            <a:r>
              <a:rPr kumimoji="1" lang="ja-JP" altLang="en-US" sz="3600" dirty="0" smtClean="0">
                <a:effectLst>
                  <a:outerShdw blurRad="38100" dist="38100" dir="2700000" algn="tl">
                    <a:srgbClr val="000000">
                      <a:alpha val="43137"/>
                    </a:srgbClr>
                  </a:outerShdw>
                </a:effectLst>
              </a:rPr>
              <a:t>乗車率</a:t>
            </a:r>
            <a:r>
              <a:rPr kumimoji="1" lang="en-US" altLang="ja-JP" sz="3600" dirty="0" smtClean="0">
                <a:effectLst>
                  <a:outerShdw blurRad="38100" dist="38100" dir="2700000" algn="tl">
                    <a:srgbClr val="000000">
                      <a:alpha val="43137"/>
                    </a:srgbClr>
                  </a:outerShdw>
                </a:effectLst>
              </a:rPr>
              <a:t>130</a:t>
            </a:r>
            <a:r>
              <a:rPr kumimoji="1" lang="ja-JP" altLang="en-US" sz="3600" dirty="0" smtClean="0">
                <a:effectLst>
                  <a:outerShdw blurRad="38100" dist="38100" dir="2700000" algn="tl">
                    <a:srgbClr val="000000">
                      <a:alpha val="43137"/>
                    </a:srgbClr>
                  </a:outerShdw>
                </a:effectLst>
              </a:rPr>
              <a:t>％で輸送すると仮定（増便なし）</a:t>
            </a:r>
            <a:endParaRPr kumimoji="1" lang="en-US" altLang="ja-JP" sz="3600" dirty="0" smtClean="0">
              <a:effectLst>
                <a:outerShdw blurRad="38100" dist="38100" dir="2700000" algn="tl">
                  <a:srgbClr val="000000">
                    <a:alpha val="43137"/>
                  </a:srgbClr>
                </a:outerShdw>
              </a:effectLst>
            </a:endParaRPr>
          </a:p>
          <a:p>
            <a:pPr marL="0" indent="0">
              <a:buNone/>
            </a:pPr>
            <a:endParaRPr kumimoji="1" lang="en-US" altLang="ja-JP" sz="3600" dirty="0" smtClean="0"/>
          </a:p>
          <a:p>
            <a:pPr marL="0" indent="0">
              <a:buNone/>
            </a:pPr>
            <a:r>
              <a:rPr lang="ja-JP" altLang="en-US" dirty="0"/>
              <a:t>北陸新幹線（</a:t>
            </a:r>
            <a:r>
              <a:rPr lang="ja-JP" altLang="en-US" u="sng" dirty="0"/>
              <a:t>乗車率</a:t>
            </a:r>
            <a:r>
              <a:rPr lang="en-US" altLang="ja-JP" u="sng" dirty="0" smtClean="0"/>
              <a:t>130</a:t>
            </a:r>
            <a:r>
              <a:rPr lang="ja-JP" altLang="en-US" u="sng" dirty="0" smtClean="0"/>
              <a:t>％</a:t>
            </a:r>
            <a:r>
              <a:rPr lang="ja-JP" altLang="en-US" dirty="0"/>
              <a:t>の場合）</a:t>
            </a:r>
          </a:p>
          <a:p>
            <a:pPr marL="0" indent="0">
              <a:buNone/>
            </a:pPr>
            <a:r>
              <a:rPr lang="ja-JP" altLang="en-US" dirty="0"/>
              <a:t>⇒</a:t>
            </a:r>
            <a:r>
              <a:rPr lang="en-US" altLang="ja-JP" dirty="0"/>
              <a:t>1</a:t>
            </a:r>
            <a:r>
              <a:rPr lang="ja-JP" altLang="en-US" dirty="0"/>
              <a:t>日</a:t>
            </a:r>
            <a:r>
              <a:rPr lang="en-US" altLang="ja-JP" dirty="0"/>
              <a:t>52</a:t>
            </a:r>
            <a:r>
              <a:rPr lang="ja-JP" altLang="en-US" dirty="0" smtClean="0"/>
              <a:t>編成＝</a:t>
            </a:r>
            <a:r>
              <a:rPr lang="en-US" altLang="ja-JP" dirty="0"/>
              <a:t>43400</a:t>
            </a:r>
            <a:r>
              <a:rPr lang="ja-JP" altLang="en-US" dirty="0" smtClean="0"/>
              <a:t>名</a:t>
            </a:r>
            <a:endParaRPr lang="en-US" altLang="ja-JP" dirty="0" smtClean="0"/>
          </a:p>
          <a:p>
            <a:pPr marL="0" indent="0">
              <a:buNone/>
            </a:pPr>
            <a:r>
              <a:rPr lang="en-US" altLang="ja-JP" dirty="0" smtClean="0"/>
              <a:t>43400×1.3=56420</a:t>
            </a:r>
            <a:r>
              <a:rPr lang="ja-JP" altLang="en-US" dirty="0" smtClean="0"/>
              <a:t>名／日　輸送可能</a:t>
            </a:r>
            <a:endParaRPr lang="en-US" altLang="ja-JP" dirty="0" smtClean="0"/>
          </a:p>
          <a:p>
            <a:pPr marL="0" indent="0">
              <a:buNone/>
            </a:pPr>
            <a:r>
              <a:rPr lang="ja-JP" altLang="en-US" dirty="0" smtClean="0"/>
              <a:t>現実の利用者</a:t>
            </a:r>
            <a:r>
              <a:rPr lang="en-US" altLang="ja-JP" dirty="0"/>
              <a:t>20400</a:t>
            </a:r>
            <a:r>
              <a:rPr lang="ja-JP" altLang="en-US" dirty="0"/>
              <a:t>名／</a:t>
            </a:r>
            <a:r>
              <a:rPr lang="ja-JP" altLang="en-US" dirty="0" smtClean="0"/>
              <a:t>日を考慮し</a:t>
            </a:r>
            <a:endParaRPr lang="en-US" altLang="ja-JP" dirty="0" smtClean="0"/>
          </a:p>
          <a:p>
            <a:pPr marL="0" indent="0">
              <a:buNone/>
            </a:pPr>
            <a:r>
              <a:rPr lang="en-US" altLang="ja-JP" dirty="0" smtClean="0"/>
              <a:t>56420</a:t>
            </a:r>
            <a:r>
              <a:rPr lang="ja-JP" altLang="en-US" dirty="0" smtClean="0"/>
              <a:t>－</a:t>
            </a:r>
            <a:r>
              <a:rPr lang="en-US" altLang="ja-JP" dirty="0" smtClean="0"/>
              <a:t>20400</a:t>
            </a:r>
            <a:r>
              <a:rPr lang="ja-JP" altLang="en-US" dirty="0" smtClean="0"/>
              <a:t>≒</a:t>
            </a:r>
            <a:r>
              <a:rPr lang="en-US" altLang="ja-JP" dirty="0" smtClean="0">
                <a:solidFill>
                  <a:srgbClr val="953735"/>
                </a:solidFill>
              </a:rPr>
              <a:t>36000</a:t>
            </a:r>
            <a:r>
              <a:rPr lang="ja-JP" altLang="en-US" dirty="0" smtClean="0">
                <a:solidFill>
                  <a:srgbClr val="953735"/>
                </a:solidFill>
              </a:rPr>
              <a:t>名／日　回復可能</a:t>
            </a:r>
            <a:endParaRPr lang="ja-JP" altLang="en-US" dirty="0">
              <a:solidFill>
                <a:srgbClr val="953735"/>
              </a:solidFill>
            </a:endParaRPr>
          </a:p>
          <a:p>
            <a:pPr marL="0" indent="0">
              <a:buNone/>
            </a:pPr>
            <a:endParaRPr lang="ja-JP" altLang="en-US" dirty="0"/>
          </a:p>
          <a:p>
            <a:pPr marL="0" indent="0">
              <a:buNone/>
            </a:pPr>
            <a:endParaRPr lang="en-US"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fld id="{18B71C5F-A3B1-46C8-B76F-562A4D6EE12F}"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10</a:t>
            </a:fld>
            <a:endParaRPr kumimoji="1" lang="ja-JP" altLang="en-US"/>
          </a:p>
        </p:txBody>
      </p:sp>
    </p:spTree>
    <p:extLst>
      <p:ext uri="{BB962C8B-B14F-4D97-AF65-F5344CB8AC3E}">
        <p14:creationId xmlns:p14="http://schemas.microsoft.com/office/powerpoint/2010/main" val="926946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004240"/>
          </a:xfrm>
        </p:spPr>
        <p:txBody>
          <a:bodyPr>
            <a:normAutofit/>
          </a:bodyPr>
          <a:lstStyle/>
          <a:p>
            <a:r>
              <a:rPr kumimoji="1" lang="ja-JP" altLang="en-US" dirty="0" smtClean="0"/>
              <a:t>分析手法</a:t>
            </a:r>
            <a:endParaRPr kumimoji="1" lang="ja-JP" altLang="en-US" dirty="0"/>
          </a:p>
        </p:txBody>
      </p:sp>
      <p:sp>
        <p:nvSpPr>
          <p:cNvPr id="3" name="コンテンツ プレースホルダー 2"/>
          <p:cNvSpPr>
            <a:spLocks noGrp="1"/>
          </p:cNvSpPr>
          <p:nvPr>
            <p:ph idx="1"/>
          </p:nvPr>
        </p:nvSpPr>
        <p:spPr>
          <a:xfrm>
            <a:off x="457200" y="1122386"/>
            <a:ext cx="8442960" cy="5003777"/>
          </a:xfrm>
        </p:spPr>
        <p:txBody>
          <a:bodyPr/>
          <a:lstStyle/>
          <a:p>
            <a:r>
              <a:rPr kumimoji="1" lang="ja-JP" altLang="en-US" dirty="0" smtClean="0"/>
              <a:t>時間と費用に対する選好を説明する</a:t>
            </a:r>
            <a:endParaRPr kumimoji="1" lang="en-US" altLang="ja-JP" dirty="0" smtClean="0"/>
          </a:p>
          <a:p>
            <a:pPr marL="0" indent="0">
              <a:buNone/>
            </a:pPr>
            <a:r>
              <a:rPr lang="ja-JP" altLang="ja-JP" dirty="0"/>
              <a:t>　</a:t>
            </a:r>
            <a:r>
              <a:rPr lang="en-US" altLang="ja-JP" dirty="0" err="1" smtClean="0"/>
              <a:t>Tobit</a:t>
            </a:r>
            <a:r>
              <a:rPr lang="ja-JP" altLang="en-US" dirty="0" smtClean="0"/>
              <a:t>モデルを使用（旅行目的別</a:t>
            </a:r>
            <a:r>
              <a:rPr lang="ja-JP" altLang="en-US" dirty="0" smtClean="0"/>
              <a:t>に</a:t>
            </a:r>
            <a:r>
              <a:rPr lang="ja-JP" altLang="en-US" dirty="0"/>
              <a:t>推定</a:t>
            </a:r>
            <a:r>
              <a:rPr lang="ja-JP" altLang="en-US" dirty="0" smtClean="0"/>
              <a:t>）</a:t>
            </a:r>
            <a:endParaRPr lang="en-US" altLang="ja-JP" dirty="0" smtClean="0"/>
          </a:p>
          <a:p>
            <a:r>
              <a:rPr lang="ja-JP" altLang="en-US" dirty="0" smtClean="0"/>
              <a:t>関東</a:t>
            </a:r>
            <a:r>
              <a:rPr lang="en-US" altLang="ja-JP" dirty="0" smtClean="0"/>
              <a:t>↔</a:t>
            </a:r>
            <a:r>
              <a:rPr lang="ja-JP" altLang="en-US" dirty="0" smtClean="0"/>
              <a:t>中京</a:t>
            </a:r>
            <a:r>
              <a:rPr lang="ja-JP" altLang="en-US" dirty="0" smtClean="0"/>
              <a:t>・関西間の</a:t>
            </a:r>
            <a:r>
              <a:rPr lang="en-US" altLang="ja-JP" dirty="0" smtClean="0"/>
              <a:t>OD</a:t>
            </a:r>
            <a:r>
              <a:rPr lang="ja-JP" altLang="en-US" dirty="0" smtClean="0"/>
              <a:t>ペアを使用</a:t>
            </a:r>
            <a:r>
              <a:rPr lang="en-US" altLang="ja-JP" dirty="0"/>
              <a:t> </a:t>
            </a:r>
            <a:r>
              <a:rPr lang="en-US" altLang="ja-JP" dirty="0" smtClean="0"/>
              <a:t>(n=70)</a:t>
            </a:r>
          </a:p>
          <a:p>
            <a:pPr marL="0" indent="0">
              <a:buNone/>
            </a:pPr>
            <a:endParaRPr lang="en-US" altLang="ja-JP" dirty="0" smtClean="0"/>
          </a:p>
          <a:p>
            <a:pPr marL="0" indent="0">
              <a:buNone/>
            </a:pPr>
            <a:endParaRPr kumimoji="1" lang="en-US"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fld id="{D5EACA9E-6BF6-0F4C-9461-C0F7C4C963BE}"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11</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4099869985"/>
              </p:ext>
            </p:extLst>
          </p:nvPr>
        </p:nvGraphicFramePr>
        <p:xfrm>
          <a:off x="457200" y="3088693"/>
          <a:ext cx="8229606" cy="2825697"/>
        </p:xfrm>
        <a:graphic>
          <a:graphicData uri="http://schemas.openxmlformats.org/drawingml/2006/table">
            <a:tbl>
              <a:tblPr firstRow="1" bandRow="1">
                <a:tableStyleId>{5C22544A-7EE6-4342-B048-85BDC9FD1C3A}</a:tableStyleId>
              </a:tblPr>
              <a:tblGrid>
                <a:gridCol w="893018"/>
                <a:gridCol w="1751263"/>
                <a:gridCol w="2764613"/>
                <a:gridCol w="1174791"/>
                <a:gridCol w="1645921"/>
              </a:tblGrid>
              <a:tr h="667579">
                <a:tc>
                  <a:txBody>
                    <a:bodyPr/>
                    <a:lstStyle/>
                    <a:p>
                      <a:endParaRPr kumimoji="1" lang="ja-JP" altLang="en-US" sz="2400" dirty="0"/>
                    </a:p>
                  </a:txBody>
                  <a:tcPr/>
                </a:tc>
                <a:tc>
                  <a:txBody>
                    <a:bodyPr/>
                    <a:lstStyle/>
                    <a:p>
                      <a:r>
                        <a:rPr kumimoji="1" lang="ja-JP" altLang="en-US" sz="2400" dirty="0" smtClean="0"/>
                        <a:t>被説明変数</a:t>
                      </a:r>
                      <a:endParaRPr kumimoji="1" lang="ja-JP" altLang="en-US" sz="2400" dirty="0"/>
                    </a:p>
                  </a:txBody>
                  <a:tcPr/>
                </a:tc>
                <a:tc>
                  <a:txBody>
                    <a:bodyPr/>
                    <a:lstStyle/>
                    <a:p>
                      <a:r>
                        <a:rPr kumimoji="1" lang="ja-JP" altLang="en-US" sz="2400" dirty="0" smtClean="0"/>
                        <a:t>説明変数</a:t>
                      </a:r>
                      <a:endParaRPr kumimoji="1" lang="ja-JP" altLang="en-US" sz="2400" dirty="0"/>
                    </a:p>
                  </a:txBody>
                  <a:tcPr/>
                </a:tc>
                <a:tc>
                  <a:txBody>
                    <a:bodyPr/>
                    <a:lstStyle/>
                    <a:p>
                      <a:endParaRPr kumimoji="1" lang="ja-JP" altLang="en-US" sz="2400" dirty="0"/>
                    </a:p>
                  </a:txBody>
                  <a:tcPr/>
                </a:tc>
                <a:tc>
                  <a:txBody>
                    <a:bodyPr/>
                    <a:lstStyle/>
                    <a:p>
                      <a:endParaRPr kumimoji="1" lang="ja-JP" altLang="en-US" sz="2400"/>
                    </a:p>
                  </a:txBody>
                  <a:tcPr/>
                </a:tc>
              </a:tr>
              <a:tr h="704434">
                <a:tc>
                  <a:txBody>
                    <a:bodyPr/>
                    <a:lstStyle/>
                    <a:p>
                      <a:r>
                        <a:rPr kumimoji="1" lang="ja-JP" altLang="en-US" sz="2400" dirty="0" smtClean="0"/>
                        <a:t>観光</a:t>
                      </a:r>
                      <a:endParaRPr kumimoji="1" lang="ja-JP" altLang="en-US" sz="2400" dirty="0"/>
                    </a:p>
                  </a:txBody>
                  <a:tcPr/>
                </a:tc>
                <a:tc>
                  <a:txBody>
                    <a:bodyPr/>
                    <a:lstStyle/>
                    <a:p>
                      <a:r>
                        <a:rPr kumimoji="1" lang="ja-JP" altLang="en-US" sz="2400" dirty="0" smtClean="0"/>
                        <a:t>移動人数</a:t>
                      </a:r>
                      <a:endParaRPr kumimoji="1" lang="en-US" altLang="ja-JP" sz="2400" dirty="0" smtClean="0"/>
                    </a:p>
                    <a:p>
                      <a:r>
                        <a:rPr kumimoji="1" lang="ja-JP" altLang="en-US" sz="2400" dirty="0" smtClean="0"/>
                        <a:t>（人</a:t>
                      </a:r>
                      <a:r>
                        <a:rPr kumimoji="1" lang="en-US" altLang="ja-JP" sz="2400" dirty="0" smtClean="0"/>
                        <a:t>/</a:t>
                      </a:r>
                      <a:r>
                        <a:rPr kumimoji="1" lang="ja-JP" altLang="en-US" sz="2400" dirty="0" smtClean="0"/>
                        <a:t>日）</a:t>
                      </a:r>
                      <a:endParaRPr kumimoji="1" lang="ja-JP" altLang="en-US" sz="2400" dirty="0"/>
                    </a:p>
                  </a:txBody>
                  <a:tcPr/>
                </a:tc>
                <a:tc>
                  <a:txBody>
                    <a:bodyPr/>
                    <a:lstStyle/>
                    <a:p>
                      <a:r>
                        <a:rPr kumimoji="1" lang="ja-JP" altLang="en-US" sz="2400" dirty="0" smtClean="0"/>
                        <a:t>総費用</a:t>
                      </a:r>
                      <a:endParaRPr kumimoji="1" lang="en-US" altLang="ja-JP" sz="2400" dirty="0" smtClean="0"/>
                    </a:p>
                    <a:p>
                      <a:r>
                        <a:rPr kumimoji="1" lang="ja-JP" altLang="en-US" sz="2400" dirty="0" smtClean="0"/>
                        <a:t>（運賃＋時間価値）</a:t>
                      </a:r>
                      <a:endParaRPr kumimoji="1" lang="ja-JP" altLang="en-US" sz="2400" dirty="0"/>
                    </a:p>
                  </a:txBody>
                  <a:tcPr/>
                </a:tc>
                <a:tc>
                  <a:txBody>
                    <a:bodyPr/>
                    <a:lstStyle/>
                    <a:p>
                      <a:r>
                        <a:rPr kumimoji="1" lang="ja-JP" altLang="en-US" sz="2400" dirty="0" smtClean="0"/>
                        <a:t>東京</a:t>
                      </a:r>
                      <a:endParaRPr kumimoji="1" lang="en-US" altLang="ja-JP" sz="2400" dirty="0" smtClean="0"/>
                    </a:p>
                    <a:p>
                      <a:r>
                        <a:rPr kumimoji="1" lang="en-US" altLang="ja-JP" sz="2400" dirty="0" smtClean="0"/>
                        <a:t>Dummy</a:t>
                      </a:r>
                      <a:endParaRPr kumimoji="1" lang="ja-JP" altLang="en-US" sz="2400" dirty="0"/>
                    </a:p>
                  </a:txBody>
                  <a:tcPr/>
                </a:tc>
                <a:tc>
                  <a:txBody>
                    <a:bodyPr/>
                    <a:lstStyle/>
                    <a:p>
                      <a:r>
                        <a:rPr kumimoji="1" lang="ja-JP" altLang="en-US" sz="2400" dirty="0" smtClean="0"/>
                        <a:t>魅力度</a:t>
                      </a:r>
                      <a:endParaRPr kumimoji="1" lang="en-US" altLang="ja-JP" sz="2400" dirty="0" smtClean="0"/>
                    </a:p>
                    <a:p>
                      <a:r>
                        <a:rPr kumimoji="1" lang="ja-JP" altLang="en-US" sz="2400" dirty="0" smtClean="0"/>
                        <a:t>ランキング</a:t>
                      </a:r>
                      <a:endParaRPr kumimoji="1" lang="ja-JP" altLang="en-US" sz="2400" dirty="0"/>
                    </a:p>
                  </a:txBody>
                  <a:tcPr/>
                </a:tc>
              </a:tr>
              <a:tr h="667579">
                <a:tc>
                  <a:txBody>
                    <a:bodyPr/>
                    <a:lstStyle/>
                    <a:p>
                      <a:r>
                        <a:rPr kumimoji="1" lang="ja-JP" altLang="en-US" sz="2400" dirty="0" smtClean="0"/>
                        <a:t>使用</a:t>
                      </a:r>
                      <a:endParaRPr kumimoji="1" lang="ja-JP" altLang="en-US" sz="2400" dirty="0"/>
                    </a:p>
                  </a:txBody>
                  <a:tcPr/>
                </a:tc>
                <a:tc>
                  <a:txBody>
                    <a:bodyPr/>
                    <a:lstStyle/>
                    <a:p>
                      <a:r>
                        <a:rPr kumimoji="1" lang="ja-JP" altLang="en-US" sz="2400" dirty="0" smtClean="0"/>
                        <a:t>同上</a:t>
                      </a:r>
                      <a:endParaRPr kumimoji="1" lang="ja-JP" altLang="en-US"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同上</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同上</a:t>
                      </a:r>
                    </a:p>
                  </a:txBody>
                  <a:tcPr/>
                </a:tc>
                <a:tc>
                  <a:txBody>
                    <a:bodyPr/>
                    <a:lstStyle/>
                    <a:p>
                      <a:r>
                        <a:rPr kumimoji="1" lang="ja-JP" altLang="en-US" sz="2400" dirty="0" smtClean="0"/>
                        <a:t>人口密度</a:t>
                      </a:r>
                      <a:endParaRPr kumimoji="1" lang="ja-JP" altLang="en-US" sz="2400" dirty="0"/>
                    </a:p>
                  </a:txBody>
                  <a:tcPr/>
                </a:tc>
              </a:tr>
              <a:tr h="667579">
                <a:tc>
                  <a:txBody>
                    <a:bodyPr/>
                    <a:lstStyle/>
                    <a:p>
                      <a:r>
                        <a:rPr kumimoji="1" lang="ja-JP" altLang="en-US" sz="2400" dirty="0" smtClean="0"/>
                        <a:t>仕事</a:t>
                      </a:r>
                      <a:endParaRPr kumimoji="1" lang="ja-JP" altLang="en-US"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同上</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同上</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t>同上</a:t>
                      </a:r>
                    </a:p>
                  </a:txBody>
                  <a:tcPr/>
                </a:tc>
                <a:tc>
                  <a:txBody>
                    <a:bodyPr/>
                    <a:lstStyle/>
                    <a:p>
                      <a:r>
                        <a:rPr kumimoji="1" lang="ja-JP" altLang="en-US" sz="2400" dirty="0" smtClean="0"/>
                        <a:t>県内</a:t>
                      </a:r>
                      <a:r>
                        <a:rPr kumimoji="1" lang="en-US" altLang="ja-JP" sz="2400" dirty="0" smtClean="0"/>
                        <a:t>GDP</a:t>
                      </a:r>
                      <a:endParaRPr kumimoji="1" lang="ja-JP" altLang="en-US" sz="2400" dirty="0"/>
                    </a:p>
                  </a:txBody>
                  <a:tcPr/>
                </a:tc>
              </a:tr>
            </a:tbl>
          </a:graphicData>
        </a:graphic>
      </p:graphicFrame>
    </p:spTree>
    <p:extLst>
      <p:ext uri="{BB962C8B-B14F-4D97-AF65-F5344CB8AC3E}">
        <p14:creationId xmlns:p14="http://schemas.microsoft.com/office/powerpoint/2010/main" val="3094381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3790"/>
            <a:ext cx="8229600" cy="494632"/>
          </a:xfrm>
        </p:spPr>
        <p:txBody>
          <a:bodyPr>
            <a:normAutofit fontScale="90000"/>
          </a:bodyPr>
          <a:lstStyle/>
          <a:p>
            <a:r>
              <a:rPr kumimoji="1" lang="ja-JP" altLang="en-US" dirty="0" smtClean="0"/>
              <a:t>分析結果</a:t>
            </a:r>
            <a:endParaRPr kumimoji="1" lang="ja-JP" altLang="en-US" dirty="0"/>
          </a:p>
        </p:txBody>
      </p:sp>
      <p:sp>
        <p:nvSpPr>
          <p:cNvPr id="4" name="日付プレースホルダー 3"/>
          <p:cNvSpPr>
            <a:spLocks noGrp="1"/>
          </p:cNvSpPr>
          <p:nvPr>
            <p:ph type="dt" sz="half" idx="10"/>
          </p:nvPr>
        </p:nvSpPr>
        <p:spPr/>
        <p:txBody>
          <a:bodyPr/>
          <a:lstStyle/>
          <a:p>
            <a:fld id="{D5EACA9E-6BF6-0F4C-9461-C0F7C4C963BE}"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12</a:t>
            </a:fld>
            <a:endParaRPr kumimoji="1" lang="ja-JP" altLang="en-US"/>
          </a:p>
        </p:txBody>
      </p:sp>
      <p:sp>
        <p:nvSpPr>
          <p:cNvPr id="8" name="テキスト ボックス 7"/>
          <p:cNvSpPr txBox="1"/>
          <p:nvPr/>
        </p:nvSpPr>
        <p:spPr>
          <a:xfrm>
            <a:off x="307474" y="4735885"/>
            <a:ext cx="646331" cy="369332"/>
          </a:xfrm>
          <a:prstGeom prst="rect">
            <a:avLst/>
          </a:prstGeom>
          <a:noFill/>
        </p:spPr>
        <p:txBody>
          <a:bodyPr wrap="none" rtlCol="0">
            <a:spAutoFit/>
          </a:bodyPr>
          <a:lstStyle/>
          <a:p>
            <a:r>
              <a:rPr kumimoji="1" lang="ja-JP" altLang="en-US" dirty="0" smtClean="0"/>
              <a:t>観光</a:t>
            </a:r>
            <a:endParaRPr kumimoji="1" lang="ja-JP" altLang="en-US" dirty="0"/>
          </a:p>
        </p:txBody>
      </p:sp>
      <p:pic>
        <p:nvPicPr>
          <p:cNvPr id="11" name="図 10"/>
          <p:cNvPicPr>
            <a:picLocks noChangeAspect="1"/>
          </p:cNvPicPr>
          <p:nvPr/>
        </p:nvPicPr>
        <p:blipFill>
          <a:blip r:embed="rId2"/>
          <a:stretch>
            <a:fillRect/>
          </a:stretch>
        </p:blipFill>
        <p:spPr>
          <a:xfrm>
            <a:off x="1244600" y="4594726"/>
            <a:ext cx="6654800" cy="1612900"/>
          </a:xfrm>
          <a:prstGeom prst="rect">
            <a:avLst/>
          </a:prstGeom>
        </p:spPr>
      </p:pic>
      <p:sp>
        <p:nvSpPr>
          <p:cNvPr id="12" name="テキスト ボックス 11"/>
          <p:cNvSpPr txBox="1"/>
          <p:nvPr/>
        </p:nvSpPr>
        <p:spPr>
          <a:xfrm>
            <a:off x="336534" y="5135965"/>
            <a:ext cx="1095878" cy="954107"/>
          </a:xfrm>
          <a:prstGeom prst="rect">
            <a:avLst/>
          </a:prstGeom>
          <a:noFill/>
        </p:spPr>
        <p:txBody>
          <a:bodyPr wrap="square" rtlCol="0">
            <a:spAutoFit/>
          </a:bodyPr>
          <a:lstStyle/>
          <a:p>
            <a:r>
              <a:rPr lang="en-US" altLang="ja-JP" sz="1400" dirty="0" smtClean="0"/>
              <a:t>Cost</a:t>
            </a:r>
          </a:p>
          <a:p>
            <a:r>
              <a:rPr kumimoji="1" lang="en-US" altLang="ja-JP" sz="1400" dirty="0" smtClean="0"/>
              <a:t>Rank</a:t>
            </a:r>
          </a:p>
          <a:p>
            <a:r>
              <a:rPr kumimoji="1" lang="en-US" altLang="ja-JP" sz="1400" dirty="0" err="1" smtClean="0"/>
              <a:t>Tdummy</a:t>
            </a:r>
            <a:endParaRPr kumimoji="1" lang="en-US" altLang="ja-JP" sz="1400" dirty="0" smtClean="0"/>
          </a:p>
          <a:p>
            <a:r>
              <a:rPr kumimoji="1" lang="en-US" altLang="ja-JP" sz="1400" dirty="0" smtClean="0"/>
              <a:t>cons</a:t>
            </a:r>
            <a:endParaRPr kumimoji="1" lang="ja-JP" altLang="en-US" sz="1400" dirty="0"/>
          </a:p>
        </p:txBody>
      </p:sp>
      <p:pic>
        <p:nvPicPr>
          <p:cNvPr id="14" name="図 13"/>
          <p:cNvPicPr>
            <a:picLocks noChangeAspect="1"/>
          </p:cNvPicPr>
          <p:nvPr/>
        </p:nvPicPr>
        <p:blipFill>
          <a:blip r:embed="rId3"/>
          <a:stretch>
            <a:fillRect/>
          </a:stretch>
        </p:blipFill>
        <p:spPr>
          <a:xfrm>
            <a:off x="1244600" y="957527"/>
            <a:ext cx="6654800" cy="1689100"/>
          </a:xfrm>
          <a:prstGeom prst="rect">
            <a:avLst/>
          </a:prstGeom>
        </p:spPr>
      </p:pic>
      <p:sp>
        <p:nvSpPr>
          <p:cNvPr id="15" name="テキスト ボックス 14"/>
          <p:cNvSpPr txBox="1"/>
          <p:nvPr/>
        </p:nvSpPr>
        <p:spPr>
          <a:xfrm>
            <a:off x="307474" y="1007615"/>
            <a:ext cx="646331" cy="369332"/>
          </a:xfrm>
          <a:prstGeom prst="rect">
            <a:avLst/>
          </a:prstGeom>
          <a:noFill/>
        </p:spPr>
        <p:txBody>
          <a:bodyPr wrap="none" rtlCol="0">
            <a:spAutoFit/>
          </a:bodyPr>
          <a:lstStyle/>
          <a:p>
            <a:r>
              <a:rPr kumimoji="1" lang="ja-JP" altLang="en-US" dirty="0" smtClean="0"/>
              <a:t>仕事</a:t>
            </a:r>
            <a:endParaRPr kumimoji="1" lang="ja-JP" altLang="en-US" dirty="0"/>
          </a:p>
        </p:txBody>
      </p:sp>
      <p:sp>
        <p:nvSpPr>
          <p:cNvPr id="17" name="正方形/長方形 16"/>
          <p:cNvSpPr/>
          <p:nvPr/>
        </p:nvSpPr>
        <p:spPr>
          <a:xfrm>
            <a:off x="307474" y="1532099"/>
            <a:ext cx="1042737" cy="954107"/>
          </a:xfrm>
          <a:prstGeom prst="rect">
            <a:avLst/>
          </a:prstGeom>
        </p:spPr>
        <p:txBody>
          <a:bodyPr wrap="square">
            <a:spAutoFit/>
          </a:bodyPr>
          <a:lstStyle/>
          <a:p>
            <a:r>
              <a:rPr lang="en-US" altLang="ja-JP" sz="1400" dirty="0" smtClean="0"/>
              <a:t>Cost</a:t>
            </a:r>
            <a:endParaRPr lang="en-US" altLang="ja-JP" sz="1400" dirty="0"/>
          </a:p>
          <a:p>
            <a:r>
              <a:rPr lang="en-US" altLang="ja-JP" sz="1400" dirty="0" err="1" smtClean="0"/>
              <a:t>Tdummy</a:t>
            </a:r>
            <a:endParaRPr lang="en-US" altLang="ja-JP" sz="1400" dirty="0" smtClean="0"/>
          </a:p>
          <a:p>
            <a:r>
              <a:rPr lang="en-US" altLang="ja-JP" sz="1400" dirty="0" smtClean="0"/>
              <a:t>GDP</a:t>
            </a:r>
            <a:endParaRPr lang="en-US" altLang="ja-JP" sz="1400" dirty="0"/>
          </a:p>
          <a:p>
            <a:r>
              <a:rPr lang="en-US" altLang="ja-JP" sz="1400" dirty="0"/>
              <a:t>cons</a:t>
            </a:r>
            <a:endParaRPr lang="ja-JP" altLang="en-US" sz="1400" dirty="0"/>
          </a:p>
        </p:txBody>
      </p:sp>
      <p:pic>
        <p:nvPicPr>
          <p:cNvPr id="18" name="図 17"/>
          <p:cNvPicPr>
            <a:picLocks noChangeAspect="1"/>
          </p:cNvPicPr>
          <p:nvPr/>
        </p:nvPicPr>
        <p:blipFill>
          <a:blip r:embed="rId4"/>
          <a:stretch>
            <a:fillRect/>
          </a:stretch>
        </p:blipFill>
        <p:spPr>
          <a:xfrm>
            <a:off x="1244600" y="2693068"/>
            <a:ext cx="6705600" cy="1714500"/>
          </a:xfrm>
          <a:prstGeom prst="rect">
            <a:avLst/>
          </a:prstGeom>
        </p:spPr>
      </p:pic>
      <p:sp>
        <p:nvSpPr>
          <p:cNvPr id="20" name="正方形/長方形 19"/>
          <p:cNvSpPr/>
          <p:nvPr/>
        </p:nvSpPr>
        <p:spPr>
          <a:xfrm>
            <a:off x="323165" y="2782455"/>
            <a:ext cx="646331" cy="369332"/>
          </a:xfrm>
          <a:prstGeom prst="rect">
            <a:avLst/>
          </a:prstGeom>
        </p:spPr>
        <p:txBody>
          <a:bodyPr wrap="none">
            <a:spAutoFit/>
          </a:bodyPr>
          <a:lstStyle/>
          <a:p>
            <a:r>
              <a:rPr lang="ja-JP" altLang="en-US" dirty="0" smtClean="0"/>
              <a:t>私用</a:t>
            </a:r>
            <a:endParaRPr lang="ja-JP" altLang="en-US" dirty="0"/>
          </a:p>
        </p:txBody>
      </p:sp>
      <p:sp>
        <p:nvSpPr>
          <p:cNvPr id="21" name="正方形/長方形 20"/>
          <p:cNvSpPr/>
          <p:nvPr/>
        </p:nvSpPr>
        <p:spPr>
          <a:xfrm>
            <a:off x="323165" y="3207239"/>
            <a:ext cx="1080187" cy="954107"/>
          </a:xfrm>
          <a:prstGeom prst="rect">
            <a:avLst/>
          </a:prstGeom>
        </p:spPr>
        <p:txBody>
          <a:bodyPr wrap="square">
            <a:spAutoFit/>
          </a:bodyPr>
          <a:lstStyle/>
          <a:p>
            <a:r>
              <a:rPr lang="en-US" altLang="ja-JP" sz="1400" dirty="0" smtClean="0"/>
              <a:t>Cost</a:t>
            </a:r>
          </a:p>
          <a:p>
            <a:r>
              <a:rPr lang="en-US" altLang="ja-JP" sz="1400" dirty="0" err="1" smtClean="0"/>
              <a:t>peopden</a:t>
            </a:r>
            <a:endParaRPr lang="en-US" altLang="ja-JP" sz="1400" dirty="0"/>
          </a:p>
          <a:p>
            <a:r>
              <a:rPr lang="en-US" altLang="ja-JP" sz="1400" dirty="0" err="1"/>
              <a:t>Tdummy</a:t>
            </a:r>
            <a:endParaRPr lang="en-US" altLang="ja-JP" sz="1400" dirty="0"/>
          </a:p>
          <a:p>
            <a:r>
              <a:rPr lang="en-US" altLang="ja-JP" sz="1400" dirty="0" smtClean="0"/>
              <a:t>cons</a:t>
            </a:r>
            <a:endParaRPr lang="ja-JP" altLang="en-US" sz="1400" dirty="0"/>
          </a:p>
        </p:txBody>
      </p:sp>
      <p:sp>
        <p:nvSpPr>
          <p:cNvPr id="22" name="右中かっこ 21"/>
          <p:cNvSpPr/>
          <p:nvPr/>
        </p:nvSpPr>
        <p:spPr>
          <a:xfrm>
            <a:off x="7647405" y="802105"/>
            <a:ext cx="605589" cy="555424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3" name="テキスト ボックス 22"/>
          <p:cNvSpPr txBox="1"/>
          <p:nvPr/>
        </p:nvSpPr>
        <p:spPr>
          <a:xfrm>
            <a:off x="8348246" y="2352842"/>
            <a:ext cx="677108" cy="2513263"/>
          </a:xfrm>
          <a:prstGeom prst="rect">
            <a:avLst/>
          </a:prstGeom>
          <a:noFill/>
        </p:spPr>
        <p:txBody>
          <a:bodyPr vert="eaVert" wrap="square" rtlCol="0">
            <a:spAutoFit/>
          </a:bodyPr>
          <a:lstStyle/>
          <a:p>
            <a:r>
              <a:rPr kumimoji="1" lang="ja-JP" altLang="en-US" sz="3200" dirty="0" smtClean="0"/>
              <a:t>全て５％有意</a:t>
            </a:r>
            <a:endParaRPr kumimoji="1" lang="ja-JP" altLang="en-US" sz="3200" dirty="0"/>
          </a:p>
        </p:txBody>
      </p:sp>
    </p:spTree>
    <p:extLst>
      <p:ext uri="{BB962C8B-B14F-4D97-AF65-F5344CB8AC3E}">
        <p14:creationId xmlns:p14="http://schemas.microsoft.com/office/powerpoint/2010/main" val="3065262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回復流動量</a:t>
            </a:r>
            <a:endParaRPr kumimoji="1" lang="ja-JP" altLang="en-US" dirty="0"/>
          </a:p>
        </p:txBody>
      </p:sp>
      <p:sp>
        <p:nvSpPr>
          <p:cNvPr id="3" name="コンテンツ プレースホルダー 2"/>
          <p:cNvSpPr>
            <a:spLocks noGrp="1"/>
          </p:cNvSpPr>
          <p:nvPr>
            <p:ph idx="1"/>
          </p:nvPr>
        </p:nvSpPr>
        <p:spPr>
          <a:xfrm>
            <a:off x="457200" y="1600201"/>
            <a:ext cx="8229600" cy="1888958"/>
          </a:xfrm>
        </p:spPr>
        <p:txBody>
          <a:bodyPr/>
          <a:lstStyle/>
          <a:p>
            <a:r>
              <a:rPr kumimoji="1" lang="ja-JP" altLang="en-US" dirty="0" smtClean="0"/>
              <a:t>得られた回帰式に、</a:t>
            </a:r>
            <a:r>
              <a:rPr lang="ja-JP" altLang="en-US" dirty="0" smtClean="0"/>
              <a:t>北陸新幹線で移動した</a:t>
            </a:r>
            <a:endParaRPr lang="en-US" altLang="ja-JP" dirty="0" smtClean="0"/>
          </a:p>
          <a:p>
            <a:pPr marL="0" indent="0">
              <a:buNone/>
            </a:pPr>
            <a:r>
              <a:rPr lang="ja-JP" altLang="ja-JP" dirty="0"/>
              <a:t>　</a:t>
            </a:r>
            <a:r>
              <a:rPr lang="en-US" altLang="en-US" dirty="0"/>
              <a:t> </a:t>
            </a:r>
            <a:r>
              <a:rPr lang="ja-JP" altLang="en-US" dirty="0" smtClean="0"/>
              <a:t>場合の総費用を代入することにより算出</a:t>
            </a:r>
            <a:endParaRPr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fld id="{D5EACA9E-6BF6-0F4C-9461-C0F7C4C963BE}"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13</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3529242575"/>
              </p:ext>
            </p:extLst>
          </p:nvPr>
        </p:nvGraphicFramePr>
        <p:xfrm>
          <a:off x="802102" y="2826075"/>
          <a:ext cx="7606634" cy="2743200"/>
        </p:xfrm>
        <a:graphic>
          <a:graphicData uri="http://schemas.openxmlformats.org/drawingml/2006/table">
            <a:tbl>
              <a:tblPr bandRow="1">
                <a:tableStyleId>{5C22544A-7EE6-4342-B048-85BDC9FD1C3A}</a:tableStyleId>
              </a:tblPr>
              <a:tblGrid>
                <a:gridCol w="3803317"/>
                <a:gridCol w="3803317"/>
              </a:tblGrid>
              <a:tr h="785995">
                <a:tc>
                  <a:txBody>
                    <a:bodyPr/>
                    <a:lstStyle/>
                    <a:p>
                      <a:r>
                        <a:rPr kumimoji="1" lang="ja-JP" altLang="en-US" sz="5400" dirty="0" smtClean="0"/>
                        <a:t>観光</a:t>
                      </a:r>
                      <a:endParaRPr kumimoji="1" lang="ja-JP" altLang="en-US" sz="5400" dirty="0"/>
                    </a:p>
                  </a:txBody>
                  <a:tcPr/>
                </a:tc>
                <a:tc>
                  <a:txBody>
                    <a:bodyPr/>
                    <a:lstStyle/>
                    <a:p>
                      <a:pPr algn="r" fontAlgn="b"/>
                      <a:r>
                        <a:rPr lang="en-US" altLang="ja-JP" sz="5400" b="0" i="0" u="none" strike="noStrike" dirty="0" smtClean="0">
                          <a:solidFill>
                            <a:srgbClr val="000000"/>
                          </a:solidFill>
                          <a:effectLst/>
                          <a:latin typeface="ＭＳ Ｐゴシック"/>
                        </a:rPr>
                        <a:t>10766</a:t>
                      </a:r>
                      <a:r>
                        <a:rPr lang="ja-JP" altLang="en-US" sz="5400" b="0" i="0" u="none" strike="noStrike" dirty="0" smtClean="0">
                          <a:solidFill>
                            <a:srgbClr val="000000"/>
                          </a:solidFill>
                          <a:effectLst/>
                          <a:latin typeface="ＭＳ Ｐゴシック"/>
                        </a:rPr>
                        <a:t>人</a:t>
                      </a:r>
                      <a:endParaRPr lang="en-US" altLang="ja-JP" sz="5400" b="0" i="0" u="none" strike="noStrike" dirty="0">
                        <a:solidFill>
                          <a:srgbClr val="000000"/>
                        </a:solidFill>
                        <a:effectLst/>
                        <a:latin typeface="ＭＳ Ｐゴシック"/>
                      </a:endParaRPr>
                    </a:p>
                  </a:txBody>
                  <a:tcPr marL="12700" marR="12700" marT="12700" marB="0" anchor="b"/>
                </a:tc>
              </a:tr>
              <a:tr h="785995">
                <a:tc>
                  <a:txBody>
                    <a:bodyPr/>
                    <a:lstStyle/>
                    <a:p>
                      <a:r>
                        <a:rPr kumimoji="1" lang="ja-JP" altLang="en-US" sz="5400" dirty="0" smtClean="0"/>
                        <a:t>私用</a:t>
                      </a:r>
                      <a:endParaRPr kumimoji="1" lang="ja-JP" altLang="en-US" sz="5400" dirty="0"/>
                    </a:p>
                  </a:txBody>
                  <a:tcPr/>
                </a:tc>
                <a:tc>
                  <a:txBody>
                    <a:bodyPr/>
                    <a:lstStyle/>
                    <a:p>
                      <a:pPr algn="r" fontAlgn="b"/>
                      <a:r>
                        <a:rPr lang="en-US" altLang="ja-JP" sz="5400" b="0" i="0" u="none" strike="noStrike" dirty="0" smtClean="0">
                          <a:solidFill>
                            <a:srgbClr val="000000"/>
                          </a:solidFill>
                          <a:effectLst/>
                          <a:latin typeface="ＭＳ Ｐゴシック"/>
                        </a:rPr>
                        <a:t>9337</a:t>
                      </a:r>
                      <a:r>
                        <a:rPr lang="ja-JP" altLang="en-US" sz="5400" b="0" i="0" u="none" strike="noStrike" dirty="0" smtClean="0">
                          <a:solidFill>
                            <a:srgbClr val="000000"/>
                          </a:solidFill>
                          <a:effectLst/>
                          <a:latin typeface="ＭＳ Ｐゴシック"/>
                        </a:rPr>
                        <a:t>人</a:t>
                      </a:r>
                      <a:endParaRPr lang="en-US" altLang="ja-JP" sz="5400" b="0" i="0" u="none" strike="noStrike" dirty="0">
                        <a:solidFill>
                          <a:srgbClr val="000000"/>
                        </a:solidFill>
                        <a:effectLst/>
                        <a:latin typeface="ＭＳ Ｐゴシック"/>
                      </a:endParaRPr>
                    </a:p>
                  </a:txBody>
                  <a:tcPr marL="12700" marR="12700" marT="12700" marB="0" anchor="b"/>
                </a:tc>
              </a:tr>
              <a:tr h="785995">
                <a:tc>
                  <a:txBody>
                    <a:bodyPr/>
                    <a:lstStyle/>
                    <a:p>
                      <a:r>
                        <a:rPr kumimoji="1" lang="ja-JP" altLang="en-US" sz="5400" dirty="0" smtClean="0"/>
                        <a:t>仕事</a:t>
                      </a:r>
                      <a:endParaRPr kumimoji="1" lang="ja-JP" altLang="en-US" sz="5400" dirty="0"/>
                    </a:p>
                  </a:txBody>
                  <a:tcPr/>
                </a:tc>
                <a:tc>
                  <a:txBody>
                    <a:bodyPr/>
                    <a:lstStyle/>
                    <a:p>
                      <a:pPr algn="r" fontAlgn="b"/>
                      <a:r>
                        <a:rPr lang="en-US" altLang="ja-JP" sz="5400" b="0" i="0" u="none" strike="noStrike" dirty="0" smtClean="0">
                          <a:solidFill>
                            <a:srgbClr val="000000"/>
                          </a:solidFill>
                          <a:effectLst/>
                          <a:latin typeface="ＭＳ Ｐゴシック"/>
                        </a:rPr>
                        <a:t>74092</a:t>
                      </a:r>
                      <a:r>
                        <a:rPr lang="ja-JP" altLang="en-US" sz="5400" b="0" i="0" u="none" strike="noStrike" dirty="0" smtClean="0">
                          <a:solidFill>
                            <a:srgbClr val="000000"/>
                          </a:solidFill>
                          <a:effectLst/>
                          <a:latin typeface="ＭＳ Ｐゴシック"/>
                        </a:rPr>
                        <a:t>人</a:t>
                      </a:r>
                      <a:endParaRPr lang="en-US" altLang="ja-JP" sz="5400" b="0" i="0" u="none" strike="noStrike" dirty="0">
                        <a:solidFill>
                          <a:srgbClr val="000000"/>
                        </a:solidFill>
                        <a:effectLst/>
                        <a:latin typeface="ＭＳ Ｐゴシック"/>
                      </a:endParaRPr>
                    </a:p>
                  </a:txBody>
                  <a:tcPr marL="12700" marR="12700" marT="12700" marB="0" anchor="b"/>
                </a:tc>
              </a:tr>
            </a:tbl>
          </a:graphicData>
        </a:graphic>
      </p:graphicFrame>
    </p:spTree>
    <p:extLst>
      <p:ext uri="{BB962C8B-B14F-4D97-AF65-F5344CB8AC3E}">
        <p14:creationId xmlns:p14="http://schemas.microsoft.com/office/powerpoint/2010/main" val="972961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東海道新幹線停止による経済損失</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491974999"/>
              </p:ext>
            </p:extLst>
          </p:nvPr>
        </p:nvGraphicFramePr>
        <p:xfrm>
          <a:off x="457200" y="1417638"/>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日付プレースホルダー 4"/>
          <p:cNvSpPr>
            <a:spLocks noGrp="1"/>
          </p:cNvSpPr>
          <p:nvPr>
            <p:ph type="dt" sz="half" idx="10"/>
          </p:nvPr>
        </p:nvSpPr>
        <p:spPr/>
        <p:txBody>
          <a:bodyPr/>
          <a:lstStyle/>
          <a:p>
            <a:fld id="{3011DD9C-4E72-6E4A-9AC1-27FEBE153104}" type="datetime1">
              <a:rPr kumimoji="1" lang="en-US" altLang="ja-JP" smtClean="0"/>
              <a:t>7/28/2015</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7" name="スライド番号プレースホルダー 6"/>
          <p:cNvSpPr>
            <a:spLocks noGrp="1"/>
          </p:cNvSpPr>
          <p:nvPr>
            <p:ph type="sldNum" sz="quarter" idx="12"/>
          </p:nvPr>
        </p:nvSpPr>
        <p:spPr/>
        <p:txBody>
          <a:bodyPr/>
          <a:lstStyle/>
          <a:p>
            <a:fld id="{B937FC8B-228C-DA47-9E44-6325A3025145}" type="slidenum">
              <a:rPr kumimoji="1" lang="ja-JP" altLang="en-US" smtClean="0"/>
              <a:t>14</a:t>
            </a:fld>
            <a:endParaRPr kumimoji="1" lang="ja-JP" altLang="en-US"/>
          </a:p>
        </p:txBody>
      </p:sp>
    </p:spTree>
    <p:extLst>
      <p:ext uri="{BB962C8B-B14F-4D97-AF65-F5344CB8AC3E}">
        <p14:creationId xmlns:p14="http://schemas.microsoft.com/office/powerpoint/2010/main" val="833242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目的別一人当たり平均消費額の算出</a:t>
            </a:r>
            <a:endParaRPr kumimoji="1" lang="ja-JP" altLang="en-US" dirty="0"/>
          </a:p>
        </p:txBody>
      </p:sp>
      <p:sp>
        <p:nvSpPr>
          <p:cNvPr id="9" name="コンテンツ プレースホルダー 8"/>
          <p:cNvSpPr>
            <a:spLocks noGrp="1"/>
          </p:cNvSpPr>
          <p:nvPr>
            <p:ph idx="1"/>
          </p:nvPr>
        </p:nvSpPr>
        <p:spPr>
          <a:xfrm>
            <a:off x="457200" y="1600200"/>
            <a:ext cx="8229600" cy="4936958"/>
          </a:xfrm>
        </p:spPr>
        <p:txBody>
          <a:bodyPr>
            <a:normAutofit/>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pPr marL="0" indent="0">
              <a:buNone/>
            </a:pPr>
            <a:r>
              <a:rPr lang="ja-JP" altLang="en-US" sz="2800" dirty="0" smtClean="0"/>
              <a:t>出典：観光庁「</a:t>
            </a:r>
            <a:r>
              <a:rPr lang="ja-JP" altLang="en-US" sz="2800" dirty="0">
                <a:solidFill>
                  <a:srgbClr val="000000"/>
                </a:solidFill>
                <a:latin typeface="ＭＳ Ｐゴシック"/>
                <a:cs typeface="ＭＳ Ｐゴシック"/>
              </a:rPr>
              <a:t>旅行・観光産業の経済</a:t>
            </a:r>
            <a:r>
              <a:rPr lang="ja-JP" altLang="en-US" sz="2800" dirty="0" smtClean="0">
                <a:solidFill>
                  <a:srgbClr val="000000"/>
                </a:solidFill>
                <a:latin typeface="ＭＳ Ｐゴシック"/>
                <a:cs typeface="ＭＳ Ｐゴシック"/>
              </a:rPr>
              <a:t>効果に</a:t>
            </a:r>
            <a:r>
              <a:rPr lang="ja-JP" altLang="en-US" sz="2800" dirty="0">
                <a:solidFill>
                  <a:srgbClr val="000000"/>
                </a:solidFill>
                <a:latin typeface="ＭＳ Ｐゴシック"/>
                <a:cs typeface="ＭＳ Ｐゴシック"/>
              </a:rPr>
              <a:t>関する調査研究（平成２５年度</a:t>
            </a:r>
            <a:r>
              <a:rPr lang="ja-JP" altLang="en-US" sz="2800" dirty="0" smtClean="0">
                <a:solidFill>
                  <a:srgbClr val="000000"/>
                </a:solidFill>
                <a:latin typeface="ＭＳ Ｐゴシック"/>
                <a:cs typeface="ＭＳ Ｐゴシック"/>
              </a:rPr>
              <a:t>）」</a:t>
            </a:r>
            <a:endParaRPr kumimoji="1" lang="ja-JP" altLang="en-US" sz="2800" dirty="0"/>
          </a:p>
        </p:txBody>
      </p:sp>
      <p:graphicFrame>
        <p:nvGraphicFramePr>
          <p:cNvPr id="7" name="表 6"/>
          <p:cNvGraphicFramePr>
            <a:graphicFrameLocks noGrp="1"/>
          </p:cNvGraphicFramePr>
          <p:nvPr>
            <p:extLst>
              <p:ext uri="{D42A27DB-BD31-4B8C-83A1-F6EECF244321}">
                <p14:modId xmlns:p14="http://schemas.microsoft.com/office/powerpoint/2010/main" val="3579163786"/>
              </p:ext>
            </p:extLst>
          </p:nvPr>
        </p:nvGraphicFramePr>
        <p:xfrm>
          <a:off x="828839" y="1974512"/>
          <a:ext cx="7606634" cy="2781300"/>
        </p:xfrm>
        <a:graphic>
          <a:graphicData uri="http://schemas.openxmlformats.org/drawingml/2006/table">
            <a:tbl>
              <a:tblPr bandRow="1">
                <a:tableStyleId>{5C22544A-7EE6-4342-B048-85BDC9FD1C3A}</a:tableStyleId>
              </a:tblPr>
              <a:tblGrid>
                <a:gridCol w="3803317"/>
                <a:gridCol w="3803317"/>
              </a:tblGrid>
              <a:tr h="785995">
                <a:tc>
                  <a:txBody>
                    <a:bodyPr/>
                    <a:lstStyle/>
                    <a:p>
                      <a:r>
                        <a:rPr kumimoji="1" lang="ja-JP" altLang="en-US" sz="5400" dirty="0" smtClean="0"/>
                        <a:t>観光</a:t>
                      </a:r>
                      <a:endParaRPr kumimoji="1" lang="ja-JP" altLang="en-US" sz="5400" dirty="0"/>
                    </a:p>
                  </a:txBody>
                  <a:tcPr/>
                </a:tc>
                <a:tc>
                  <a:txBody>
                    <a:bodyPr/>
                    <a:lstStyle/>
                    <a:p>
                      <a:pPr algn="r" fontAlgn="b"/>
                      <a:r>
                        <a:rPr lang="en-US" altLang="ja-JP" sz="6000" b="0" i="0" u="none" strike="noStrike" dirty="0" smtClean="0">
                          <a:solidFill>
                            <a:srgbClr val="000000"/>
                          </a:solidFill>
                          <a:effectLst/>
                          <a:latin typeface="ＭＳ Ｐゴシック"/>
                        </a:rPr>
                        <a:t>33000</a:t>
                      </a:r>
                      <a:r>
                        <a:rPr lang="ja-JP" altLang="en-US" sz="6000" b="0" i="0" u="none" strike="noStrike" dirty="0" smtClean="0">
                          <a:solidFill>
                            <a:srgbClr val="000000"/>
                          </a:solidFill>
                          <a:effectLst/>
                          <a:latin typeface="ＭＳ Ｐゴシック"/>
                        </a:rPr>
                        <a:t>円</a:t>
                      </a:r>
                      <a:endParaRPr lang="en-US" altLang="ja-JP" sz="6000" b="0" i="0" u="none" strike="noStrike" dirty="0" smtClean="0">
                        <a:solidFill>
                          <a:srgbClr val="000000"/>
                        </a:solidFill>
                        <a:effectLst/>
                        <a:latin typeface="ＭＳ Ｐゴシック"/>
                      </a:endParaRPr>
                    </a:p>
                  </a:txBody>
                  <a:tcPr marL="12700" marR="12700" marT="12700" marB="0" anchor="b"/>
                </a:tc>
              </a:tr>
              <a:tr h="785995">
                <a:tc>
                  <a:txBody>
                    <a:bodyPr/>
                    <a:lstStyle/>
                    <a:p>
                      <a:r>
                        <a:rPr kumimoji="1" lang="ja-JP" altLang="en-US" sz="5400" dirty="0" smtClean="0"/>
                        <a:t>私用</a:t>
                      </a:r>
                      <a:endParaRPr kumimoji="1" lang="ja-JP" altLang="en-US" sz="5400" dirty="0"/>
                    </a:p>
                  </a:txBody>
                  <a:tcPr/>
                </a:tc>
                <a:tc>
                  <a:txBody>
                    <a:bodyPr/>
                    <a:lstStyle/>
                    <a:p>
                      <a:pPr algn="r" fontAlgn="b"/>
                      <a:r>
                        <a:rPr lang="en-US" altLang="ja-JP" sz="6000" b="0" i="0" u="none" strike="noStrike" dirty="0" smtClean="0">
                          <a:solidFill>
                            <a:srgbClr val="000000"/>
                          </a:solidFill>
                          <a:effectLst/>
                          <a:latin typeface="ＭＳ Ｐゴシック"/>
                        </a:rPr>
                        <a:t>31350</a:t>
                      </a:r>
                      <a:r>
                        <a:rPr lang="ja-JP" altLang="en-US" sz="6000" b="0" i="0" u="none" strike="noStrike" dirty="0" smtClean="0">
                          <a:solidFill>
                            <a:srgbClr val="000000"/>
                          </a:solidFill>
                          <a:effectLst/>
                          <a:latin typeface="ＭＳ Ｐゴシック"/>
                        </a:rPr>
                        <a:t>円</a:t>
                      </a:r>
                      <a:endParaRPr lang="en-US" altLang="ja-JP" sz="6000" b="0" i="0" u="none" strike="noStrike" dirty="0" smtClean="0">
                        <a:solidFill>
                          <a:srgbClr val="000000"/>
                        </a:solidFill>
                        <a:effectLst/>
                        <a:latin typeface="ＭＳ Ｐゴシック"/>
                      </a:endParaRPr>
                    </a:p>
                  </a:txBody>
                  <a:tcPr marL="12700" marR="12700" marT="12700" marB="0" anchor="b"/>
                </a:tc>
              </a:tr>
              <a:tr h="785995">
                <a:tc>
                  <a:txBody>
                    <a:bodyPr/>
                    <a:lstStyle/>
                    <a:p>
                      <a:r>
                        <a:rPr kumimoji="1" lang="ja-JP" altLang="en-US" sz="5400" dirty="0" smtClean="0"/>
                        <a:t>仕事</a:t>
                      </a:r>
                      <a:endParaRPr kumimoji="1" lang="ja-JP" altLang="en-US" sz="5400" dirty="0"/>
                    </a:p>
                  </a:txBody>
                  <a:tcPr/>
                </a:tc>
                <a:tc>
                  <a:txBody>
                    <a:bodyPr/>
                    <a:lstStyle/>
                    <a:p>
                      <a:pPr algn="r" fontAlgn="b"/>
                      <a:r>
                        <a:rPr lang="en-US" altLang="ja-JP" sz="6000" b="0" i="0" u="none" strike="noStrike" dirty="0" smtClean="0">
                          <a:solidFill>
                            <a:srgbClr val="000000"/>
                          </a:solidFill>
                          <a:effectLst/>
                          <a:latin typeface="ＭＳ Ｐゴシック"/>
                        </a:rPr>
                        <a:t>29250</a:t>
                      </a:r>
                      <a:r>
                        <a:rPr lang="ja-JP" altLang="en-US" sz="6000" b="0" i="0" u="none" strike="noStrike" dirty="0" smtClean="0">
                          <a:solidFill>
                            <a:srgbClr val="000000"/>
                          </a:solidFill>
                          <a:effectLst/>
                          <a:latin typeface="ＭＳ Ｐゴシック"/>
                        </a:rPr>
                        <a:t>円</a:t>
                      </a:r>
                      <a:endParaRPr lang="en-US" altLang="ja-JP" sz="6000" b="0" i="0" u="none" strike="noStrike" dirty="0">
                        <a:solidFill>
                          <a:srgbClr val="000000"/>
                        </a:solidFill>
                        <a:effectLst/>
                        <a:latin typeface="ＭＳ Ｐゴシック"/>
                      </a:endParaRPr>
                    </a:p>
                  </a:txBody>
                  <a:tcPr marL="12700" marR="12700" marT="12700" marB="0" anchor="b"/>
                </a:tc>
              </a:tr>
            </a:tbl>
          </a:graphicData>
        </a:graphic>
      </p:graphicFrame>
      <p:sp>
        <p:nvSpPr>
          <p:cNvPr id="10" name="日付プレースホルダー 9"/>
          <p:cNvSpPr>
            <a:spLocks noGrp="1"/>
          </p:cNvSpPr>
          <p:nvPr>
            <p:ph type="dt" sz="half" idx="10"/>
          </p:nvPr>
        </p:nvSpPr>
        <p:spPr/>
        <p:txBody>
          <a:bodyPr/>
          <a:lstStyle/>
          <a:p>
            <a:fld id="{1B028FCF-B053-544B-9059-F8CCE6A86E5E}" type="datetime1">
              <a:rPr kumimoji="1" lang="en-US" altLang="ja-JP" smtClean="0"/>
              <a:t>7/28/2015</a:t>
            </a:fld>
            <a:endParaRPr kumimoji="1" lang="ja-JP" altLang="en-US"/>
          </a:p>
        </p:txBody>
      </p:sp>
      <p:sp>
        <p:nvSpPr>
          <p:cNvPr id="11" name="フッター プレースホルダー 10"/>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12" name="スライド番号プレースホルダー 11"/>
          <p:cNvSpPr>
            <a:spLocks noGrp="1"/>
          </p:cNvSpPr>
          <p:nvPr>
            <p:ph type="sldNum" sz="quarter" idx="12"/>
          </p:nvPr>
        </p:nvSpPr>
        <p:spPr/>
        <p:txBody>
          <a:bodyPr/>
          <a:lstStyle/>
          <a:p>
            <a:fld id="{B937FC8B-228C-DA47-9E44-6325A3025145}" type="slidenum">
              <a:rPr kumimoji="1" lang="ja-JP" altLang="en-US" smtClean="0"/>
              <a:t>15</a:t>
            </a:fld>
            <a:endParaRPr kumimoji="1" lang="ja-JP" altLang="en-US"/>
          </a:p>
        </p:txBody>
      </p:sp>
    </p:spTree>
    <p:extLst>
      <p:ext uri="{BB962C8B-B14F-4D97-AF65-F5344CB8AC3E}">
        <p14:creationId xmlns:p14="http://schemas.microsoft.com/office/powerpoint/2010/main" val="645851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72345"/>
          </a:xfrm>
        </p:spPr>
        <p:txBody>
          <a:bodyPr>
            <a:normAutofit fontScale="90000"/>
          </a:bodyPr>
          <a:lstStyle/>
          <a:p>
            <a:r>
              <a:rPr kumimoji="1" lang="ja-JP" altLang="en-US" dirty="0" smtClean="0"/>
              <a:t>出張</a:t>
            </a:r>
            <a:r>
              <a:rPr kumimoji="1" lang="en-US" altLang="ja-JP" dirty="0" smtClean="0"/>
              <a:t>1</a:t>
            </a:r>
            <a:r>
              <a:rPr kumimoji="1" lang="ja-JP" altLang="en-US" dirty="0" smtClean="0"/>
              <a:t>人１回あたりの出張時間価値</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82194392"/>
              </p:ext>
            </p:extLst>
          </p:nvPr>
        </p:nvGraphicFramePr>
        <p:xfrm>
          <a:off x="457200" y="1289050"/>
          <a:ext cx="8229600" cy="622300"/>
        </p:xfrm>
        <a:graphic>
          <a:graphicData uri="http://schemas.openxmlformats.org/drawingml/2006/table">
            <a:tbl>
              <a:tblPr bandRow="1">
                <a:tableStyleId>{5C22544A-7EE6-4342-B048-85BDC9FD1C3A}</a:tableStyleId>
              </a:tblPr>
              <a:tblGrid>
                <a:gridCol w="6227011"/>
                <a:gridCol w="2002589"/>
              </a:tblGrid>
              <a:tr h="538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3200" kern="1200" dirty="0" smtClean="0">
                          <a:solidFill>
                            <a:schemeClr val="dk1"/>
                          </a:solidFill>
                          <a:effectLst/>
                          <a:latin typeface="+mn-lt"/>
                          <a:ea typeface="+mn-ea"/>
                          <a:cs typeface="+mn-cs"/>
                        </a:rPr>
                        <a:t>全産業・常用雇用者 </a:t>
                      </a:r>
                      <a:r>
                        <a:rPr kumimoji="1" lang="ja-JP" altLang="en-US" sz="3200" dirty="0" smtClean="0"/>
                        <a:t>平均時間単価</a:t>
                      </a:r>
                    </a:p>
                  </a:txBody>
                  <a:tcPr/>
                </a:tc>
                <a:tc>
                  <a:txBody>
                    <a:bodyPr/>
                    <a:lstStyle/>
                    <a:p>
                      <a:pPr algn="ctr" fontAlgn="b"/>
                      <a:r>
                        <a:rPr lang="ja-JP" altLang="ja-JP" sz="4000" b="0" i="0" u="none" strike="noStrike" dirty="0" smtClean="0">
                          <a:solidFill>
                            <a:srgbClr val="000000"/>
                          </a:solidFill>
                          <a:effectLst/>
                          <a:latin typeface="ＭＳ Ｐゴシック"/>
                        </a:rPr>
                        <a:t>1</a:t>
                      </a:r>
                      <a:r>
                        <a:rPr lang="en-US" altLang="ja-JP" sz="4000" b="0" i="0" u="none" strike="noStrike" dirty="0" smtClean="0">
                          <a:solidFill>
                            <a:srgbClr val="000000"/>
                          </a:solidFill>
                          <a:effectLst/>
                          <a:latin typeface="ＭＳ Ｐゴシック"/>
                        </a:rPr>
                        <a:t>929</a:t>
                      </a:r>
                      <a:r>
                        <a:rPr lang="ja-JP" altLang="en-US" sz="4000" b="0" i="0" u="none" strike="noStrike" dirty="0" smtClean="0">
                          <a:solidFill>
                            <a:srgbClr val="000000"/>
                          </a:solidFill>
                          <a:effectLst/>
                          <a:latin typeface="ＭＳ Ｐゴシック"/>
                        </a:rPr>
                        <a:t>円</a:t>
                      </a:r>
                      <a:endParaRPr lang="en-US" altLang="ja-JP" sz="4000" b="0" i="0" u="none" strike="noStrike" dirty="0">
                        <a:solidFill>
                          <a:srgbClr val="000000"/>
                        </a:solidFill>
                        <a:effectLst/>
                        <a:latin typeface="ＭＳ Ｐゴシック"/>
                      </a:endParaRPr>
                    </a:p>
                  </a:txBody>
                  <a:tcPr marL="12701" marR="12701" marT="12700" marB="0" anchor="b"/>
                </a:tc>
              </a:tr>
            </a:tbl>
          </a:graphicData>
        </a:graphic>
      </p:graphicFrame>
      <p:sp>
        <p:nvSpPr>
          <p:cNvPr id="6" name="テキスト ボックス 5"/>
          <p:cNvSpPr txBox="1"/>
          <p:nvPr/>
        </p:nvSpPr>
        <p:spPr>
          <a:xfrm>
            <a:off x="855579" y="2008044"/>
            <a:ext cx="7347685" cy="369332"/>
          </a:xfrm>
          <a:prstGeom prst="rect">
            <a:avLst/>
          </a:prstGeom>
          <a:noFill/>
        </p:spPr>
        <p:txBody>
          <a:bodyPr wrap="none" rtlCol="0">
            <a:spAutoFit/>
          </a:bodyPr>
          <a:lstStyle/>
          <a:p>
            <a:r>
              <a:rPr kumimoji="1" lang="ja-JP" altLang="en-US" dirty="0" smtClean="0">
                <a:latin typeface="+mn-ea"/>
              </a:rPr>
              <a:t>出典：厚生労働省「毎月勤労統計調査</a:t>
            </a:r>
            <a:r>
              <a:rPr lang="ja-JP" altLang="en-US" b="0" i="0" dirty="0" smtClean="0">
                <a:solidFill>
                  <a:srgbClr val="000000"/>
                </a:solidFill>
                <a:latin typeface="+mn-ea"/>
                <a:cs typeface="ヒラギノ角ゴ ProN"/>
              </a:rPr>
              <a:t>平成27年5月分結果確報</a:t>
            </a:r>
            <a:r>
              <a:rPr lang="ja-JP" altLang="en-US" dirty="0" smtClean="0">
                <a:latin typeface="+mn-ea"/>
              </a:rPr>
              <a:t>」（表１、２）</a:t>
            </a:r>
            <a:endParaRPr kumimoji="1" lang="ja-JP" altLang="en-US" dirty="0">
              <a:latin typeface="+mn-ea"/>
            </a:endParaRPr>
          </a:p>
        </p:txBody>
      </p:sp>
      <p:sp>
        <p:nvSpPr>
          <p:cNvPr id="7" name="乗算記号 6"/>
          <p:cNvSpPr/>
          <p:nvPr/>
        </p:nvSpPr>
        <p:spPr>
          <a:xfrm>
            <a:off x="4028344" y="2377376"/>
            <a:ext cx="1075235" cy="995299"/>
          </a:xfrm>
          <a:prstGeom prst="mathMultiply">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aphicFrame>
        <p:nvGraphicFramePr>
          <p:cNvPr id="8" name="コンテンツ プレースホルダー 3"/>
          <p:cNvGraphicFramePr>
            <a:graphicFrameLocks/>
          </p:cNvGraphicFramePr>
          <p:nvPr>
            <p:extLst>
              <p:ext uri="{D42A27DB-BD31-4B8C-83A1-F6EECF244321}">
                <p14:modId xmlns:p14="http://schemas.microsoft.com/office/powerpoint/2010/main" val="1470238895"/>
              </p:ext>
            </p:extLst>
          </p:nvPr>
        </p:nvGraphicFramePr>
        <p:xfrm>
          <a:off x="457200" y="3426551"/>
          <a:ext cx="8229600" cy="622300"/>
        </p:xfrm>
        <a:graphic>
          <a:graphicData uri="http://schemas.openxmlformats.org/drawingml/2006/table">
            <a:tbl>
              <a:tblPr bandRow="1">
                <a:tableStyleId>{5C22544A-7EE6-4342-B048-85BDC9FD1C3A}</a:tableStyleId>
              </a:tblPr>
              <a:tblGrid>
                <a:gridCol w="6227011"/>
                <a:gridCol w="2002589"/>
              </a:tblGrid>
              <a:tr h="538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3200" dirty="0" smtClean="0"/>
                        <a:t>出張１回あたりの労働時間</a:t>
                      </a:r>
                    </a:p>
                  </a:txBody>
                  <a:tcPr/>
                </a:tc>
                <a:tc>
                  <a:txBody>
                    <a:bodyPr/>
                    <a:lstStyle/>
                    <a:p>
                      <a:pPr algn="ctr" fontAlgn="b"/>
                      <a:r>
                        <a:rPr lang="en-US" altLang="ja-JP" sz="4000" b="0" i="0" u="none" strike="noStrike" dirty="0" smtClean="0">
                          <a:solidFill>
                            <a:srgbClr val="000000"/>
                          </a:solidFill>
                          <a:effectLst/>
                          <a:latin typeface="ＭＳ Ｐゴシック"/>
                        </a:rPr>
                        <a:t>15.8</a:t>
                      </a:r>
                      <a:r>
                        <a:rPr lang="ja-JP" altLang="en-US" sz="4000" b="0" i="0" u="none" strike="noStrike" dirty="0" smtClean="0">
                          <a:solidFill>
                            <a:srgbClr val="000000"/>
                          </a:solidFill>
                          <a:effectLst/>
                          <a:latin typeface="ＭＳ Ｐゴシック"/>
                        </a:rPr>
                        <a:t>時間</a:t>
                      </a:r>
                      <a:endParaRPr lang="en-US" altLang="ja-JP" sz="4000" b="0" i="0" u="none" strike="noStrike" dirty="0">
                        <a:solidFill>
                          <a:srgbClr val="000000"/>
                        </a:solidFill>
                        <a:effectLst/>
                        <a:latin typeface="ＭＳ Ｐゴシック"/>
                      </a:endParaRPr>
                    </a:p>
                  </a:txBody>
                  <a:tcPr marL="12701" marR="12701" marT="12700" marB="0" anchor="b"/>
                </a:tc>
              </a:tr>
            </a:tbl>
          </a:graphicData>
        </a:graphic>
      </p:graphicFrame>
      <p:sp>
        <p:nvSpPr>
          <p:cNvPr id="9" name="正方形/長方形 8"/>
          <p:cNvSpPr/>
          <p:nvPr/>
        </p:nvSpPr>
        <p:spPr>
          <a:xfrm>
            <a:off x="855579" y="4195242"/>
            <a:ext cx="7894108" cy="646331"/>
          </a:xfrm>
          <a:prstGeom prst="rect">
            <a:avLst/>
          </a:prstGeom>
        </p:spPr>
        <p:txBody>
          <a:bodyPr wrap="none">
            <a:spAutoFit/>
          </a:bodyPr>
          <a:lstStyle/>
          <a:p>
            <a:r>
              <a:rPr lang="ja-JP" altLang="en-US" dirty="0" smtClean="0">
                <a:latin typeface="+mn-ea"/>
              </a:rPr>
              <a:t>出典：観光庁「</a:t>
            </a:r>
            <a:r>
              <a:rPr lang="ja-JP" altLang="en-US" dirty="0" smtClean="0"/>
              <a:t>「</a:t>
            </a:r>
            <a:r>
              <a:rPr lang="ja-JP" altLang="en-US" dirty="0" smtClean="0">
                <a:solidFill>
                  <a:srgbClr val="000000"/>
                </a:solidFill>
                <a:latin typeface="ＭＳ Ｐゴシック"/>
                <a:cs typeface="ＭＳ Ｐゴシック"/>
              </a:rPr>
              <a:t>旅行・観光産業の経済効果に関する調査研究（平成２５年度）」と</a:t>
            </a:r>
            <a:endParaRPr lang="en-US" altLang="ja-JP" dirty="0" smtClean="0">
              <a:solidFill>
                <a:srgbClr val="000000"/>
              </a:solidFill>
              <a:latin typeface="ＭＳ Ｐゴシック"/>
              <a:cs typeface="ＭＳ Ｐゴシック"/>
            </a:endParaRPr>
          </a:p>
          <a:p>
            <a:r>
              <a:rPr lang="ja-JP" altLang="en-US" dirty="0" smtClean="0"/>
              <a:t>「</a:t>
            </a:r>
            <a:r>
              <a:rPr lang="ja-JP" altLang="en-US" dirty="0" smtClean="0">
                <a:solidFill>
                  <a:srgbClr val="000000"/>
                </a:solidFill>
                <a:latin typeface="ＭＳ Ｐゴシック"/>
                <a:cs typeface="ＭＳ Ｐゴシック"/>
              </a:rPr>
              <a:t>旅行・観光産業の経済効果に関する調査研究</a:t>
            </a:r>
            <a:r>
              <a:rPr lang="en-US" altLang="ja-JP" dirty="0"/>
              <a:t>IX </a:t>
            </a:r>
            <a:r>
              <a:rPr lang="ja-JP" altLang="en-US" dirty="0" smtClean="0"/>
              <a:t>（平成</a:t>
            </a:r>
            <a:r>
              <a:rPr lang="en-US" altLang="ja-JP" dirty="0" smtClean="0"/>
              <a:t>20</a:t>
            </a:r>
            <a:r>
              <a:rPr lang="ja-JP" altLang="en-US" dirty="0" smtClean="0"/>
              <a:t>年度</a:t>
            </a:r>
            <a:r>
              <a:rPr lang="en-US" altLang="ja-JP" dirty="0" smtClean="0"/>
              <a:t>)</a:t>
            </a:r>
            <a:r>
              <a:rPr lang="ja-JP" altLang="en-US" dirty="0" smtClean="0">
                <a:solidFill>
                  <a:srgbClr val="000000"/>
                </a:solidFill>
                <a:latin typeface="ＭＳ Ｐゴシック"/>
                <a:cs typeface="ＭＳ Ｐゴシック"/>
              </a:rPr>
              <a:t>」</a:t>
            </a:r>
            <a:endParaRPr lang="ja-JP" altLang="en-US" dirty="0"/>
          </a:p>
        </p:txBody>
      </p:sp>
      <p:sp>
        <p:nvSpPr>
          <p:cNvPr id="10" name="右矢印 9"/>
          <p:cNvSpPr/>
          <p:nvPr/>
        </p:nvSpPr>
        <p:spPr>
          <a:xfrm>
            <a:off x="457200" y="5530095"/>
            <a:ext cx="1877874" cy="75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aphicFrame>
        <p:nvGraphicFramePr>
          <p:cNvPr id="11" name="コンテンツ プレースホルダー 3"/>
          <p:cNvGraphicFramePr>
            <a:graphicFrameLocks/>
          </p:cNvGraphicFramePr>
          <p:nvPr>
            <p:extLst>
              <p:ext uri="{D42A27DB-BD31-4B8C-83A1-F6EECF244321}">
                <p14:modId xmlns:p14="http://schemas.microsoft.com/office/powerpoint/2010/main" val="2801984273"/>
              </p:ext>
            </p:extLst>
          </p:nvPr>
        </p:nvGraphicFramePr>
        <p:xfrm>
          <a:off x="2580872" y="5530095"/>
          <a:ext cx="6295142" cy="622300"/>
        </p:xfrm>
        <a:graphic>
          <a:graphicData uri="http://schemas.openxmlformats.org/drawingml/2006/table">
            <a:tbl>
              <a:tblPr bandRow="1">
                <a:tableStyleId>{5C22544A-7EE6-4342-B048-85BDC9FD1C3A}</a:tableStyleId>
              </a:tblPr>
              <a:tblGrid>
                <a:gridCol w="3473515"/>
                <a:gridCol w="2821627"/>
              </a:tblGrid>
              <a:tr h="538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3200" dirty="0" smtClean="0"/>
                        <a:t>出張時間価値</a:t>
                      </a:r>
                    </a:p>
                  </a:txBody>
                  <a:tcPr/>
                </a:tc>
                <a:tc>
                  <a:txBody>
                    <a:bodyPr/>
                    <a:lstStyle/>
                    <a:p>
                      <a:pPr algn="ctr" fontAlgn="b"/>
                      <a:r>
                        <a:rPr lang="en-US" altLang="ja-JP" sz="4000" b="0" i="0" u="none" strike="noStrike" dirty="0" smtClean="0">
                          <a:solidFill>
                            <a:srgbClr val="000000"/>
                          </a:solidFill>
                          <a:effectLst/>
                          <a:latin typeface="ＭＳ Ｐゴシック"/>
                        </a:rPr>
                        <a:t>30500</a:t>
                      </a:r>
                      <a:r>
                        <a:rPr lang="ja-JP" altLang="en-US" sz="4000" b="0" i="0" u="none" strike="noStrike" dirty="0" smtClean="0">
                          <a:solidFill>
                            <a:srgbClr val="000000"/>
                          </a:solidFill>
                          <a:effectLst/>
                          <a:latin typeface="ＭＳ Ｐゴシック"/>
                        </a:rPr>
                        <a:t>円</a:t>
                      </a:r>
                      <a:endParaRPr lang="en-US" altLang="ja-JP" sz="4000" b="0" i="0" u="none" strike="noStrike" dirty="0">
                        <a:solidFill>
                          <a:srgbClr val="000000"/>
                        </a:solidFill>
                        <a:effectLst/>
                        <a:latin typeface="ＭＳ Ｐゴシック"/>
                      </a:endParaRPr>
                    </a:p>
                  </a:txBody>
                  <a:tcPr marL="12701" marR="12701" marT="12700" marB="0" anchor="b"/>
                </a:tc>
              </a:tr>
            </a:tbl>
          </a:graphicData>
        </a:graphic>
      </p:graphicFrame>
      <p:sp>
        <p:nvSpPr>
          <p:cNvPr id="12" name="日付プレースホルダー 11"/>
          <p:cNvSpPr>
            <a:spLocks noGrp="1"/>
          </p:cNvSpPr>
          <p:nvPr>
            <p:ph type="dt" sz="half" idx="10"/>
          </p:nvPr>
        </p:nvSpPr>
        <p:spPr/>
        <p:txBody>
          <a:bodyPr/>
          <a:lstStyle/>
          <a:p>
            <a:fld id="{4CACC738-A2AE-6045-8018-3B0B9C47A500}" type="datetime1">
              <a:rPr kumimoji="1" lang="en-US" altLang="ja-JP" smtClean="0"/>
              <a:t>7/28/2015</a:t>
            </a:fld>
            <a:endParaRPr kumimoji="1" lang="ja-JP" altLang="en-US"/>
          </a:p>
        </p:txBody>
      </p:sp>
      <p:sp>
        <p:nvSpPr>
          <p:cNvPr id="13" name="フッター プレースホルダー 12"/>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14" name="スライド番号プレースホルダー 13"/>
          <p:cNvSpPr>
            <a:spLocks noGrp="1"/>
          </p:cNvSpPr>
          <p:nvPr>
            <p:ph type="sldNum" sz="quarter" idx="12"/>
          </p:nvPr>
        </p:nvSpPr>
        <p:spPr/>
        <p:txBody>
          <a:bodyPr/>
          <a:lstStyle/>
          <a:p>
            <a:fld id="{B937FC8B-228C-DA47-9E44-6325A3025145}" type="slidenum">
              <a:rPr kumimoji="1" lang="ja-JP" altLang="en-US" smtClean="0"/>
              <a:t>16</a:t>
            </a:fld>
            <a:endParaRPr kumimoji="1" lang="ja-JP" altLang="en-US"/>
          </a:p>
        </p:txBody>
      </p:sp>
    </p:spTree>
    <p:extLst>
      <p:ext uri="{BB962C8B-B14F-4D97-AF65-F5344CB8AC3E}">
        <p14:creationId xmlns:p14="http://schemas.microsoft.com/office/powerpoint/2010/main" val="3766529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14625"/>
          </a:xfrm>
        </p:spPr>
        <p:txBody>
          <a:bodyPr>
            <a:normAutofit fontScale="90000"/>
          </a:bodyPr>
          <a:lstStyle/>
          <a:p>
            <a:r>
              <a:rPr kumimoji="1" lang="ja-JP" altLang="en-US" dirty="0" smtClean="0"/>
              <a:t>代替輸送による損失回復額</a:t>
            </a:r>
            <a:endParaRPr kumimoji="1" lang="ja-JP" altLang="en-US" dirty="0"/>
          </a:p>
        </p:txBody>
      </p:sp>
      <p:sp>
        <p:nvSpPr>
          <p:cNvPr id="4" name="日付プレースホルダー 3"/>
          <p:cNvSpPr>
            <a:spLocks noGrp="1"/>
          </p:cNvSpPr>
          <p:nvPr>
            <p:ph type="dt" sz="half" idx="10"/>
          </p:nvPr>
        </p:nvSpPr>
        <p:spPr/>
        <p:txBody>
          <a:bodyPr/>
          <a:lstStyle/>
          <a:p>
            <a:fld id="{3BF05507-6842-4A4B-B8EC-9A0DE22F44A7}"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17</a:t>
            </a:fld>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169480171"/>
              </p:ext>
            </p:extLst>
          </p:nvPr>
        </p:nvGraphicFramePr>
        <p:xfrm>
          <a:off x="1096211" y="1689068"/>
          <a:ext cx="7098631" cy="2494180"/>
        </p:xfrm>
        <a:graphic>
          <a:graphicData uri="http://schemas.openxmlformats.org/drawingml/2006/table">
            <a:tbl>
              <a:tblPr/>
              <a:tblGrid>
                <a:gridCol w="1303420"/>
                <a:gridCol w="2105527"/>
                <a:gridCol w="2098842"/>
                <a:gridCol w="1590842"/>
              </a:tblGrid>
              <a:tr h="483210">
                <a:tc>
                  <a:txBody>
                    <a:bodyPr/>
                    <a:lstStyle/>
                    <a:p>
                      <a:pPr algn="l" fontAlgn="b"/>
                      <a:r>
                        <a:rPr lang="ja-JP" altLang="en-US" sz="1800" b="0" i="0" u="none" strike="noStrike" dirty="0">
                          <a:solidFill>
                            <a:srgbClr val="000000"/>
                          </a:solidFill>
                          <a:effectLst/>
                          <a:latin typeface="ＭＳ Ｐゴシック"/>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800" b="0" i="0" u="none" strike="noStrike" dirty="0">
                          <a:solidFill>
                            <a:srgbClr val="000000"/>
                          </a:solidFill>
                          <a:effectLst/>
                          <a:latin typeface="ＭＳ Ｐゴシック"/>
                        </a:rPr>
                        <a:t>一人</a:t>
                      </a:r>
                      <a:r>
                        <a:rPr lang="ja-JP" altLang="en-US" sz="1800" b="0" i="0" u="none" strike="noStrike" dirty="0" smtClean="0">
                          <a:solidFill>
                            <a:srgbClr val="000000"/>
                          </a:solidFill>
                          <a:effectLst/>
                          <a:latin typeface="ＭＳ Ｐゴシック"/>
                        </a:rPr>
                        <a:t>当たり</a:t>
                      </a:r>
                      <a:endParaRPr lang="en-US" altLang="ja-JP" sz="1800" b="0" i="0" u="none" strike="noStrike" dirty="0" smtClean="0">
                        <a:solidFill>
                          <a:srgbClr val="000000"/>
                        </a:solidFill>
                        <a:effectLst/>
                        <a:latin typeface="ＭＳ Ｐゴシック"/>
                      </a:endParaRPr>
                    </a:p>
                    <a:p>
                      <a:pPr algn="l" fontAlgn="b"/>
                      <a:r>
                        <a:rPr lang="en-US" altLang="ja-JP" sz="1800" b="0" i="0" u="none" strike="noStrike" dirty="0" smtClean="0">
                          <a:solidFill>
                            <a:srgbClr val="000000"/>
                          </a:solidFill>
                          <a:effectLst/>
                          <a:latin typeface="ＭＳ Ｐゴシック"/>
                        </a:rPr>
                        <a:t>      </a:t>
                      </a:r>
                      <a:r>
                        <a:rPr lang="ja-JP" altLang="en-US" sz="1800" b="0" i="0" u="none" strike="noStrike" dirty="0" smtClean="0">
                          <a:solidFill>
                            <a:srgbClr val="000000"/>
                          </a:solidFill>
                          <a:effectLst/>
                          <a:latin typeface="ＭＳ Ｐゴシック"/>
                        </a:rPr>
                        <a:t>　均</a:t>
                      </a:r>
                      <a:r>
                        <a:rPr lang="ja-JP" altLang="en-US" sz="1800" b="0" i="0" u="none" strike="noStrike" dirty="0">
                          <a:solidFill>
                            <a:srgbClr val="000000"/>
                          </a:solidFill>
                          <a:effectLst/>
                          <a:latin typeface="ＭＳ Ｐゴシック"/>
                        </a:rPr>
                        <a:t>消費額（日）</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800" b="0" i="0" u="none" strike="noStrike" dirty="0">
                          <a:solidFill>
                            <a:srgbClr val="000000"/>
                          </a:solidFill>
                          <a:effectLst/>
                          <a:latin typeface="ＭＳ Ｐゴシック"/>
                        </a:rPr>
                        <a:t>北陸</a:t>
                      </a:r>
                      <a:r>
                        <a:rPr lang="ja-JP" altLang="en-US" sz="1800" b="0" i="0" u="none" strike="noStrike" dirty="0" smtClean="0">
                          <a:solidFill>
                            <a:srgbClr val="000000"/>
                          </a:solidFill>
                          <a:effectLst/>
                          <a:latin typeface="ＭＳ Ｐゴシック"/>
                        </a:rPr>
                        <a:t>新幹線</a:t>
                      </a:r>
                      <a:endParaRPr lang="en-US" altLang="ja-JP" sz="1800" b="0" i="0" u="none" strike="noStrike" dirty="0" smtClean="0">
                        <a:solidFill>
                          <a:srgbClr val="000000"/>
                        </a:solidFill>
                        <a:effectLst/>
                        <a:latin typeface="ＭＳ Ｐゴシック"/>
                      </a:endParaRPr>
                    </a:p>
                    <a:p>
                      <a:pPr algn="l" fontAlgn="b"/>
                      <a:r>
                        <a:rPr lang="en-US" altLang="ja-JP" sz="1800" b="0" i="0" u="none" strike="noStrike" dirty="0" smtClean="0">
                          <a:solidFill>
                            <a:srgbClr val="000000"/>
                          </a:solidFill>
                          <a:effectLst/>
                          <a:latin typeface="ＭＳ Ｐゴシック"/>
                        </a:rPr>
                        <a:t>     </a:t>
                      </a:r>
                      <a:r>
                        <a:rPr lang="ja-JP" altLang="en-US" sz="1800" b="0" i="0" u="none" strike="noStrike" dirty="0" smtClean="0">
                          <a:solidFill>
                            <a:srgbClr val="000000"/>
                          </a:solidFill>
                          <a:effectLst/>
                          <a:latin typeface="ＭＳ Ｐゴシック"/>
                        </a:rPr>
                        <a:t>　</a:t>
                      </a:r>
                      <a:r>
                        <a:rPr lang="en-US" altLang="ja-JP" sz="1800" b="0" i="0" u="none" strike="noStrike" dirty="0" smtClean="0">
                          <a:solidFill>
                            <a:srgbClr val="000000"/>
                          </a:solidFill>
                          <a:effectLst/>
                          <a:latin typeface="ＭＳ Ｐゴシック"/>
                        </a:rPr>
                        <a:t> </a:t>
                      </a:r>
                      <a:r>
                        <a:rPr lang="ja-JP" altLang="en-US" sz="1800" b="0" i="0" u="none" strike="noStrike" dirty="0" smtClean="0">
                          <a:solidFill>
                            <a:srgbClr val="000000"/>
                          </a:solidFill>
                          <a:effectLst/>
                          <a:latin typeface="ＭＳ Ｐゴシック"/>
                        </a:rPr>
                        <a:t>利用者数（人）</a:t>
                      </a:r>
                      <a:endParaRPr lang="ja-JP" altLang="en-US" sz="1800" b="0" i="0" u="none" strike="noStrike" dirty="0">
                        <a:solidFill>
                          <a:srgbClr val="000000"/>
                        </a:solidFill>
                        <a:effectLst/>
                        <a:latin typeface="ＭＳ Ｐゴシック"/>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800" b="0" i="0" u="none" strike="noStrike" dirty="0">
                          <a:solidFill>
                            <a:srgbClr val="000000"/>
                          </a:solidFill>
                          <a:effectLst/>
                          <a:latin typeface="ＭＳ Ｐゴシック"/>
                        </a:rPr>
                        <a:t>損失回復</a:t>
                      </a:r>
                      <a:r>
                        <a:rPr lang="ja-JP" altLang="en-US" sz="1800" b="0" i="0" u="none" strike="noStrike" dirty="0" smtClean="0">
                          <a:solidFill>
                            <a:srgbClr val="000000"/>
                          </a:solidFill>
                          <a:effectLst/>
                          <a:latin typeface="ＭＳ Ｐゴシック"/>
                        </a:rPr>
                        <a:t>額</a:t>
                      </a:r>
                      <a:endParaRPr lang="en-US" altLang="ja-JP" sz="1800" b="0" i="0" u="none" strike="noStrike" dirty="0" smtClean="0">
                        <a:solidFill>
                          <a:srgbClr val="000000"/>
                        </a:solidFill>
                        <a:effectLst/>
                        <a:latin typeface="ＭＳ Ｐゴシック"/>
                      </a:endParaRPr>
                    </a:p>
                    <a:p>
                      <a:pPr algn="l" fontAlgn="b"/>
                      <a:r>
                        <a:rPr lang="ja-JP" altLang="en-US" sz="1800" b="0" i="0" u="none" strike="noStrike" dirty="0" smtClean="0">
                          <a:solidFill>
                            <a:srgbClr val="000000"/>
                          </a:solidFill>
                          <a:effectLst/>
                          <a:latin typeface="ＭＳ Ｐゴシック"/>
                        </a:rPr>
                        <a:t>（</a:t>
                      </a:r>
                      <a:r>
                        <a:rPr lang="ja-JP" altLang="en-US" sz="1800" b="0" i="0" u="none" strike="noStrike" dirty="0">
                          <a:solidFill>
                            <a:srgbClr val="000000"/>
                          </a:solidFill>
                          <a:effectLst/>
                          <a:latin typeface="ＭＳ Ｐゴシック"/>
                        </a:rPr>
                        <a:t>億円）</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3210">
                <a:tc>
                  <a:txBody>
                    <a:bodyPr/>
                    <a:lstStyle/>
                    <a:p>
                      <a:pPr algn="ctr" fontAlgn="b"/>
                      <a:r>
                        <a:rPr lang="ja-JP" altLang="en-US" sz="2800" b="0" i="0" u="none" strike="noStrike" dirty="0">
                          <a:solidFill>
                            <a:srgbClr val="000000"/>
                          </a:solidFill>
                          <a:effectLst/>
                          <a:latin typeface="ＭＳ Ｐゴシック"/>
                        </a:rPr>
                        <a:t>観光</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32996.75458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10766.13159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3.552474017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3210">
                <a:tc>
                  <a:txBody>
                    <a:bodyPr/>
                    <a:lstStyle/>
                    <a:p>
                      <a:pPr algn="ctr" fontAlgn="b"/>
                      <a:r>
                        <a:rPr lang="ja-JP" altLang="en-US" sz="2800" b="0" i="0" u="none" strike="noStrike" dirty="0">
                          <a:solidFill>
                            <a:srgbClr val="000000"/>
                          </a:solidFill>
                          <a:effectLst/>
                          <a:latin typeface="ＭＳ Ｐゴシック"/>
                        </a:rPr>
                        <a:t>私用</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31363.31532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9336.555037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2.928253197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3210">
                <a:tc>
                  <a:txBody>
                    <a:bodyPr/>
                    <a:lstStyle/>
                    <a:p>
                      <a:pPr algn="ctr" fontAlgn="b"/>
                      <a:r>
                        <a:rPr lang="ja-JP" altLang="en-US" sz="2800" b="0" i="0" u="none" strike="noStrike" dirty="0">
                          <a:solidFill>
                            <a:srgbClr val="000000"/>
                          </a:solidFill>
                          <a:effectLst/>
                          <a:latin typeface="ＭＳ Ｐゴシック"/>
                        </a:rPr>
                        <a:t>仕事</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29249.47081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74091.92584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21.67149622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3210">
                <a:tc>
                  <a:txBody>
                    <a:bodyPr/>
                    <a:lstStyle/>
                    <a:p>
                      <a:pPr algn="l" fontAlgn="b"/>
                      <a:endParaRPr lang="ja-JP" altLang="en-US" sz="1800" b="0" i="0" u="none" strike="noStrike">
                        <a:solidFill>
                          <a:srgbClr val="000000"/>
                        </a:solidFill>
                        <a:effectLst/>
                        <a:latin typeface="ＭＳ Ｐゴシック"/>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2000" b="0" i="0" u="none" strike="noStrike">
                        <a:solidFill>
                          <a:srgbClr val="000000"/>
                        </a:solidFill>
                        <a:effectLst/>
                        <a:latin typeface="ＭＳ Ｐゴシック"/>
                      </a:endParaRP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altLang="ja-JP" sz="2000" b="0" i="0" u="none" strike="noStrike">
                          <a:solidFill>
                            <a:srgbClr val="000000"/>
                          </a:solidFill>
                          <a:effectLst/>
                          <a:latin typeface="ＭＳ Ｐゴシック"/>
                        </a:rPr>
                        <a:t>33420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28.15222343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r>
            </a:tbl>
          </a:graphicData>
        </a:graphic>
      </p:graphicFrame>
      <p:sp>
        <p:nvSpPr>
          <p:cNvPr id="11" name="テキスト ボックス 10"/>
          <p:cNvSpPr txBox="1"/>
          <p:nvPr/>
        </p:nvSpPr>
        <p:spPr>
          <a:xfrm>
            <a:off x="574842" y="1175344"/>
            <a:ext cx="6443579" cy="830997"/>
          </a:xfrm>
          <a:prstGeom prst="rect">
            <a:avLst/>
          </a:prstGeom>
          <a:noFill/>
        </p:spPr>
        <p:txBody>
          <a:bodyPr wrap="square" rtlCol="0">
            <a:spAutoFit/>
          </a:bodyPr>
          <a:lstStyle/>
          <a:p>
            <a:pPr lvl="0"/>
            <a:r>
              <a:rPr lang="en-US" altLang="ja-JP" sz="2400" dirty="0" smtClean="0"/>
              <a:t>①</a:t>
            </a:r>
            <a:r>
              <a:rPr lang="ja-JP" altLang="en-US" sz="2400" dirty="0" smtClean="0"/>
              <a:t>旅行</a:t>
            </a:r>
            <a:r>
              <a:rPr lang="ja-JP" altLang="en-US" sz="2400" dirty="0"/>
              <a:t>取り止めによる消費額の減少</a:t>
            </a:r>
          </a:p>
          <a:p>
            <a:endParaRPr kumimoji="1" lang="ja-JP" altLang="en-US" sz="2400" dirty="0"/>
          </a:p>
        </p:txBody>
      </p:sp>
      <p:sp>
        <p:nvSpPr>
          <p:cNvPr id="12" name="テキスト ボックス 11"/>
          <p:cNvSpPr txBox="1"/>
          <p:nvPr/>
        </p:nvSpPr>
        <p:spPr>
          <a:xfrm>
            <a:off x="708526" y="4363089"/>
            <a:ext cx="5514250" cy="738664"/>
          </a:xfrm>
          <a:prstGeom prst="rect">
            <a:avLst/>
          </a:prstGeom>
          <a:noFill/>
        </p:spPr>
        <p:txBody>
          <a:bodyPr wrap="none" rtlCol="0">
            <a:spAutoFit/>
          </a:bodyPr>
          <a:lstStyle/>
          <a:p>
            <a:pPr lvl="0"/>
            <a:r>
              <a:rPr kumimoji="1" lang="en-US" altLang="ja-JP" sz="2400" dirty="0" smtClean="0"/>
              <a:t>②</a:t>
            </a:r>
            <a:r>
              <a:rPr lang="ja-JP" altLang="en-US" sz="2400" dirty="0"/>
              <a:t>出張取り止めによるビジネス機会損失</a:t>
            </a:r>
          </a:p>
          <a:p>
            <a:endParaRPr kumimoji="1" lang="ja-JP" altLang="en-US" dirty="0"/>
          </a:p>
        </p:txBody>
      </p:sp>
      <p:graphicFrame>
        <p:nvGraphicFramePr>
          <p:cNvPr id="14" name="表 13"/>
          <p:cNvGraphicFramePr>
            <a:graphicFrameLocks noGrp="1"/>
          </p:cNvGraphicFramePr>
          <p:nvPr>
            <p:extLst>
              <p:ext uri="{D42A27DB-BD31-4B8C-83A1-F6EECF244321}">
                <p14:modId xmlns:p14="http://schemas.microsoft.com/office/powerpoint/2010/main" val="2821484193"/>
              </p:ext>
            </p:extLst>
          </p:nvPr>
        </p:nvGraphicFramePr>
        <p:xfrm>
          <a:off x="1096210" y="4866104"/>
          <a:ext cx="7098631" cy="1243264"/>
        </p:xfrm>
        <a:graphic>
          <a:graphicData uri="http://schemas.openxmlformats.org/drawingml/2006/table">
            <a:tbl>
              <a:tblPr/>
              <a:tblGrid>
                <a:gridCol w="2418215"/>
                <a:gridCol w="2691239"/>
                <a:gridCol w="1989177"/>
              </a:tblGrid>
              <a:tr h="621632">
                <a:tc>
                  <a:txBody>
                    <a:bodyPr/>
                    <a:lstStyle/>
                    <a:p>
                      <a:pPr algn="ctr" fontAlgn="ctr"/>
                      <a:r>
                        <a:rPr lang="ja-JP" altLang="en-US" sz="1800" b="0" i="0" u="none" strike="noStrike" dirty="0">
                          <a:solidFill>
                            <a:srgbClr val="000000"/>
                          </a:solidFill>
                          <a:effectLst/>
                          <a:latin typeface="ＭＳ Ｐゴシック"/>
                        </a:rPr>
                        <a:t>出張時間価値（円）</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rgbClr val="000000"/>
                          </a:solidFill>
                          <a:effectLst/>
                          <a:latin typeface="ＭＳ Ｐゴシック"/>
                        </a:rPr>
                        <a:t> 回復ビジネス流動量（人）</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rgbClr val="000000"/>
                          </a:solidFill>
                          <a:effectLst/>
                          <a:latin typeface="ＭＳ Ｐゴシック"/>
                        </a:rPr>
                        <a:t>損失回復額（億円）</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1632">
                <a:tc>
                  <a:txBody>
                    <a:bodyPr/>
                    <a:lstStyle/>
                    <a:p>
                      <a:pPr algn="ctr" fontAlgn="ctr"/>
                      <a:r>
                        <a:rPr lang="en-US" altLang="ja-JP" sz="1800" b="0" i="0" u="none" strike="noStrike">
                          <a:solidFill>
                            <a:srgbClr val="000000"/>
                          </a:solidFill>
                          <a:effectLst/>
                          <a:latin typeface="ＭＳ Ｐゴシック"/>
                        </a:rPr>
                        <a:t>30507.69274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ＭＳ Ｐゴシック"/>
                        </a:rPr>
                        <a:t>74091.92584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ＭＳ Ｐゴシック"/>
                        </a:rPr>
                        <a:t>22.60373708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694"/>
                    </a:solidFill>
                  </a:tcPr>
                </a:tc>
              </a:tr>
            </a:tbl>
          </a:graphicData>
        </a:graphic>
      </p:graphicFrame>
    </p:spTree>
    <p:extLst>
      <p:ext uri="{BB962C8B-B14F-4D97-AF65-F5344CB8AC3E}">
        <p14:creationId xmlns:p14="http://schemas.microsoft.com/office/powerpoint/2010/main" val="1401196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14625"/>
          </a:xfrm>
        </p:spPr>
        <p:txBody>
          <a:bodyPr>
            <a:normAutofit fontScale="90000"/>
          </a:bodyPr>
          <a:lstStyle/>
          <a:p>
            <a:r>
              <a:rPr kumimoji="1" lang="ja-JP" altLang="en-US" dirty="0" smtClean="0"/>
              <a:t>既存の評価との比較</a:t>
            </a:r>
            <a:endParaRPr kumimoji="1" lang="ja-JP" altLang="en-US" dirty="0"/>
          </a:p>
        </p:txBody>
      </p:sp>
      <p:sp>
        <p:nvSpPr>
          <p:cNvPr id="7" name="テキスト プレースホルダー 6"/>
          <p:cNvSpPr>
            <a:spLocks noGrp="1"/>
          </p:cNvSpPr>
          <p:nvPr>
            <p:ph type="body" idx="1"/>
          </p:nvPr>
        </p:nvSpPr>
        <p:spPr>
          <a:xfrm>
            <a:off x="457200" y="989263"/>
            <a:ext cx="4040188" cy="639762"/>
          </a:xfrm>
        </p:spPr>
        <p:txBody>
          <a:bodyPr>
            <a:normAutofit/>
          </a:bodyPr>
          <a:lstStyle/>
          <a:p>
            <a:r>
              <a:rPr lang="ja-JP" altLang="en-US" sz="2800" dirty="0"/>
              <a:t>北陸経済</a:t>
            </a:r>
            <a:r>
              <a:rPr lang="ja-JP" altLang="en-US" sz="2800" dirty="0" smtClean="0"/>
              <a:t>連合</a:t>
            </a:r>
            <a:r>
              <a:rPr lang="en-US" altLang="en-US" sz="2800" dirty="0" smtClean="0"/>
              <a:t>会</a:t>
            </a:r>
            <a:r>
              <a:rPr lang="en-US" altLang="en-US" sz="2800" b="0" dirty="0" smtClean="0"/>
              <a:t>（H23</a:t>
            </a:r>
            <a:r>
              <a:rPr lang="ja-JP" altLang="en-US" sz="2800" b="0" dirty="0" smtClean="0"/>
              <a:t>）</a:t>
            </a:r>
            <a:endParaRPr lang="en-US" altLang="en-US" sz="2800" b="0" dirty="0" smtClean="0"/>
          </a:p>
        </p:txBody>
      </p:sp>
      <p:sp>
        <p:nvSpPr>
          <p:cNvPr id="8" name="テキスト プレースホルダー 7"/>
          <p:cNvSpPr>
            <a:spLocks noGrp="1"/>
          </p:cNvSpPr>
          <p:nvPr>
            <p:ph type="body" sz="quarter" idx="3"/>
          </p:nvPr>
        </p:nvSpPr>
        <p:spPr>
          <a:xfrm>
            <a:off x="4157579" y="1109580"/>
            <a:ext cx="4529221" cy="5246770"/>
          </a:xfrm>
        </p:spPr>
        <p:txBody>
          <a:bodyPr>
            <a:normAutofit/>
          </a:bodyPr>
          <a:lstStyle/>
          <a:p>
            <a:r>
              <a:rPr kumimoji="1" lang="ja-JP" altLang="en-US" sz="2800" dirty="0" smtClean="0"/>
              <a:t>＜結果の乖離の原因＞</a:t>
            </a:r>
            <a:endParaRPr kumimoji="1" lang="en-US" altLang="ja-JP" sz="2800" dirty="0" smtClean="0"/>
          </a:p>
          <a:p>
            <a:endParaRPr kumimoji="1" lang="en-US" altLang="ja-JP" sz="2800" dirty="0" smtClean="0"/>
          </a:p>
          <a:p>
            <a:r>
              <a:rPr lang="ja-JP" altLang="en-US" sz="2800" dirty="0" smtClean="0"/>
              <a:t>・私たちの分析が航空機による移動や北陸道による迂回などを考慮できていない</a:t>
            </a:r>
            <a:endParaRPr lang="en-US" altLang="ja-JP" sz="2800" dirty="0" smtClean="0"/>
          </a:p>
          <a:p>
            <a:endParaRPr kumimoji="1" lang="en-US" altLang="ja-JP" sz="2800" dirty="0"/>
          </a:p>
          <a:p>
            <a:r>
              <a:rPr lang="ja-JP" altLang="en-US" sz="2800" dirty="0" smtClean="0"/>
              <a:t>・対象となる地域が広く（東北・中国地方を含む）、遠いほど航空機や自動車を選ぶ確率が高くなるから</a:t>
            </a:r>
            <a:endParaRPr lang="en-US" altLang="ja-JP" sz="2800" dirty="0" smtClean="0"/>
          </a:p>
          <a:p>
            <a:endParaRPr kumimoji="1" lang="en-US" altLang="ja-JP" sz="2800" dirty="0" smtClean="0"/>
          </a:p>
        </p:txBody>
      </p:sp>
      <p:sp>
        <p:nvSpPr>
          <p:cNvPr id="4" name="日付プレースホルダー 3"/>
          <p:cNvSpPr>
            <a:spLocks noGrp="1"/>
          </p:cNvSpPr>
          <p:nvPr>
            <p:ph type="dt" sz="half" idx="10"/>
          </p:nvPr>
        </p:nvSpPr>
        <p:spPr/>
        <p:txBody>
          <a:bodyPr/>
          <a:lstStyle/>
          <a:p>
            <a:fld id="{1071249C-1E85-9A49-916E-C2327D099C2D}"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18</a:t>
            </a:fld>
            <a:endParaRPr kumimoji="1" lang="ja-JP" altLang="en-US"/>
          </a:p>
        </p:txBody>
      </p:sp>
      <p:pic>
        <p:nvPicPr>
          <p:cNvPr id="16" name="図 15"/>
          <p:cNvPicPr>
            <a:picLocks noChangeAspect="1"/>
          </p:cNvPicPr>
          <p:nvPr/>
        </p:nvPicPr>
        <p:blipFill>
          <a:blip r:embed="rId2"/>
          <a:stretch>
            <a:fillRect/>
          </a:stretch>
        </p:blipFill>
        <p:spPr>
          <a:xfrm>
            <a:off x="1248746" y="1629025"/>
            <a:ext cx="2296058" cy="4960352"/>
          </a:xfrm>
          <a:prstGeom prst="rect">
            <a:avLst/>
          </a:prstGeom>
        </p:spPr>
      </p:pic>
      <p:sp>
        <p:nvSpPr>
          <p:cNvPr id="17" name="円/楕円 16"/>
          <p:cNvSpPr/>
          <p:nvPr/>
        </p:nvSpPr>
        <p:spPr>
          <a:xfrm>
            <a:off x="2807368" y="6096000"/>
            <a:ext cx="601579" cy="493377"/>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18318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北陸新幹線の全線開通によって、</a:t>
            </a:r>
            <a:endParaRPr kumimoji="1" lang="en-US" altLang="ja-JP" dirty="0" smtClean="0"/>
          </a:p>
          <a:p>
            <a:pPr marL="0" indent="0">
              <a:buNone/>
            </a:pPr>
            <a:r>
              <a:rPr lang="ja-JP" altLang="ja-JP" dirty="0"/>
              <a:t>　</a:t>
            </a:r>
            <a:r>
              <a:rPr lang="ja-JP" altLang="en-US" dirty="0" smtClean="0"/>
              <a:t>地震や雪害によって東海道新幹線が１日停</a:t>
            </a:r>
            <a:endParaRPr lang="en-US" altLang="ja-JP" dirty="0" smtClean="0"/>
          </a:p>
          <a:p>
            <a:pPr marL="0" indent="0">
              <a:buNone/>
            </a:pPr>
            <a:r>
              <a:rPr lang="ja-JP" altLang="ja-JP" dirty="0"/>
              <a:t>　</a:t>
            </a:r>
            <a:r>
              <a:rPr lang="ja-JP" altLang="en-US" dirty="0" smtClean="0"/>
              <a:t>止したとしても、</a:t>
            </a:r>
            <a:r>
              <a:rPr lang="ja-JP" altLang="en-US" dirty="0" smtClean="0">
                <a:solidFill>
                  <a:schemeClr val="accent2">
                    <a:lumMod val="75000"/>
                  </a:schemeClr>
                </a:solidFill>
              </a:rPr>
              <a:t>約</a:t>
            </a:r>
            <a:r>
              <a:rPr lang="en-US" altLang="ja-JP" dirty="0" smtClean="0">
                <a:solidFill>
                  <a:schemeClr val="accent2">
                    <a:lumMod val="75000"/>
                  </a:schemeClr>
                </a:solidFill>
              </a:rPr>
              <a:t>50</a:t>
            </a:r>
            <a:r>
              <a:rPr lang="ja-JP" altLang="en-US" dirty="0" smtClean="0">
                <a:solidFill>
                  <a:schemeClr val="accent2">
                    <a:lumMod val="75000"/>
                  </a:schemeClr>
                </a:solidFill>
              </a:rPr>
              <a:t>億円</a:t>
            </a:r>
            <a:r>
              <a:rPr lang="ja-JP" altLang="en-US" dirty="0" smtClean="0"/>
              <a:t>の経済効果を回復</a:t>
            </a:r>
            <a:endParaRPr lang="en-US" altLang="ja-JP" dirty="0" smtClean="0"/>
          </a:p>
          <a:p>
            <a:pPr marL="0" indent="0">
              <a:buNone/>
            </a:pPr>
            <a:r>
              <a:rPr lang="ja-JP" altLang="ja-JP" dirty="0"/>
              <a:t>　</a:t>
            </a:r>
            <a:r>
              <a:rPr lang="ja-JP" altLang="en-US" dirty="0" smtClean="0"/>
              <a:t>することができる</a:t>
            </a:r>
            <a:endParaRPr lang="en-US" altLang="ja-JP" dirty="0" smtClean="0"/>
          </a:p>
          <a:p>
            <a:pPr marL="0" indent="0">
              <a:buNone/>
            </a:pPr>
            <a:endParaRPr lang="en-US" altLang="ja-JP" dirty="0" smtClean="0"/>
          </a:p>
          <a:p>
            <a:pPr marL="0" indent="0">
              <a:buNone/>
            </a:pPr>
            <a:r>
              <a:rPr lang="en-US" altLang="ja-JP" dirty="0" smtClean="0"/>
              <a:t>→</a:t>
            </a:r>
            <a:r>
              <a:rPr lang="ja-JP" altLang="en-US" dirty="0" smtClean="0"/>
              <a:t>北陸新幹線を多額の建設費をかけてでも</a:t>
            </a:r>
            <a:endParaRPr lang="en-US" altLang="ja-JP" dirty="0" smtClean="0"/>
          </a:p>
          <a:p>
            <a:pPr marL="0" indent="0">
              <a:buNone/>
            </a:pPr>
            <a:r>
              <a:rPr lang="ja-JP" altLang="ja-JP" dirty="0"/>
              <a:t>　</a:t>
            </a:r>
            <a:r>
              <a:rPr lang="en-US" altLang="en-US" dirty="0"/>
              <a:t> </a:t>
            </a:r>
            <a:r>
              <a:rPr lang="ja-JP" altLang="en-US" dirty="0" smtClean="0"/>
              <a:t>さらに延伸する根拠の一つとなる</a:t>
            </a:r>
            <a:endParaRPr lang="en-US" altLang="ja-JP" dirty="0" smtClean="0"/>
          </a:p>
          <a:p>
            <a:pPr marL="0" indent="0">
              <a:buNone/>
            </a:pPr>
            <a:r>
              <a:rPr lang="ja-JP" altLang="en-US" dirty="0"/>
              <a:t>　</a:t>
            </a:r>
            <a:endParaRPr kumimoji="1" lang="ja-JP" altLang="en-US" dirty="0"/>
          </a:p>
        </p:txBody>
      </p:sp>
      <p:sp>
        <p:nvSpPr>
          <p:cNvPr id="4" name="日付プレースホルダー 3"/>
          <p:cNvSpPr>
            <a:spLocks noGrp="1"/>
          </p:cNvSpPr>
          <p:nvPr>
            <p:ph type="dt" sz="half" idx="10"/>
          </p:nvPr>
        </p:nvSpPr>
        <p:spPr/>
        <p:txBody>
          <a:bodyPr/>
          <a:lstStyle/>
          <a:p>
            <a:fld id="{D5EACA9E-6BF6-0F4C-9461-C0F7C4C963BE}"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19</a:t>
            </a:fld>
            <a:endParaRPr kumimoji="1" lang="ja-JP" altLang="en-US"/>
          </a:p>
        </p:txBody>
      </p:sp>
    </p:spTree>
    <p:extLst>
      <p:ext uri="{BB962C8B-B14F-4D97-AF65-F5344CB8AC3E}">
        <p14:creationId xmlns:p14="http://schemas.microsoft.com/office/powerpoint/2010/main" val="243140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はじめに</a:t>
            </a:r>
            <a:endParaRPr kumimoji="1" lang="en-US" altLang="ja-JP" dirty="0" smtClean="0"/>
          </a:p>
          <a:p>
            <a:pPr marL="514350" indent="-514350">
              <a:buFont typeface="+mj-lt"/>
              <a:buAutoNum type="arabicPeriod"/>
            </a:pPr>
            <a:r>
              <a:rPr lang="ja-JP" altLang="en-US" dirty="0" smtClean="0"/>
              <a:t>現状分析</a:t>
            </a:r>
            <a:endParaRPr lang="en-US" altLang="ja-JP" dirty="0" smtClean="0"/>
          </a:p>
          <a:p>
            <a:pPr marL="514350" indent="-514350">
              <a:buFont typeface="+mj-lt"/>
              <a:buAutoNum type="arabicPeriod"/>
            </a:pPr>
            <a:r>
              <a:rPr kumimoji="1" lang="ja-JP" altLang="en-US" dirty="0" smtClean="0"/>
              <a:t>分析手法</a:t>
            </a:r>
            <a:endParaRPr kumimoji="1" lang="en-US" altLang="ja-JP" dirty="0" smtClean="0"/>
          </a:p>
          <a:p>
            <a:pPr marL="514350" indent="-514350">
              <a:buFont typeface="+mj-lt"/>
              <a:buAutoNum type="arabicPeriod"/>
            </a:pPr>
            <a:r>
              <a:rPr lang="ja-JP" altLang="en-US" dirty="0" smtClean="0"/>
              <a:t>分析結果</a:t>
            </a:r>
            <a:endParaRPr lang="en-US" altLang="ja-JP" dirty="0" smtClean="0"/>
          </a:p>
          <a:p>
            <a:pPr marL="514350" indent="-514350">
              <a:buFont typeface="+mj-lt"/>
              <a:buAutoNum type="arabicPeriod"/>
            </a:pPr>
            <a:r>
              <a:rPr kumimoji="1" lang="ja-JP" altLang="en-US" dirty="0" smtClean="0"/>
              <a:t>既存の評価との比較</a:t>
            </a:r>
            <a:endParaRPr kumimoji="1" lang="en-US" altLang="ja-JP" dirty="0" smtClean="0"/>
          </a:p>
          <a:p>
            <a:pPr marL="514350" indent="-514350">
              <a:buFont typeface="+mj-lt"/>
              <a:buAutoNum type="arabicPeriod"/>
            </a:pPr>
            <a:r>
              <a:rPr lang="ja-JP" altLang="en-US" dirty="0" smtClean="0"/>
              <a:t>まとめ</a:t>
            </a:r>
            <a:endParaRPr lang="en-US" altLang="ja-JP" dirty="0" smtClean="0"/>
          </a:p>
          <a:p>
            <a:pPr marL="514350" indent="-514350">
              <a:buFont typeface="+mj-lt"/>
              <a:buAutoNum type="arabicPeriod"/>
            </a:pPr>
            <a:r>
              <a:rPr kumimoji="1" lang="ja-JP" altLang="en-US" dirty="0" smtClean="0"/>
              <a:t>今後の課題</a:t>
            </a:r>
            <a:endParaRPr kumimoji="1" lang="ja-JP" altLang="en-US" dirty="0"/>
          </a:p>
        </p:txBody>
      </p:sp>
      <p:sp>
        <p:nvSpPr>
          <p:cNvPr id="4" name="日付プレースホルダー 3"/>
          <p:cNvSpPr>
            <a:spLocks noGrp="1"/>
          </p:cNvSpPr>
          <p:nvPr>
            <p:ph type="dt" sz="half" idx="10"/>
          </p:nvPr>
        </p:nvSpPr>
        <p:spPr/>
        <p:txBody>
          <a:bodyPr/>
          <a:lstStyle/>
          <a:p>
            <a:fld id="{102FD252-9EFD-0F45-83BF-5AC605A8745C}"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2</a:t>
            </a:fld>
            <a:endParaRPr kumimoji="1" lang="ja-JP" altLang="en-US"/>
          </a:p>
        </p:txBody>
      </p:sp>
    </p:spTree>
    <p:extLst>
      <p:ext uri="{BB962C8B-B14F-4D97-AF65-F5344CB8AC3E}">
        <p14:creationId xmlns:p14="http://schemas.microsoft.com/office/powerpoint/2010/main" val="903581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今回の分析では、他の交通手段の選択が考えられていないこと</a:t>
            </a:r>
            <a:endParaRPr lang="en-US" altLang="ja-JP" dirty="0"/>
          </a:p>
          <a:p>
            <a:pPr marL="0" indent="0">
              <a:buNone/>
            </a:pPr>
            <a:r>
              <a:rPr lang="ja-JP" altLang="ja-JP" dirty="0" smtClean="0"/>
              <a:t>　</a:t>
            </a:r>
            <a:r>
              <a:rPr lang="ja-JP" altLang="en-US" dirty="0" smtClean="0"/>
              <a:t>（経路選択モデル構築を試みたが、行かな　</a:t>
            </a:r>
            <a:endParaRPr lang="en-US" altLang="ja-JP" dirty="0" smtClean="0"/>
          </a:p>
          <a:p>
            <a:pPr marL="0" indent="0">
              <a:buNone/>
            </a:pPr>
            <a:r>
              <a:rPr lang="ja-JP" altLang="ja-JP" dirty="0"/>
              <a:t>　</a:t>
            </a:r>
            <a:r>
              <a:rPr lang="ja-JP" altLang="en-US" dirty="0" smtClean="0"/>
              <a:t>　かった時の費用の設定が困難であった）</a:t>
            </a:r>
            <a:endParaRPr lang="en-US" altLang="ja-JP" dirty="0" smtClean="0"/>
          </a:p>
          <a:p>
            <a:r>
              <a:rPr lang="ja-JP" altLang="en-US" dirty="0" smtClean="0"/>
              <a:t>分析によって得られた結果が大きすぎたこと</a:t>
            </a:r>
            <a:endParaRPr lang="en-US" altLang="ja-JP" dirty="0" smtClean="0"/>
          </a:p>
          <a:p>
            <a:endParaRPr lang="en-US" altLang="ja-JP" dirty="0" smtClean="0"/>
          </a:p>
        </p:txBody>
      </p:sp>
      <p:sp>
        <p:nvSpPr>
          <p:cNvPr id="4" name="日付プレースホルダー 3"/>
          <p:cNvSpPr>
            <a:spLocks noGrp="1"/>
          </p:cNvSpPr>
          <p:nvPr>
            <p:ph type="dt" sz="half" idx="10"/>
          </p:nvPr>
        </p:nvSpPr>
        <p:spPr/>
        <p:txBody>
          <a:bodyPr/>
          <a:lstStyle/>
          <a:p>
            <a:fld id="{D5EACA9E-6BF6-0F4C-9461-C0F7C4C963BE}"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20</a:t>
            </a:fld>
            <a:endParaRPr kumimoji="1" lang="ja-JP" altLang="en-US"/>
          </a:p>
        </p:txBody>
      </p:sp>
    </p:spTree>
    <p:extLst>
      <p:ext uri="{BB962C8B-B14F-4D97-AF65-F5344CB8AC3E}">
        <p14:creationId xmlns:p14="http://schemas.microsoft.com/office/powerpoint/2010/main" val="3140869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1257"/>
          </a:xfrm>
        </p:spPr>
        <p:txBody>
          <a:bodyPr>
            <a:normAutofit fontScale="90000"/>
          </a:bodyPr>
          <a:lstStyle/>
          <a:p>
            <a:r>
              <a:rPr kumimoji="1" lang="ja-JP" altLang="en-US" dirty="0" smtClean="0"/>
              <a:t>参考文献・データ出典</a:t>
            </a:r>
            <a:endParaRPr kumimoji="1" lang="ja-JP" altLang="en-US" dirty="0"/>
          </a:p>
        </p:txBody>
      </p:sp>
      <p:sp>
        <p:nvSpPr>
          <p:cNvPr id="3" name="コンテンツ プレースホルダー 2"/>
          <p:cNvSpPr>
            <a:spLocks noGrp="1"/>
          </p:cNvSpPr>
          <p:nvPr>
            <p:ph idx="1"/>
          </p:nvPr>
        </p:nvSpPr>
        <p:spPr>
          <a:xfrm>
            <a:off x="457200" y="1189790"/>
            <a:ext cx="8229600" cy="4936374"/>
          </a:xfrm>
        </p:spPr>
        <p:txBody>
          <a:bodyPr>
            <a:normAutofit fontScale="85000" lnSpcReduction="10000"/>
          </a:bodyPr>
          <a:lstStyle/>
          <a:p>
            <a:r>
              <a:rPr lang="ja-JP" altLang="en-US" dirty="0"/>
              <a:t>浅見均</a:t>
            </a:r>
            <a:r>
              <a:rPr lang="en-US" altLang="ja-JP" dirty="0"/>
              <a:t> (2000) </a:t>
            </a:r>
            <a:r>
              <a:rPr lang="ja-JP" altLang="en-US" dirty="0"/>
              <a:t>「東海道新幹線の長期不通時における社会的損失の評価</a:t>
            </a:r>
            <a:r>
              <a:rPr lang="ja-JP" altLang="en-US" dirty="0" smtClean="0"/>
              <a:t>」</a:t>
            </a:r>
            <a:endParaRPr lang="en-US" altLang="ja-JP" dirty="0" smtClean="0">
              <a:latin typeface="+mn-ea"/>
            </a:endParaRPr>
          </a:p>
          <a:p>
            <a:r>
              <a:rPr lang="ja-JP" altLang="en-US" dirty="0" smtClean="0">
                <a:latin typeface="+mn-ea"/>
              </a:rPr>
              <a:t>観光庁「</a:t>
            </a:r>
            <a:r>
              <a:rPr lang="ja-JP" altLang="en-US" dirty="0" smtClean="0">
                <a:solidFill>
                  <a:srgbClr val="000000"/>
                </a:solidFill>
                <a:latin typeface="+mn-ea"/>
                <a:cs typeface="ＭＳ Ｐゴシック"/>
              </a:rPr>
              <a:t>旅行・観光産業の経済効果に関する調査研究（平成</a:t>
            </a:r>
            <a:r>
              <a:rPr lang="en-US" altLang="en-US" dirty="0" smtClean="0">
                <a:solidFill>
                  <a:srgbClr val="000000"/>
                </a:solidFill>
                <a:latin typeface="+mn-ea"/>
                <a:cs typeface="ＭＳ Ｐゴシック"/>
              </a:rPr>
              <a:t>25</a:t>
            </a:r>
            <a:r>
              <a:rPr lang="ja-JP" altLang="en-US" dirty="0" smtClean="0">
                <a:solidFill>
                  <a:srgbClr val="000000"/>
                </a:solidFill>
                <a:latin typeface="+mn-ea"/>
                <a:cs typeface="ＭＳ Ｐゴシック"/>
              </a:rPr>
              <a:t>年度）」</a:t>
            </a:r>
            <a:endParaRPr lang="en-US" altLang="ja-JP" dirty="0" smtClean="0">
              <a:solidFill>
                <a:srgbClr val="000000"/>
              </a:solidFill>
              <a:latin typeface="+mn-ea"/>
              <a:cs typeface="ＭＳ Ｐゴシック"/>
            </a:endParaRPr>
          </a:p>
          <a:p>
            <a:r>
              <a:rPr lang="ja-JP" altLang="en-US" dirty="0" smtClean="0">
                <a:latin typeface="+mn-ea"/>
              </a:rPr>
              <a:t>観光庁</a:t>
            </a:r>
            <a:r>
              <a:rPr lang="ja-JP" altLang="en-US" dirty="0">
                <a:latin typeface="+mn-ea"/>
              </a:rPr>
              <a:t>「</a:t>
            </a:r>
            <a:r>
              <a:rPr lang="ja-JP" altLang="en-US" dirty="0">
                <a:solidFill>
                  <a:srgbClr val="000000"/>
                </a:solidFill>
                <a:latin typeface="+mn-ea"/>
                <a:cs typeface="ＭＳ Ｐゴシック"/>
              </a:rPr>
              <a:t>旅行・観光産業の経済効果に関する調査研究</a:t>
            </a:r>
            <a:r>
              <a:rPr lang="en-US" altLang="ja-JP" dirty="0">
                <a:latin typeface="+mn-ea"/>
              </a:rPr>
              <a:t>IX </a:t>
            </a:r>
            <a:r>
              <a:rPr lang="ja-JP" altLang="en-US" dirty="0">
                <a:latin typeface="+mn-ea"/>
              </a:rPr>
              <a:t>（平成</a:t>
            </a:r>
            <a:r>
              <a:rPr lang="en-US" altLang="ja-JP" dirty="0">
                <a:latin typeface="+mn-ea"/>
              </a:rPr>
              <a:t>20</a:t>
            </a:r>
            <a:r>
              <a:rPr lang="ja-JP" altLang="en-US" dirty="0">
                <a:latin typeface="+mn-ea"/>
              </a:rPr>
              <a:t>年度</a:t>
            </a:r>
            <a:r>
              <a:rPr lang="en-US" altLang="ja-JP" dirty="0">
                <a:latin typeface="+mn-ea"/>
              </a:rPr>
              <a:t>)</a:t>
            </a:r>
            <a:r>
              <a:rPr lang="ja-JP" altLang="en-US" dirty="0" smtClean="0">
                <a:solidFill>
                  <a:srgbClr val="000000"/>
                </a:solidFill>
                <a:latin typeface="+mn-ea"/>
                <a:cs typeface="ＭＳ Ｐゴシック"/>
              </a:rPr>
              <a:t>」</a:t>
            </a:r>
            <a:endParaRPr lang="ja-JP" altLang="en-US" dirty="0">
              <a:latin typeface="+mn-ea"/>
            </a:endParaRPr>
          </a:p>
          <a:p>
            <a:r>
              <a:rPr lang="ja-JP" altLang="en-US" dirty="0">
                <a:latin typeface="+mn-ea"/>
              </a:rPr>
              <a:t>厚生労働省「毎月勤労統計調査</a:t>
            </a:r>
            <a:r>
              <a:rPr lang="ja-JP" altLang="en-US" b="0" i="0" dirty="0" smtClean="0">
                <a:solidFill>
                  <a:srgbClr val="000000"/>
                </a:solidFill>
                <a:latin typeface="+mn-ea"/>
                <a:cs typeface="ヒラギノ角ゴ ProN"/>
              </a:rPr>
              <a:t>平成27年5月分結果確報</a:t>
            </a:r>
            <a:r>
              <a:rPr lang="ja-JP" altLang="en-US" dirty="0" smtClean="0">
                <a:latin typeface="+mn-ea"/>
              </a:rPr>
              <a:t>」</a:t>
            </a:r>
            <a:endParaRPr lang="en-US" altLang="ja-JP" dirty="0" smtClean="0">
              <a:latin typeface="+mn-ea"/>
            </a:endParaRPr>
          </a:p>
          <a:p>
            <a:r>
              <a:rPr lang="ja-JP" altLang="en-US" dirty="0" smtClean="0">
                <a:latin typeface="+mn-ea"/>
              </a:rPr>
              <a:t>国土交通省「第五回全国幹線旅客純流動量調査」</a:t>
            </a:r>
            <a:endParaRPr lang="en-US" altLang="ja-JP" dirty="0" smtClean="0">
              <a:latin typeface="+mn-ea"/>
            </a:endParaRPr>
          </a:p>
          <a:p>
            <a:r>
              <a:rPr lang="ja-JP" altLang="en-US" dirty="0">
                <a:latin typeface="+mn-ea"/>
              </a:rPr>
              <a:t>北陸経済</a:t>
            </a:r>
            <a:r>
              <a:rPr lang="ja-JP" altLang="en-US" dirty="0" smtClean="0">
                <a:latin typeface="+mn-ea"/>
              </a:rPr>
              <a:t>連合会 </a:t>
            </a:r>
            <a:r>
              <a:rPr lang="en-US" altLang="ja-JP" dirty="0" smtClean="0">
                <a:latin typeface="+mn-ea"/>
              </a:rPr>
              <a:t>(2011) </a:t>
            </a:r>
            <a:r>
              <a:rPr lang="ja-JP" altLang="en-US" dirty="0" smtClean="0">
                <a:latin typeface="+mn-ea"/>
              </a:rPr>
              <a:t>「北陸</a:t>
            </a:r>
            <a:r>
              <a:rPr lang="ja-JP" altLang="en-US" dirty="0">
                <a:latin typeface="+mn-ea"/>
              </a:rPr>
              <a:t>新幹線による東海道新幹線 の代替補完機能評価 </a:t>
            </a:r>
            <a:r>
              <a:rPr lang="ja-JP" altLang="en-US" dirty="0" smtClean="0">
                <a:latin typeface="+mn-ea"/>
              </a:rPr>
              <a:t>」</a:t>
            </a:r>
            <a:endParaRPr lang="ja-JP" altLang="en-US" dirty="0">
              <a:latin typeface="+mn-ea"/>
            </a:endParaRPr>
          </a:p>
          <a:p>
            <a:endParaRPr kumimoji="1" lang="en-US" altLang="ja-JP" dirty="0" smtClean="0"/>
          </a:p>
        </p:txBody>
      </p:sp>
      <p:sp>
        <p:nvSpPr>
          <p:cNvPr id="4" name="日付プレースホルダー 3"/>
          <p:cNvSpPr>
            <a:spLocks noGrp="1"/>
          </p:cNvSpPr>
          <p:nvPr>
            <p:ph type="dt" sz="half" idx="10"/>
          </p:nvPr>
        </p:nvSpPr>
        <p:spPr/>
        <p:txBody>
          <a:bodyPr/>
          <a:lstStyle/>
          <a:p>
            <a:fld id="{D5EACA9E-6BF6-0F4C-9461-C0F7C4C963BE}" type="datetime1">
              <a:rPr kumimoji="1" lang="en-US" altLang="ja-JP" smtClean="0"/>
              <a:t>7/28/2015</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21</a:t>
            </a:fld>
            <a:endParaRPr kumimoji="1" lang="ja-JP" altLang="en-US"/>
          </a:p>
        </p:txBody>
      </p:sp>
    </p:spTree>
    <p:extLst>
      <p:ext uri="{BB962C8B-B14F-4D97-AF65-F5344CB8AC3E}">
        <p14:creationId xmlns:p14="http://schemas.microsoft.com/office/powerpoint/2010/main" val="3561056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a:t>
            </a:r>
            <a:r>
              <a:rPr kumimoji="1" lang="ja-JP" altLang="en-US" dirty="0" smtClean="0"/>
              <a:t>研究目的</a:t>
            </a:r>
            <a:endParaRPr kumimoji="1" lang="en-US" altLang="ja-JP" dirty="0" smtClean="0"/>
          </a:p>
          <a:p>
            <a:pPr marL="0" indent="0">
              <a:buNone/>
            </a:pPr>
            <a:r>
              <a:rPr lang="ja-JP" altLang="en-US" dirty="0" smtClean="0"/>
              <a:t>東西間を結ぶ鉄道交通機関である東海道新幹線が雪害や地震などの災害によってスト </a:t>
            </a:r>
            <a:r>
              <a:rPr lang="ja-JP" altLang="en-US" dirty="0"/>
              <a:t>ップした場合に、北陸新幹線が東西間移動のどの程度をカバーで</a:t>
            </a:r>
            <a:r>
              <a:rPr lang="ja-JP" altLang="en-US" dirty="0" smtClean="0"/>
              <a:t>きる</a:t>
            </a:r>
            <a:r>
              <a:rPr lang="ja-JP" altLang="en-US" dirty="0"/>
              <a:t>かを推定し、北陸新幹線が担い得る</a:t>
            </a:r>
            <a:r>
              <a:rPr lang="ja-JP" altLang="en-US" dirty="0" smtClean="0"/>
              <a:t>代替輸送機能</a:t>
            </a:r>
            <a:r>
              <a:rPr lang="ja-JP" altLang="en-US" dirty="0"/>
              <a:t>を定量的に</a:t>
            </a:r>
            <a:r>
              <a:rPr lang="ja-JP" altLang="en-US" dirty="0" smtClean="0"/>
              <a:t>評価する</a:t>
            </a:r>
          </a:p>
          <a:p>
            <a:pPr marL="0" indent="0">
              <a:buNone/>
            </a:pPr>
            <a:endParaRPr kumimoji="1" lang="ja-JP" altLang="en-US" dirty="0"/>
          </a:p>
        </p:txBody>
      </p:sp>
      <p:sp>
        <p:nvSpPr>
          <p:cNvPr id="4" name="日付プレースホルダー 3"/>
          <p:cNvSpPr>
            <a:spLocks noGrp="1"/>
          </p:cNvSpPr>
          <p:nvPr>
            <p:ph type="dt" sz="half" idx="10"/>
          </p:nvPr>
        </p:nvSpPr>
        <p:spPr/>
        <p:txBody>
          <a:bodyPr/>
          <a:lstStyle/>
          <a:p>
            <a:fld id="{F8808977-6F17-DD4E-91CD-5247A3CC8F8B}"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3</a:t>
            </a:fld>
            <a:endParaRPr kumimoji="1" lang="ja-JP" altLang="en-US"/>
          </a:p>
        </p:txBody>
      </p:sp>
    </p:spTree>
    <p:extLst>
      <p:ext uri="{BB962C8B-B14F-4D97-AF65-F5344CB8AC3E}">
        <p14:creationId xmlns:p14="http://schemas.microsoft.com/office/powerpoint/2010/main" val="678196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現状分析ー北陸新幹線の概要ー</a:t>
            </a:r>
            <a:endParaRPr kumimoji="1" lang="ja-JP" altLang="en-US" dirty="0"/>
          </a:p>
        </p:txBody>
      </p:sp>
      <p:sp>
        <p:nvSpPr>
          <p:cNvPr id="4" name="日付プレースホルダー 3"/>
          <p:cNvSpPr>
            <a:spLocks noGrp="1"/>
          </p:cNvSpPr>
          <p:nvPr>
            <p:ph type="dt" sz="half" idx="10"/>
          </p:nvPr>
        </p:nvSpPr>
        <p:spPr/>
        <p:txBody>
          <a:bodyPr/>
          <a:lstStyle/>
          <a:p>
            <a:fld id="{D3D63BE5-DDB9-F640-94D6-862D1ABBB8FF}"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4</a:t>
            </a:fld>
            <a:endParaRPr kumimoji="1" lang="ja-JP" altLang="en-US"/>
          </a:p>
        </p:txBody>
      </p:sp>
      <p:sp>
        <p:nvSpPr>
          <p:cNvPr id="8" name="コンテンツ プレースホルダー 7"/>
          <p:cNvSpPr>
            <a:spLocks noGrp="1"/>
          </p:cNvSpPr>
          <p:nvPr>
            <p:ph idx="1"/>
          </p:nvPr>
        </p:nvSpPr>
        <p:spPr/>
        <p:txBody>
          <a:bodyPr/>
          <a:lstStyle/>
          <a:p>
            <a:r>
              <a:rPr lang="ja-JP" altLang="ja-JP" dirty="0"/>
              <a:t>上信越・北陸地方を経由</a:t>
            </a:r>
            <a:r>
              <a:rPr lang="ja-JP" altLang="ja-JP" dirty="0" smtClean="0"/>
              <a:t>して</a:t>
            </a:r>
            <a:endParaRPr lang="en-US" altLang="ja-JP" dirty="0" smtClean="0"/>
          </a:p>
          <a:p>
            <a:pPr marL="0" indent="0">
              <a:buNone/>
            </a:pPr>
            <a:r>
              <a:rPr lang="ja-JP" altLang="en-US" dirty="0" smtClean="0"/>
              <a:t>　　</a:t>
            </a:r>
            <a:r>
              <a:rPr lang="ja-JP" altLang="ja-JP" dirty="0" smtClean="0"/>
              <a:t>東京都</a:t>
            </a:r>
            <a:r>
              <a:rPr lang="ja-JP" altLang="ja-JP" dirty="0"/>
              <a:t>と大阪市とを結ぶ計画の整備</a:t>
            </a:r>
            <a:r>
              <a:rPr lang="ja-JP" altLang="ja-JP" dirty="0" smtClean="0"/>
              <a:t>新幹線</a:t>
            </a:r>
            <a:endParaRPr lang="en-US" altLang="ja-JP" dirty="0" smtClean="0"/>
          </a:p>
          <a:p>
            <a:pPr marL="0" indent="0">
              <a:buNone/>
            </a:pPr>
            <a:endParaRPr lang="en-US" altLang="ja-JP" dirty="0" smtClean="0"/>
          </a:p>
          <a:p>
            <a:pPr marL="0" indent="0">
              <a:buNone/>
            </a:pPr>
            <a:r>
              <a:rPr lang="ja-JP" altLang="en-US" dirty="0" smtClean="0"/>
              <a:t>北陸新幹線に期待されること</a:t>
            </a:r>
            <a:endParaRPr lang="en-US" altLang="ja-JP" dirty="0" smtClean="0"/>
          </a:p>
          <a:p>
            <a:pPr marL="0" indent="0">
              <a:buNone/>
            </a:pPr>
            <a:r>
              <a:rPr lang="en-US" altLang="ja-JP" dirty="0" smtClean="0"/>
              <a:t>①</a:t>
            </a:r>
            <a:r>
              <a:rPr lang="ja-JP" altLang="en-US" dirty="0" smtClean="0"/>
              <a:t>北陸への観光を主とする経済効果</a:t>
            </a:r>
            <a:endParaRPr lang="en-US" altLang="ja-JP" dirty="0" smtClean="0"/>
          </a:p>
          <a:p>
            <a:pPr marL="0" indent="0">
              <a:buNone/>
            </a:pPr>
            <a:r>
              <a:rPr lang="en-US" altLang="ja-JP" dirty="0" smtClean="0"/>
              <a:t>②</a:t>
            </a:r>
            <a:r>
              <a:rPr lang="ja-JP" altLang="en-US" dirty="0" smtClean="0"/>
              <a:t>東海道新幹線の代替補完機能</a:t>
            </a:r>
            <a:endParaRPr lang="en-US" altLang="ja-JP" dirty="0" smtClean="0"/>
          </a:p>
          <a:p>
            <a:pPr marL="0" indent="0">
              <a:buNone/>
            </a:pPr>
            <a:r>
              <a:rPr lang="en-US" altLang="ja-JP" dirty="0" smtClean="0"/>
              <a:t> </a:t>
            </a:r>
          </a:p>
          <a:p>
            <a:pPr marL="0" indent="0">
              <a:buNone/>
            </a:pPr>
            <a:endParaRPr kumimoji="1" lang="ja-JP" altLang="en-US" dirty="0"/>
          </a:p>
        </p:txBody>
      </p:sp>
    </p:spTree>
    <p:extLst>
      <p:ext uri="{BB962C8B-B14F-4D97-AF65-F5344CB8AC3E}">
        <p14:creationId xmlns:p14="http://schemas.microsoft.com/office/powerpoint/2010/main" val="395580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8">
                                            <p:txEl>
                                              <p:pRg st="5" end="5"/>
                                            </p:txEl>
                                          </p:spTgt>
                                        </p:tgtEl>
                                      </p:cBhvr>
                                    </p:animEffect>
                                    <p:animScale>
                                      <p:cBhvr>
                                        <p:cTn id="7" dur="250" autoRev="1" fill="hold"/>
                                        <p:tgtEl>
                                          <p:spTgt spid="8">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fld id="{560E5450-1053-E844-AAC6-AC41C78CC0E0}"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5</a:t>
            </a:fld>
            <a:endParaRPr kumimoji="1" lang="ja-JP" altLang="en-US"/>
          </a:p>
        </p:txBody>
      </p:sp>
      <p:pic>
        <p:nvPicPr>
          <p:cNvPr id="7" name="コンテンツ プレースホルダー 6"/>
          <p:cNvPicPr>
            <a:picLocks/>
          </p:cNvPicPr>
          <p:nvPr/>
        </p:nvPicPr>
        <p:blipFill rotWithShape="1">
          <a:blip r:embed="rId2">
            <a:extLst>
              <a:ext uri="{28A0092B-C50C-407E-A947-70E740481C1C}">
                <a14:useLocalDpi xmlns:a14="http://schemas.microsoft.com/office/drawing/2010/main" val="0"/>
              </a:ext>
            </a:extLst>
          </a:blip>
          <a:srcRect l="1917" t="1772" r="3541" b="5111"/>
          <a:stretch/>
        </p:blipFill>
        <p:spPr>
          <a:xfrm>
            <a:off x="347579" y="160421"/>
            <a:ext cx="8582526" cy="6069263"/>
          </a:xfrm>
          <a:prstGeom prst="rect">
            <a:avLst/>
          </a:prstGeom>
        </p:spPr>
      </p:pic>
    </p:spTree>
    <p:extLst>
      <p:ext uri="{BB962C8B-B14F-4D97-AF65-F5344CB8AC3E}">
        <p14:creationId xmlns:p14="http://schemas.microsoft.com/office/powerpoint/2010/main" val="854298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300" dirty="0" smtClean="0"/>
              <a:t>現状分析</a:t>
            </a:r>
            <a:r>
              <a:rPr kumimoji="1" lang="ja-JP" altLang="en-US" sz="3600" dirty="0" smtClean="0"/>
              <a:t>ー新幹線停止被害額ー</a:t>
            </a:r>
            <a:endParaRPr kumimoji="1" lang="ja-JP" altLang="en-US" sz="3600" dirty="0"/>
          </a:p>
        </p:txBody>
      </p:sp>
      <p:sp>
        <p:nvSpPr>
          <p:cNvPr id="4" name="日付プレースホルダー 3"/>
          <p:cNvSpPr>
            <a:spLocks noGrp="1"/>
          </p:cNvSpPr>
          <p:nvPr>
            <p:ph type="dt" sz="half" idx="10"/>
          </p:nvPr>
        </p:nvSpPr>
        <p:spPr/>
        <p:txBody>
          <a:bodyPr/>
          <a:lstStyle/>
          <a:p>
            <a:fld id="{57BEAF2F-F974-3045-8FFC-94C77D4424CC}"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6</a:t>
            </a:fld>
            <a:endParaRPr kumimoji="1" lang="ja-JP" altLang="en-US"/>
          </a:p>
        </p:txBody>
      </p:sp>
      <p:graphicFrame>
        <p:nvGraphicFramePr>
          <p:cNvPr id="7" name="コンテンツ プレースホルダー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円/楕円 2"/>
          <p:cNvSpPr/>
          <p:nvPr/>
        </p:nvSpPr>
        <p:spPr>
          <a:xfrm>
            <a:off x="6553200" y="2326105"/>
            <a:ext cx="772695" cy="3221790"/>
          </a:xfrm>
          <a:prstGeom prst="ellipse">
            <a:avLst/>
          </a:prstGeom>
          <a:noFill/>
          <a:ln w="76200" cmpd="sng">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96656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dirty="0"/>
              <a:t>現状分析</a:t>
            </a:r>
            <a:r>
              <a:rPr lang="ja-JP" altLang="en-US" sz="3600" dirty="0"/>
              <a:t>ー新幹線停止被害額ー</a:t>
            </a:r>
            <a:endParaRPr kumimoji="1" lang="ja-JP" altLang="en-US" sz="3600" dirty="0"/>
          </a:p>
        </p:txBody>
      </p:sp>
      <p:sp>
        <p:nvSpPr>
          <p:cNvPr id="4" name="日付プレースホルダー 3"/>
          <p:cNvSpPr>
            <a:spLocks noGrp="1"/>
          </p:cNvSpPr>
          <p:nvPr>
            <p:ph type="dt" sz="half" idx="10"/>
          </p:nvPr>
        </p:nvSpPr>
        <p:spPr/>
        <p:txBody>
          <a:bodyPr/>
          <a:lstStyle/>
          <a:p>
            <a:fld id="{D5EACA9E-6BF6-0F4C-9461-C0F7C4C963BE}"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7</a:t>
            </a:fld>
            <a:endParaRPr kumimoji="1" lang="ja-JP" altLang="en-US"/>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2987043270"/>
              </p:ext>
            </p:extLst>
          </p:nvPr>
        </p:nvGraphicFramePr>
        <p:xfrm>
          <a:off x="668422" y="1600201"/>
          <a:ext cx="7804484" cy="3720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テキスト ボックス 11"/>
          <p:cNvSpPr txBox="1"/>
          <p:nvPr/>
        </p:nvSpPr>
        <p:spPr>
          <a:xfrm>
            <a:off x="668422" y="5681579"/>
            <a:ext cx="8538454" cy="646331"/>
          </a:xfrm>
          <a:prstGeom prst="rect">
            <a:avLst/>
          </a:prstGeom>
          <a:noFill/>
        </p:spPr>
        <p:txBody>
          <a:bodyPr wrap="square" rtlCol="0">
            <a:spAutoFit/>
          </a:bodyPr>
          <a:lstStyle/>
          <a:p>
            <a:r>
              <a:rPr kumimoji="1" lang="en-US" altLang="ja-JP" dirty="0" smtClean="0"/>
              <a:t>※</a:t>
            </a:r>
            <a:r>
              <a:rPr lang="ja-JP" altLang="en-US" dirty="0"/>
              <a:t>　</a:t>
            </a:r>
            <a:r>
              <a:rPr lang="ja-JP" altLang="en-US" dirty="0" smtClean="0"/>
              <a:t>東京ー名古屋間が災害によって</a:t>
            </a:r>
            <a:r>
              <a:rPr lang="en-US" altLang="ja-JP" dirty="0" smtClean="0"/>
              <a:t>90</a:t>
            </a:r>
            <a:r>
              <a:rPr lang="ja-JP" altLang="en-US" dirty="0" smtClean="0"/>
              <a:t>日間止まった場合</a:t>
            </a:r>
            <a:endParaRPr lang="en-US" altLang="ja-JP" dirty="0" smtClean="0"/>
          </a:p>
          <a:p>
            <a:r>
              <a:rPr lang="ja-JP" altLang="en-US" dirty="0" smtClean="0"/>
              <a:t>出典：浅見均</a:t>
            </a:r>
            <a:r>
              <a:rPr lang="en-US" altLang="ja-JP" dirty="0"/>
              <a:t> </a:t>
            </a:r>
            <a:r>
              <a:rPr lang="en-US" altLang="ja-JP" dirty="0" smtClean="0"/>
              <a:t>(2000) </a:t>
            </a:r>
            <a:r>
              <a:rPr lang="ja-JP" altLang="en-US" dirty="0" smtClean="0"/>
              <a:t>「東海道新幹線の長期不通時における社会的損失の評価」</a:t>
            </a:r>
            <a:endParaRPr kumimoji="1" lang="ja-JP" altLang="en-US" dirty="0"/>
          </a:p>
        </p:txBody>
      </p:sp>
    </p:spTree>
    <p:extLst>
      <p:ext uri="{BB962C8B-B14F-4D97-AF65-F5344CB8AC3E}">
        <p14:creationId xmlns:p14="http://schemas.microsoft.com/office/powerpoint/2010/main" val="3476350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effectLst/>
        </p:spPr>
        <p:txBody>
          <a:bodyPr>
            <a:normAutofit/>
          </a:bodyPr>
          <a:lstStyle/>
          <a:p>
            <a:r>
              <a:rPr kumimoji="1" lang="ja-JP" altLang="en-US" sz="5400" dirty="0" smtClean="0">
                <a:effectLst>
                  <a:outerShdw blurRad="38100" dist="38100" dir="2700000" algn="tl">
                    <a:srgbClr val="000000">
                      <a:alpha val="43137"/>
                    </a:srgbClr>
                  </a:outerShdw>
                </a:effectLst>
              </a:rPr>
              <a:t>分析における仮定</a:t>
            </a:r>
            <a:endParaRPr kumimoji="1" lang="ja-JP" altLang="en-US" sz="5400" dirty="0">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p:txBody>
          <a:bodyPr/>
          <a:lstStyle/>
          <a:p>
            <a:r>
              <a:rPr kumimoji="1" lang="ja-JP" altLang="en-US" dirty="0" smtClean="0"/>
              <a:t>東京～大阪間が寸断された際、代替交通手段としては真っ先に「北陸新幹線」による代替が好まれる。</a:t>
            </a:r>
            <a:endParaRPr kumimoji="1" lang="en-US" altLang="ja-JP" dirty="0" smtClean="0"/>
          </a:p>
          <a:p>
            <a:pPr marL="0" indent="0">
              <a:buNone/>
            </a:pPr>
            <a:endParaRPr kumimoji="1" lang="en-US" altLang="ja-JP" dirty="0" smtClean="0"/>
          </a:p>
          <a:p>
            <a:pPr marL="0" indent="0">
              <a:buNone/>
            </a:pPr>
            <a:r>
              <a:rPr lang="en-US" altLang="ja-JP" dirty="0" smtClean="0"/>
              <a:t>(</a:t>
            </a:r>
            <a:r>
              <a:rPr lang="ja-JP" altLang="en-US" dirty="0" smtClean="0"/>
              <a:t>理由）</a:t>
            </a:r>
            <a:endParaRPr lang="en-US" altLang="ja-JP" dirty="0" smtClean="0"/>
          </a:p>
          <a:p>
            <a:pPr marL="0" indent="0">
              <a:buNone/>
            </a:pPr>
            <a:r>
              <a:rPr lang="ja-JP" altLang="en-US" sz="2800" dirty="0" smtClean="0"/>
              <a:t>「空港までのアクセス時間」＋「飛行機の搭乗手続き」は通常</a:t>
            </a:r>
            <a:r>
              <a:rPr lang="en-US" altLang="ja-JP" sz="2800" dirty="0" smtClean="0"/>
              <a:t>1</a:t>
            </a:r>
            <a:r>
              <a:rPr lang="ja-JP" altLang="en-US" sz="2800" dirty="0" smtClean="0"/>
              <a:t>時間を超えるので、北陸新幹線で代替するのが最も早い、かつ安い</a:t>
            </a:r>
            <a:endParaRPr kumimoji="1" lang="ja-JP" altLang="en-US" sz="2800" dirty="0"/>
          </a:p>
        </p:txBody>
      </p:sp>
      <p:sp>
        <p:nvSpPr>
          <p:cNvPr id="4" name="日付プレースホルダー 3"/>
          <p:cNvSpPr>
            <a:spLocks noGrp="1"/>
          </p:cNvSpPr>
          <p:nvPr>
            <p:ph type="dt" sz="half" idx="10"/>
          </p:nvPr>
        </p:nvSpPr>
        <p:spPr/>
        <p:txBody>
          <a:bodyPr/>
          <a:lstStyle/>
          <a:p>
            <a:fld id="{18B71C5F-A3B1-46C8-B76F-562A4D6EE12F}"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8</a:t>
            </a:fld>
            <a:endParaRPr kumimoji="1" lang="ja-JP" altLang="en-US"/>
          </a:p>
        </p:txBody>
      </p:sp>
    </p:spTree>
    <p:extLst>
      <p:ext uri="{BB962C8B-B14F-4D97-AF65-F5344CB8AC3E}">
        <p14:creationId xmlns:p14="http://schemas.microsoft.com/office/powerpoint/2010/main" val="1250207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491319"/>
            <a:ext cx="8229600" cy="5865031"/>
          </a:xfrm>
          <a:effectLst/>
        </p:spPr>
        <p:txBody>
          <a:bodyPr>
            <a:normAutofit fontScale="92500" lnSpcReduction="10000"/>
          </a:bodyPr>
          <a:lstStyle/>
          <a:p>
            <a:pPr marL="0" indent="0">
              <a:buNone/>
            </a:pPr>
            <a:r>
              <a:rPr kumimoji="1" lang="ja-JP" altLang="en-US" sz="3600" dirty="0" smtClean="0">
                <a:effectLst>
                  <a:outerShdw blurRad="38100" dist="38100" dir="2700000" algn="tl">
                    <a:srgbClr val="000000">
                      <a:alpha val="43137"/>
                    </a:srgbClr>
                  </a:outerShdw>
                </a:effectLst>
              </a:rPr>
              <a:t>東海道新幹線と</a:t>
            </a:r>
            <a:endParaRPr kumimoji="1" lang="en-US" altLang="ja-JP" sz="3600" dirty="0" smtClean="0">
              <a:effectLst>
                <a:outerShdw blurRad="38100" dist="38100" dir="2700000" algn="tl">
                  <a:srgbClr val="000000">
                    <a:alpha val="43137"/>
                  </a:srgbClr>
                </a:outerShdw>
              </a:effectLst>
            </a:endParaRPr>
          </a:p>
          <a:p>
            <a:pPr marL="0" indent="0">
              <a:buNone/>
            </a:pPr>
            <a:r>
              <a:rPr lang="ja-JP" altLang="ja-JP" sz="3600" dirty="0">
                <a:effectLst>
                  <a:outerShdw blurRad="38100" dist="38100" dir="2700000" algn="tl">
                    <a:srgbClr val="000000">
                      <a:alpha val="43137"/>
                    </a:srgbClr>
                  </a:outerShdw>
                </a:effectLst>
              </a:rPr>
              <a:t>　</a:t>
            </a:r>
            <a:r>
              <a:rPr lang="ja-JP" altLang="en-US" sz="3600" dirty="0" smtClean="0">
                <a:effectLst>
                  <a:outerShdw blurRad="38100" dist="38100" dir="2700000" algn="tl">
                    <a:srgbClr val="000000">
                      <a:alpha val="43137"/>
                    </a:srgbClr>
                  </a:outerShdw>
                </a:effectLst>
              </a:rPr>
              <a:t>　　　　　　　　</a:t>
            </a:r>
            <a:r>
              <a:rPr kumimoji="1" lang="ja-JP" altLang="en-US" sz="3600" dirty="0" smtClean="0">
                <a:effectLst>
                  <a:outerShdw blurRad="38100" dist="38100" dir="2700000" algn="tl">
                    <a:srgbClr val="000000">
                      <a:alpha val="43137"/>
                    </a:srgbClr>
                  </a:outerShdw>
                </a:effectLst>
              </a:rPr>
              <a:t>北陸新幹線の</a:t>
            </a:r>
            <a:r>
              <a:rPr lang="en-US" altLang="en-US" sz="3600" dirty="0" smtClean="0">
                <a:effectLst>
                  <a:outerShdw blurRad="38100" dist="38100" dir="2700000" algn="tl">
                    <a:srgbClr val="000000">
                      <a:alpha val="43137"/>
                    </a:srgbClr>
                  </a:outerShdw>
                </a:effectLst>
              </a:rPr>
              <a:t>運輸</a:t>
            </a:r>
            <a:r>
              <a:rPr lang="ja-JP" altLang="en-US" sz="3600" dirty="0" smtClean="0">
                <a:effectLst>
                  <a:outerShdw blurRad="38100" dist="38100" dir="2700000" algn="tl">
                    <a:srgbClr val="000000">
                      <a:alpha val="43137"/>
                    </a:srgbClr>
                  </a:outerShdw>
                </a:effectLst>
              </a:rPr>
              <a:t>能力</a:t>
            </a:r>
            <a:r>
              <a:rPr kumimoji="1" lang="ja-JP" altLang="en-US" sz="3600" dirty="0" smtClean="0">
                <a:effectLst>
                  <a:outerShdw blurRad="38100" dist="38100" dir="2700000" algn="tl">
                    <a:srgbClr val="000000">
                      <a:alpha val="43137"/>
                    </a:srgbClr>
                  </a:outerShdw>
                </a:effectLst>
              </a:rPr>
              <a:t>（平日）</a:t>
            </a:r>
            <a:endParaRPr kumimoji="1" lang="en-US" altLang="ja-JP" sz="3600" dirty="0" smtClean="0">
              <a:effectLst>
                <a:outerShdw blurRad="38100" dist="38100" dir="2700000" algn="tl">
                  <a:srgbClr val="000000">
                    <a:alpha val="43137"/>
                  </a:srgbClr>
                </a:outerShdw>
              </a:effectLst>
            </a:endParaRPr>
          </a:p>
          <a:p>
            <a:pPr marL="0" indent="0">
              <a:buNone/>
            </a:pPr>
            <a:endParaRPr kumimoji="1" lang="en-US" altLang="ja-JP" sz="3600" b="1" u="sng" dirty="0" smtClean="0">
              <a:effectLst>
                <a:outerShdw blurRad="38100" dist="38100" dir="2700000" algn="tl">
                  <a:srgbClr val="000000">
                    <a:alpha val="43137"/>
                  </a:srgbClr>
                </a:outerShdw>
              </a:effectLst>
            </a:endParaRPr>
          </a:p>
          <a:p>
            <a:pPr>
              <a:buFont typeface="Wingdings" panose="05000000000000000000" pitchFamily="2" charset="2"/>
              <a:buChar char="n"/>
            </a:pPr>
            <a:r>
              <a:rPr lang="ja-JP" altLang="en-US" dirty="0" smtClean="0"/>
              <a:t>東海道新幹線（乗車率</a:t>
            </a:r>
            <a:r>
              <a:rPr lang="en-US" altLang="ja-JP" dirty="0" smtClean="0"/>
              <a:t>100</a:t>
            </a:r>
            <a:r>
              <a:rPr lang="ja-JP" altLang="en-US" dirty="0" smtClean="0"/>
              <a:t>％の場合）</a:t>
            </a:r>
            <a:endParaRPr lang="en-US" altLang="ja-JP" dirty="0" smtClean="0"/>
          </a:p>
          <a:p>
            <a:pPr marL="0" indent="0">
              <a:buNone/>
            </a:pPr>
            <a:r>
              <a:rPr lang="ja-JP" altLang="en-US" dirty="0" smtClean="0"/>
              <a:t>⇒</a:t>
            </a:r>
            <a:r>
              <a:rPr lang="en-US" altLang="ja-JP" dirty="0" smtClean="0"/>
              <a:t>1</a:t>
            </a:r>
            <a:r>
              <a:rPr lang="ja-JP" altLang="en-US" dirty="0" smtClean="0"/>
              <a:t>日</a:t>
            </a:r>
            <a:r>
              <a:rPr lang="en-US" altLang="ja-JP" dirty="0" smtClean="0"/>
              <a:t>217</a:t>
            </a:r>
            <a:r>
              <a:rPr lang="ja-JP" altLang="en-US" dirty="0" smtClean="0"/>
              <a:t>編成</a:t>
            </a:r>
            <a:r>
              <a:rPr lang="en-US" altLang="ja-JP" dirty="0" smtClean="0"/>
              <a:t>×1323</a:t>
            </a:r>
            <a:r>
              <a:rPr lang="ja-JP" altLang="en-US" dirty="0" smtClean="0"/>
              <a:t>名乗り＝</a:t>
            </a:r>
            <a:r>
              <a:rPr lang="en-US" altLang="ja-JP" dirty="0"/>
              <a:t>287091</a:t>
            </a:r>
            <a:r>
              <a:rPr lang="ja-JP" altLang="en-US" dirty="0"/>
              <a:t> </a:t>
            </a:r>
            <a:r>
              <a:rPr lang="ja-JP" altLang="en-US" dirty="0" smtClean="0"/>
              <a:t>名／日</a:t>
            </a:r>
            <a:endParaRPr lang="en-US" altLang="ja-JP" dirty="0" smtClean="0"/>
          </a:p>
          <a:p>
            <a:pPr marL="0" indent="0">
              <a:buNone/>
            </a:pPr>
            <a:r>
              <a:rPr lang="ja-JP" altLang="en-US" dirty="0" smtClean="0"/>
              <a:t>平均乗車率（</a:t>
            </a:r>
            <a:r>
              <a:rPr lang="en-US" altLang="ja-JP" dirty="0" smtClean="0"/>
              <a:t>62</a:t>
            </a:r>
            <a:r>
              <a:rPr lang="ja-JP" altLang="en-US" dirty="0" smtClean="0"/>
              <a:t>％）より、利用者</a:t>
            </a:r>
            <a:r>
              <a:rPr lang="en-US" altLang="ja-JP" dirty="0" smtClean="0"/>
              <a:t>175700</a:t>
            </a:r>
            <a:r>
              <a:rPr lang="ja-JP" altLang="en-US" dirty="0" smtClean="0"/>
              <a:t>名／日</a:t>
            </a:r>
            <a:endParaRPr lang="en-US" altLang="ja-JP" dirty="0" smtClean="0"/>
          </a:p>
          <a:p>
            <a:pPr>
              <a:buFont typeface="Wingdings" panose="05000000000000000000" pitchFamily="2" charset="2"/>
              <a:buChar char="n"/>
            </a:pPr>
            <a:endParaRPr lang="en-US" altLang="ja-JP" dirty="0"/>
          </a:p>
          <a:p>
            <a:pPr>
              <a:buFont typeface="Wingdings" panose="05000000000000000000" pitchFamily="2" charset="2"/>
              <a:buChar char="n"/>
            </a:pPr>
            <a:r>
              <a:rPr lang="ja-JP" altLang="en-US" dirty="0" smtClean="0"/>
              <a:t>北陸新幹線</a:t>
            </a:r>
            <a:r>
              <a:rPr lang="ja-JP" altLang="en-US" dirty="0"/>
              <a:t>（乗車率</a:t>
            </a:r>
            <a:r>
              <a:rPr lang="en-US" altLang="ja-JP" dirty="0"/>
              <a:t>100</a:t>
            </a:r>
            <a:r>
              <a:rPr lang="ja-JP" altLang="en-US" dirty="0"/>
              <a:t>％の場合</a:t>
            </a:r>
            <a:r>
              <a:rPr lang="ja-JP" altLang="en-US" dirty="0" smtClean="0"/>
              <a:t>）</a:t>
            </a:r>
            <a:endParaRPr lang="en-US" altLang="ja-JP" dirty="0" smtClean="0"/>
          </a:p>
          <a:p>
            <a:pPr marL="0" indent="0">
              <a:buNone/>
            </a:pPr>
            <a:r>
              <a:rPr lang="ja-JP" altLang="en-US" dirty="0" smtClean="0"/>
              <a:t>⇒</a:t>
            </a:r>
            <a:r>
              <a:rPr lang="en-US" altLang="ja-JP" dirty="0" smtClean="0"/>
              <a:t>1</a:t>
            </a:r>
            <a:r>
              <a:rPr lang="ja-JP" altLang="en-US" dirty="0" smtClean="0"/>
              <a:t>日</a:t>
            </a:r>
            <a:r>
              <a:rPr lang="en-US" altLang="ja-JP" dirty="0" smtClean="0"/>
              <a:t>52</a:t>
            </a:r>
            <a:r>
              <a:rPr lang="ja-JP" altLang="en-US" dirty="0" smtClean="0"/>
              <a:t>編成（あさま→</a:t>
            </a:r>
            <a:r>
              <a:rPr lang="en-US" altLang="ja-JP" dirty="0" smtClean="0"/>
              <a:t>630</a:t>
            </a:r>
            <a:r>
              <a:rPr lang="ja-JP" altLang="en-US" dirty="0" smtClean="0"/>
              <a:t>人定員</a:t>
            </a:r>
            <a:r>
              <a:rPr lang="en-US" altLang="ja-JP" dirty="0" smtClean="0"/>
              <a:t>17</a:t>
            </a:r>
            <a:r>
              <a:rPr lang="ja-JP" altLang="en-US" dirty="0" smtClean="0"/>
              <a:t>編成、</a:t>
            </a:r>
            <a:r>
              <a:rPr lang="en-US" altLang="ja-JP" dirty="0" smtClean="0"/>
              <a:t>E7</a:t>
            </a:r>
            <a:r>
              <a:rPr lang="ja-JP" altLang="en-US" dirty="0" smtClean="0"/>
              <a:t>→</a:t>
            </a:r>
            <a:r>
              <a:rPr lang="en-US" altLang="ja-JP" dirty="0" smtClean="0"/>
              <a:t>934</a:t>
            </a:r>
            <a:r>
              <a:rPr lang="ja-JP" altLang="en-US" dirty="0" smtClean="0"/>
              <a:t>人定員</a:t>
            </a:r>
            <a:r>
              <a:rPr lang="en-US" altLang="ja-JP" dirty="0" smtClean="0"/>
              <a:t>35</a:t>
            </a:r>
            <a:r>
              <a:rPr lang="ja-JP" altLang="en-US" dirty="0" smtClean="0"/>
              <a:t>編成）＝</a:t>
            </a:r>
            <a:r>
              <a:rPr lang="en-US" altLang="ja-JP" dirty="0" smtClean="0"/>
              <a:t>43400</a:t>
            </a:r>
            <a:r>
              <a:rPr lang="ja-JP" altLang="en-US" dirty="0" smtClean="0"/>
              <a:t>名／日</a:t>
            </a:r>
            <a:endParaRPr lang="en-US" altLang="ja-JP" dirty="0" smtClean="0"/>
          </a:p>
          <a:p>
            <a:pPr marL="0" indent="0">
              <a:buNone/>
            </a:pPr>
            <a:r>
              <a:rPr lang="ja-JP" altLang="en-US" dirty="0" smtClean="0"/>
              <a:t>平均乗車率（</a:t>
            </a:r>
            <a:r>
              <a:rPr lang="en-US" altLang="ja-JP" dirty="0" smtClean="0"/>
              <a:t>47</a:t>
            </a:r>
            <a:r>
              <a:rPr lang="ja-JP" altLang="en-US" dirty="0" smtClean="0"/>
              <a:t>％）より、利用者</a:t>
            </a:r>
            <a:r>
              <a:rPr lang="en-US" altLang="ja-JP" dirty="0" smtClean="0"/>
              <a:t>20400</a:t>
            </a:r>
            <a:r>
              <a:rPr lang="ja-JP" altLang="en-US" dirty="0" smtClean="0"/>
              <a:t>名／日</a:t>
            </a:r>
            <a:endParaRPr lang="en-US" altLang="ja-JP" dirty="0"/>
          </a:p>
          <a:p>
            <a:pPr marL="0" indent="0">
              <a:buNone/>
            </a:pPr>
            <a:endParaRPr lang="en-US"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fld id="{18B71C5F-A3B1-46C8-B76F-562A4D6EE12F}" type="datetime1">
              <a:rPr kumimoji="1" lang="en-US" altLang="ja-JP" smtClean="0"/>
              <a:t>7/28/2015</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交通班　最終プレゼン</a:t>
            </a:r>
            <a:endParaRPr kumimoji="1" lang="ja-JP" altLang="en-US"/>
          </a:p>
        </p:txBody>
      </p:sp>
      <p:sp>
        <p:nvSpPr>
          <p:cNvPr id="6" name="スライド番号プレースホルダー 5"/>
          <p:cNvSpPr>
            <a:spLocks noGrp="1"/>
          </p:cNvSpPr>
          <p:nvPr>
            <p:ph type="sldNum" sz="quarter" idx="12"/>
          </p:nvPr>
        </p:nvSpPr>
        <p:spPr/>
        <p:txBody>
          <a:bodyPr/>
          <a:lstStyle/>
          <a:p>
            <a:fld id="{B937FC8B-228C-DA47-9E44-6325A3025145}" type="slidenum">
              <a:rPr kumimoji="1" lang="ja-JP" altLang="en-US" smtClean="0"/>
              <a:t>9</a:t>
            </a:fld>
            <a:endParaRPr kumimoji="1" lang="ja-JP" altLang="en-US"/>
          </a:p>
        </p:txBody>
      </p:sp>
    </p:spTree>
    <p:extLst>
      <p:ext uri="{BB962C8B-B14F-4D97-AF65-F5344CB8AC3E}">
        <p14:creationId xmlns:p14="http://schemas.microsoft.com/office/powerpoint/2010/main" val="2064789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TotalTime>
  <Words>882</Words>
  <Application>Microsoft Office PowerPoint</Application>
  <PresentationFormat>画面に合わせる (4:3)</PresentationFormat>
  <Paragraphs>257</Paragraphs>
  <Slides>21</Slides>
  <Notes>0</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ホワイト</vt:lpstr>
      <vt:lpstr>北陸新幹線の代替輸送機能</vt:lpstr>
      <vt:lpstr>目次</vt:lpstr>
      <vt:lpstr>はじめに</vt:lpstr>
      <vt:lpstr>現状分析ー北陸新幹線の概要ー</vt:lpstr>
      <vt:lpstr>PowerPoint プレゼンテーション</vt:lpstr>
      <vt:lpstr>現状分析ー新幹線停止被害額ー</vt:lpstr>
      <vt:lpstr>現状分析ー新幹線停止被害額ー</vt:lpstr>
      <vt:lpstr>分析における仮定</vt:lpstr>
      <vt:lpstr>PowerPoint プレゼンテーション</vt:lpstr>
      <vt:lpstr>PowerPoint プレゼンテーション</vt:lpstr>
      <vt:lpstr>分析手法</vt:lpstr>
      <vt:lpstr>分析結果</vt:lpstr>
      <vt:lpstr>回復流動量</vt:lpstr>
      <vt:lpstr>東海道新幹線停止による経済損失</vt:lpstr>
      <vt:lpstr>目的別一人当たり平均消費額の算出</vt:lpstr>
      <vt:lpstr>出張1人１回あたりの出張時間価値</vt:lpstr>
      <vt:lpstr>代替輸送による損失回復額</vt:lpstr>
      <vt:lpstr>既存の評価との比較</vt:lpstr>
      <vt:lpstr>まとめ</vt:lpstr>
      <vt:lpstr>研究の課題</vt:lpstr>
      <vt:lpstr>参考文献・データ出典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北陸新幹線の代替輸送機能</dc:title>
  <dc:creator>力武 奈津美</dc:creator>
  <cp:lastModifiedBy>ogawamasaki</cp:lastModifiedBy>
  <cp:revision>52</cp:revision>
  <dcterms:created xsi:type="dcterms:W3CDTF">2015-07-26T06:45:56Z</dcterms:created>
  <dcterms:modified xsi:type="dcterms:W3CDTF">2015-07-28T14:50:37Z</dcterms:modified>
</cp:coreProperties>
</file>