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8"/>
  </p:notesMasterIdLst>
  <p:sldIdLst>
    <p:sldId id="264" r:id="rId2"/>
    <p:sldId id="265" r:id="rId3"/>
    <p:sldId id="266" r:id="rId4"/>
    <p:sldId id="267" r:id="rId5"/>
    <p:sldId id="268" r:id="rId6"/>
    <p:sldId id="282" r:id="rId7"/>
    <p:sldId id="273" r:id="rId8"/>
    <p:sldId id="270" r:id="rId9"/>
    <p:sldId id="259" r:id="rId10"/>
    <p:sldId id="274" r:id="rId11"/>
    <p:sldId id="275" r:id="rId12"/>
    <p:sldId id="276" r:id="rId13"/>
    <p:sldId id="286" r:id="rId14"/>
    <p:sldId id="287" r:id="rId15"/>
    <p:sldId id="288" r:id="rId16"/>
    <p:sldId id="296" r:id="rId17"/>
    <p:sldId id="289" r:id="rId18"/>
    <p:sldId id="290" r:id="rId19"/>
    <p:sldId id="298" r:id="rId20"/>
    <p:sldId id="299" r:id="rId21"/>
    <p:sldId id="297" r:id="rId22"/>
    <p:sldId id="291" r:id="rId23"/>
    <p:sldId id="293" r:id="rId24"/>
    <p:sldId id="292" r:id="rId25"/>
    <p:sldId id="294" r:id="rId26"/>
    <p:sldId id="295"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5" autoAdjust="0"/>
    <p:restoredTop sz="94727" autoAdjust="0"/>
  </p:normalViewPr>
  <p:slideViewPr>
    <p:cSldViewPr snapToGrid="0">
      <p:cViewPr>
        <p:scale>
          <a:sx n="60" d="100"/>
          <a:sy n="60" d="100"/>
        </p:scale>
        <p:origin x="-822" y="-276"/>
      </p:cViewPr>
      <p:guideLst>
        <p:guide orient="horz" pos="2160"/>
        <p:guide pos="384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A5B25E-07F3-4FF3-9E49-5AEF9489B6B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CFFF4B5C-F224-4245-93F2-8B8F24C65343}">
      <dgm:prSet phldrT="[テキスト]"/>
      <dgm:spPr/>
      <dgm:t>
        <a:bodyPr/>
        <a:lstStyle/>
        <a:p>
          <a:r>
            <a:rPr kumimoji="1" lang="ja-JP" altLang="en-US" dirty="0" smtClean="0"/>
            <a:t>問題意識</a:t>
          </a:r>
          <a:endParaRPr kumimoji="1" lang="ja-JP" altLang="en-US" dirty="0"/>
        </a:p>
      </dgm:t>
    </dgm:pt>
    <dgm:pt modelId="{2D74EA89-0E11-46B8-A02E-5E467494920D}" type="parTrans" cxnId="{E3962C44-C5C8-4DD5-A490-965743B093F3}">
      <dgm:prSet/>
      <dgm:spPr/>
      <dgm:t>
        <a:bodyPr/>
        <a:lstStyle/>
        <a:p>
          <a:endParaRPr kumimoji="1" lang="ja-JP" altLang="en-US"/>
        </a:p>
      </dgm:t>
    </dgm:pt>
    <dgm:pt modelId="{D4088D31-1B6D-4809-A2CD-530078C356E1}" type="sibTrans" cxnId="{E3962C44-C5C8-4DD5-A490-965743B093F3}">
      <dgm:prSet/>
      <dgm:spPr/>
      <dgm:t>
        <a:bodyPr/>
        <a:lstStyle/>
        <a:p>
          <a:endParaRPr kumimoji="1" lang="ja-JP" altLang="en-US"/>
        </a:p>
      </dgm:t>
    </dgm:pt>
    <dgm:pt modelId="{312BE77C-86C7-442D-9043-B7B4AB9E1374}">
      <dgm:prSet phldrT="[テキスト]" custT="1"/>
      <dgm:spPr/>
      <dgm:t>
        <a:bodyPr/>
        <a:lstStyle/>
        <a:p>
          <a:r>
            <a:rPr kumimoji="1" lang="ja-JP" altLang="en-US" sz="2400" dirty="0" smtClean="0"/>
            <a:t>クロマグロの漁獲規制による経済的影響が不透明</a:t>
          </a:r>
          <a:endParaRPr kumimoji="1" lang="ja-JP" altLang="en-US" sz="2400" dirty="0"/>
        </a:p>
      </dgm:t>
    </dgm:pt>
    <dgm:pt modelId="{F0468D6D-B1C1-40AD-808A-913540E2796C}" type="parTrans" cxnId="{A699735A-E829-4C6B-BD97-54B1FD1BE79F}">
      <dgm:prSet/>
      <dgm:spPr/>
      <dgm:t>
        <a:bodyPr/>
        <a:lstStyle/>
        <a:p>
          <a:endParaRPr kumimoji="1" lang="ja-JP" altLang="en-US"/>
        </a:p>
      </dgm:t>
    </dgm:pt>
    <dgm:pt modelId="{802FB001-086E-4F5E-B89E-25948B656F8D}" type="sibTrans" cxnId="{A699735A-E829-4C6B-BD97-54B1FD1BE79F}">
      <dgm:prSet/>
      <dgm:spPr/>
      <dgm:t>
        <a:bodyPr/>
        <a:lstStyle/>
        <a:p>
          <a:endParaRPr kumimoji="1" lang="ja-JP" altLang="en-US"/>
        </a:p>
      </dgm:t>
    </dgm:pt>
    <dgm:pt modelId="{97F4E555-6B77-4AB1-B9D9-5D91FA85228E}">
      <dgm:prSet phldrT="[テキスト]"/>
      <dgm:spPr/>
      <dgm:t>
        <a:bodyPr/>
        <a:lstStyle/>
        <a:p>
          <a:r>
            <a:rPr kumimoji="1" lang="ja-JP" altLang="en-US" dirty="0" smtClean="0"/>
            <a:t>研究目的</a:t>
          </a:r>
          <a:endParaRPr kumimoji="1" lang="ja-JP" altLang="en-US" dirty="0"/>
        </a:p>
      </dgm:t>
    </dgm:pt>
    <dgm:pt modelId="{BA54AD1C-1899-4D57-AEB4-40207325348A}" type="parTrans" cxnId="{9D2A8081-4052-4D4E-9AD4-FA205FB20ECF}">
      <dgm:prSet/>
      <dgm:spPr/>
      <dgm:t>
        <a:bodyPr/>
        <a:lstStyle/>
        <a:p>
          <a:endParaRPr kumimoji="1" lang="ja-JP" altLang="en-US"/>
        </a:p>
      </dgm:t>
    </dgm:pt>
    <dgm:pt modelId="{4A377CC9-B309-4A23-A428-7D779270FEFB}" type="sibTrans" cxnId="{9D2A8081-4052-4D4E-9AD4-FA205FB20ECF}">
      <dgm:prSet/>
      <dgm:spPr/>
      <dgm:t>
        <a:bodyPr/>
        <a:lstStyle/>
        <a:p>
          <a:endParaRPr kumimoji="1" lang="ja-JP" altLang="en-US"/>
        </a:p>
      </dgm:t>
    </dgm:pt>
    <dgm:pt modelId="{2A31B7BA-CBAA-4634-949E-054A1F90E658}">
      <dgm:prSet phldrT="[テキスト]" custT="1"/>
      <dgm:spPr/>
      <dgm:t>
        <a:bodyPr/>
        <a:lstStyle/>
        <a:p>
          <a:r>
            <a:rPr kumimoji="1" lang="ja-JP" altLang="en-US" sz="2400" dirty="0" smtClean="0"/>
            <a:t>漁業規制による消費者余剰の変化を明らかにする</a:t>
          </a:r>
          <a:endParaRPr kumimoji="1" lang="ja-JP" altLang="en-US" sz="2400" dirty="0"/>
        </a:p>
      </dgm:t>
    </dgm:pt>
    <dgm:pt modelId="{4BD0A57A-8271-418C-8833-DE20EF1E448E}" type="parTrans" cxnId="{8767404D-1E99-4376-8A36-AF4C180B6D93}">
      <dgm:prSet/>
      <dgm:spPr/>
      <dgm:t>
        <a:bodyPr/>
        <a:lstStyle/>
        <a:p>
          <a:endParaRPr kumimoji="1" lang="ja-JP" altLang="en-US"/>
        </a:p>
      </dgm:t>
    </dgm:pt>
    <dgm:pt modelId="{E05B748F-F025-4E56-A5E9-13C390195F43}" type="sibTrans" cxnId="{8767404D-1E99-4376-8A36-AF4C180B6D93}">
      <dgm:prSet/>
      <dgm:spPr/>
      <dgm:t>
        <a:bodyPr/>
        <a:lstStyle/>
        <a:p>
          <a:endParaRPr kumimoji="1" lang="ja-JP" altLang="en-US"/>
        </a:p>
      </dgm:t>
    </dgm:pt>
    <dgm:pt modelId="{BDD6BE18-9534-4AA5-9B5C-E1430AA1364D}">
      <dgm:prSet phldrT="[テキスト]"/>
      <dgm:spPr/>
      <dgm:t>
        <a:bodyPr/>
        <a:lstStyle/>
        <a:p>
          <a:r>
            <a:rPr kumimoji="1" lang="ja-JP" altLang="en-US" dirty="0" smtClean="0"/>
            <a:t>分析</a:t>
          </a:r>
          <a:endParaRPr kumimoji="1" lang="ja-JP" altLang="en-US" dirty="0"/>
        </a:p>
      </dgm:t>
    </dgm:pt>
    <dgm:pt modelId="{789B9E0C-866C-4996-B345-F64163EB64A2}" type="parTrans" cxnId="{8158D860-F722-461B-B863-E2E42EB2E2FE}">
      <dgm:prSet/>
      <dgm:spPr/>
      <dgm:t>
        <a:bodyPr/>
        <a:lstStyle/>
        <a:p>
          <a:endParaRPr kumimoji="1" lang="ja-JP" altLang="en-US"/>
        </a:p>
      </dgm:t>
    </dgm:pt>
    <dgm:pt modelId="{27304856-FD4F-488D-9380-80750E5F60F8}" type="sibTrans" cxnId="{8158D860-F722-461B-B863-E2E42EB2E2FE}">
      <dgm:prSet/>
      <dgm:spPr/>
      <dgm:t>
        <a:bodyPr/>
        <a:lstStyle/>
        <a:p>
          <a:endParaRPr kumimoji="1" lang="ja-JP" altLang="en-US"/>
        </a:p>
      </dgm:t>
    </dgm:pt>
    <dgm:pt modelId="{EC26C6E3-94A3-4A9C-8EC1-452123776FBE}">
      <dgm:prSet phldrT="[テキスト]" custT="1"/>
      <dgm:spPr/>
      <dgm:t>
        <a:bodyPr/>
        <a:lstStyle/>
        <a:p>
          <a:r>
            <a:rPr kumimoji="1" lang="ja-JP" altLang="en-US" sz="2200" dirty="0" smtClean="0"/>
            <a:t>逆因果が見られたため</a:t>
          </a:r>
          <a:r>
            <a:rPr kumimoji="1" lang="en-US" altLang="ja-JP" sz="2200" dirty="0" smtClean="0"/>
            <a:t>VAR</a:t>
          </a:r>
          <a:r>
            <a:rPr kumimoji="1" lang="ja-JP" altLang="en-US" sz="2200" dirty="0" smtClean="0"/>
            <a:t>を実施</a:t>
          </a:r>
          <a:endParaRPr kumimoji="1" lang="ja-JP" altLang="en-US" sz="2200" dirty="0"/>
        </a:p>
      </dgm:t>
    </dgm:pt>
    <dgm:pt modelId="{8E52F635-1A2D-4B69-9BDA-26605703A245}" type="parTrans" cxnId="{8FADB835-F48F-42C2-AFEF-0CAB15E9D4E7}">
      <dgm:prSet/>
      <dgm:spPr/>
      <dgm:t>
        <a:bodyPr/>
        <a:lstStyle/>
        <a:p>
          <a:endParaRPr kumimoji="1" lang="ja-JP" altLang="en-US"/>
        </a:p>
      </dgm:t>
    </dgm:pt>
    <dgm:pt modelId="{4B81EE39-9B79-46FB-B3B5-BA42AA1936EE}" type="sibTrans" cxnId="{8FADB835-F48F-42C2-AFEF-0CAB15E9D4E7}">
      <dgm:prSet/>
      <dgm:spPr/>
      <dgm:t>
        <a:bodyPr/>
        <a:lstStyle/>
        <a:p>
          <a:endParaRPr kumimoji="1" lang="ja-JP" altLang="en-US"/>
        </a:p>
      </dgm:t>
    </dgm:pt>
    <dgm:pt modelId="{32ABCDFE-290D-4B3D-833A-ECF87CDE7927}">
      <dgm:prSet phldrT="[テキスト]" custT="1"/>
      <dgm:spPr/>
      <dgm:t>
        <a:bodyPr/>
        <a:lstStyle/>
        <a:p>
          <a:r>
            <a:rPr kumimoji="1" lang="ja-JP" altLang="en-US" sz="2200" dirty="0" smtClean="0"/>
            <a:t>漁獲規制により価格上昇、消費者余剰が減少</a:t>
          </a:r>
          <a:endParaRPr kumimoji="1" lang="ja-JP" altLang="en-US" sz="2200" dirty="0"/>
        </a:p>
      </dgm:t>
    </dgm:pt>
    <dgm:pt modelId="{C3330C31-C3FF-414A-A2AB-5D74817A8DFD}" type="parTrans" cxnId="{33DE7529-FCA3-4063-9B17-1FBDF103CEE6}">
      <dgm:prSet/>
      <dgm:spPr/>
      <dgm:t>
        <a:bodyPr/>
        <a:lstStyle/>
        <a:p>
          <a:endParaRPr kumimoji="1" lang="ja-JP" altLang="en-US"/>
        </a:p>
      </dgm:t>
    </dgm:pt>
    <dgm:pt modelId="{469FCF80-8006-406E-98E5-E8001F6F9AF5}" type="sibTrans" cxnId="{33DE7529-FCA3-4063-9B17-1FBDF103CEE6}">
      <dgm:prSet/>
      <dgm:spPr/>
      <dgm:t>
        <a:bodyPr/>
        <a:lstStyle/>
        <a:p>
          <a:endParaRPr kumimoji="1" lang="ja-JP" altLang="en-US"/>
        </a:p>
      </dgm:t>
    </dgm:pt>
    <dgm:pt modelId="{ED54C5A9-BB3C-46A7-B523-089F8A595E36}" type="pres">
      <dgm:prSet presAssocID="{7FA5B25E-07F3-4FF3-9E49-5AEF9489B6B6}" presName="linearFlow" presStyleCnt="0">
        <dgm:presLayoutVars>
          <dgm:dir/>
          <dgm:animLvl val="lvl"/>
          <dgm:resizeHandles val="exact"/>
        </dgm:presLayoutVars>
      </dgm:prSet>
      <dgm:spPr/>
      <dgm:t>
        <a:bodyPr/>
        <a:lstStyle/>
        <a:p>
          <a:endParaRPr kumimoji="1" lang="ja-JP" altLang="en-US"/>
        </a:p>
      </dgm:t>
    </dgm:pt>
    <dgm:pt modelId="{E2079691-295D-4FC8-8874-572E1EE28273}" type="pres">
      <dgm:prSet presAssocID="{CFFF4B5C-F224-4245-93F2-8B8F24C65343}" presName="composite" presStyleCnt="0"/>
      <dgm:spPr/>
    </dgm:pt>
    <dgm:pt modelId="{41FCD2A2-2FE0-40E6-BAD7-716C080CF7EF}" type="pres">
      <dgm:prSet presAssocID="{CFFF4B5C-F224-4245-93F2-8B8F24C65343}" presName="parentText" presStyleLbl="alignNode1" presStyleIdx="0" presStyleCnt="3">
        <dgm:presLayoutVars>
          <dgm:chMax val="1"/>
          <dgm:bulletEnabled val="1"/>
        </dgm:presLayoutVars>
      </dgm:prSet>
      <dgm:spPr/>
      <dgm:t>
        <a:bodyPr/>
        <a:lstStyle/>
        <a:p>
          <a:endParaRPr kumimoji="1" lang="ja-JP" altLang="en-US"/>
        </a:p>
      </dgm:t>
    </dgm:pt>
    <dgm:pt modelId="{55DF4C12-5032-4C8B-8A4A-038A705D026E}" type="pres">
      <dgm:prSet presAssocID="{CFFF4B5C-F224-4245-93F2-8B8F24C65343}" presName="descendantText" presStyleLbl="alignAcc1" presStyleIdx="0" presStyleCnt="3" custLinFactNeighborX="0" custLinFactNeighborY="6474">
        <dgm:presLayoutVars>
          <dgm:bulletEnabled val="1"/>
        </dgm:presLayoutVars>
      </dgm:prSet>
      <dgm:spPr/>
      <dgm:t>
        <a:bodyPr/>
        <a:lstStyle/>
        <a:p>
          <a:endParaRPr kumimoji="1" lang="ja-JP" altLang="en-US"/>
        </a:p>
      </dgm:t>
    </dgm:pt>
    <dgm:pt modelId="{79DD323D-C01A-45BC-AD6F-47B5D85066C8}" type="pres">
      <dgm:prSet presAssocID="{D4088D31-1B6D-4809-A2CD-530078C356E1}" presName="sp" presStyleCnt="0"/>
      <dgm:spPr/>
    </dgm:pt>
    <dgm:pt modelId="{0DAC9273-81A2-49D9-8EDA-CC33DE649C9C}" type="pres">
      <dgm:prSet presAssocID="{97F4E555-6B77-4AB1-B9D9-5D91FA85228E}" presName="composite" presStyleCnt="0"/>
      <dgm:spPr/>
    </dgm:pt>
    <dgm:pt modelId="{B9DAC267-F8EB-480F-91B2-B4E2D820E443}" type="pres">
      <dgm:prSet presAssocID="{97F4E555-6B77-4AB1-B9D9-5D91FA85228E}" presName="parentText" presStyleLbl="alignNode1" presStyleIdx="1" presStyleCnt="3">
        <dgm:presLayoutVars>
          <dgm:chMax val="1"/>
          <dgm:bulletEnabled val="1"/>
        </dgm:presLayoutVars>
      </dgm:prSet>
      <dgm:spPr/>
      <dgm:t>
        <a:bodyPr/>
        <a:lstStyle/>
        <a:p>
          <a:endParaRPr kumimoji="1" lang="ja-JP" altLang="en-US"/>
        </a:p>
      </dgm:t>
    </dgm:pt>
    <dgm:pt modelId="{16D7C311-6169-4CFE-B1D8-C59E8949E0B8}" type="pres">
      <dgm:prSet presAssocID="{97F4E555-6B77-4AB1-B9D9-5D91FA85228E}" presName="descendantText" presStyleLbl="alignAcc1" presStyleIdx="1" presStyleCnt="3">
        <dgm:presLayoutVars>
          <dgm:bulletEnabled val="1"/>
        </dgm:presLayoutVars>
      </dgm:prSet>
      <dgm:spPr/>
      <dgm:t>
        <a:bodyPr/>
        <a:lstStyle/>
        <a:p>
          <a:endParaRPr kumimoji="1" lang="ja-JP" altLang="en-US"/>
        </a:p>
      </dgm:t>
    </dgm:pt>
    <dgm:pt modelId="{5AF53A99-F416-4F2B-8E7C-4E803AF35FC4}" type="pres">
      <dgm:prSet presAssocID="{4A377CC9-B309-4A23-A428-7D779270FEFB}" presName="sp" presStyleCnt="0"/>
      <dgm:spPr/>
    </dgm:pt>
    <dgm:pt modelId="{2A70D7F7-DB16-4D24-B75F-745FA874451C}" type="pres">
      <dgm:prSet presAssocID="{BDD6BE18-9534-4AA5-9B5C-E1430AA1364D}" presName="composite" presStyleCnt="0"/>
      <dgm:spPr/>
    </dgm:pt>
    <dgm:pt modelId="{15A72AEE-E6AB-4DFC-A33C-AD41323DF776}" type="pres">
      <dgm:prSet presAssocID="{BDD6BE18-9534-4AA5-9B5C-E1430AA1364D}" presName="parentText" presStyleLbl="alignNode1" presStyleIdx="2" presStyleCnt="3">
        <dgm:presLayoutVars>
          <dgm:chMax val="1"/>
          <dgm:bulletEnabled val="1"/>
        </dgm:presLayoutVars>
      </dgm:prSet>
      <dgm:spPr/>
      <dgm:t>
        <a:bodyPr/>
        <a:lstStyle/>
        <a:p>
          <a:endParaRPr kumimoji="1" lang="ja-JP" altLang="en-US"/>
        </a:p>
      </dgm:t>
    </dgm:pt>
    <dgm:pt modelId="{6A884503-8F0E-4331-BFED-A13865B53BC8}" type="pres">
      <dgm:prSet presAssocID="{BDD6BE18-9534-4AA5-9B5C-E1430AA1364D}" presName="descendantText" presStyleLbl="alignAcc1" presStyleIdx="2" presStyleCnt="3">
        <dgm:presLayoutVars>
          <dgm:bulletEnabled val="1"/>
        </dgm:presLayoutVars>
      </dgm:prSet>
      <dgm:spPr/>
      <dgm:t>
        <a:bodyPr/>
        <a:lstStyle/>
        <a:p>
          <a:endParaRPr kumimoji="1" lang="ja-JP" altLang="en-US"/>
        </a:p>
      </dgm:t>
    </dgm:pt>
  </dgm:ptLst>
  <dgm:cxnLst>
    <dgm:cxn modelId="{3754B57D-2113-4326-968E-85FF04ADA5BA}" type="presOf" srcId="{97F4E555-6B77-4AB1-B9D9-5D91FA85228E}" destId="{B9DAC267-F8EB-480F-91B2-B4E2D820E443}" srcOrd="0" destOrd="0" presId="urn:microsoft.com/office/officeart/2005/8/layout/chevron2"/>
    <dgm:cxn modelId="{A699735A-E829-4C6B-BD97-54B1FD1BE79F}" srcId="{CFFF4B5C-F224-4245-93F2-8B8F24C65343}" destId="{312BE77C-86C7-442D-9043-B7B4AB9E1374}" srcOrd="0" destOrd="0" parTransId="{F0468D6D-B1C1-40AD-808A-913540E2796C}" sibTransId="{802FB001-086E-4F5E-B89E-25948B656F8D}"/>
    <dgm:cxn modelId="{8FADB835-F48F-42C2-AFEF-0CAB15E9D4E7}" srcId="{BDD6BE18-9534-4AA5-9B5C-E1430AA1364D}" destId="{EC26C6E3-94A3-4A9C-8EC1-452123776FBE}" srcOrd="0" destOrd="0" parTransId="{8E52F635-1A2D-4B69-9BDA-26605703A245}" sibTransId="{4B81EE39-9B79-46FB-B3B5-BA42AA1936EE}"/>
    <dgm:cxn modelId="{B9E0DC02-3530-4E82-833F-63B10855F9E0}" type="presOf" srcId="{EC26C6E3-94A3-4A9C-8EC1-452123776FBE}" destId="{6A884503-8F0E-4331-BFED-A13865B53BC8}" srcOrd="0" destOrd="0" presId="urn:microsoft.com/office/officeart/2005/8/layout/chevron2"/>
    <dgm:cxn modelId="{7C603C08-1DCC-4D9D-B4D4-1AF26E4BF28C}" type="presOf" srcId="{BDD6BE18-9534-4AA5-9B5C-E1430AA1364D}" destId="{15A72AEE-E6AB-4DFC-A33C-AD41323DF776}" srcOrd="0" destOrd="0" presId="urn:microsoft.com/office/officeart/2005/8/layout/chevron2"/>
    <dgm:cxn modelId="{E3962C44-C5C8-4DD5-A490-965743B093F3}" srcId="{7FA5B25E-07F3-4FF3-9E49-5AEF9489B6B6}" destId="{CFFF4B5C-F224-4245-93F2-8B8F24C65343}" srcOrd="0" destOrd="0" parTransId="{2D74EA89-0E11-46B8-A02E-5E467494920D}" sibTransId="{D4088D31-1B6D-4809-A2CD-530078C356E1}"/>
    <dgm:cxn modelId="{8767404D-1E99-4376-8A36-AF4C180B6D93}" srcId="{97F4E555-6B77-4AB1-B9D9-5D91FA85228E}" destId="{2A31B7BA-CBAA-4634-949E-054A1F90E658}" srcOrd="0" destOrd="0" parTransId="{4BD0A57A-8271-418C-8833-DE20EF1E448E}" sibTransId="{E05B748F-F025-4E56-A5E9-13C390195F43}"/>
    <dgm:cxn modelId="{8158D860-F722-461B-B863-E2E42EB2E2FE}" srcId="{7FA5B25E-07F3-4FF3-9E49-5AEF9489B6B6}" destId="{BDD6BE18-9534-4AA5-9B5C-E1430AA1364D}" srcOrd="2" destOrd="0" parTransId="{789B9E0C-866C-4996-B345-F64163EB64A2}" sibTransId="{27304856-FD4F-488D-9380-80750E5F60F8}"/>
    <dgm:cxn modelId="{1270CBA6-2215-4F06-A395-57A91E0370F1}" type="presOf" srcId="{2A31B7BA-CBAA-4634-949E-054A1F90E658}" destId="{16D7C311-6169-4CFE-B1D8-C59E8949E0B8}" srcOrd="0" destOrd="0" presId="urn:microsoft.com/office/officeart/2005/8/layout/chevron2"/>
    <dgm:cxn modelId="{E338E9C2-7ABB-40F3-9943-4FFBE9EFFCE5}" type="presOf" srcId="{7FA5B25E-07F3-4FF3-9E49-5AEF9489B6B6}" destId="{ED54C5A9-BB3C-46A7-B523-089F8A595E36}" srcOrd="0" destOrd="0" presId="urn:microsoft.com/office/officeart/2005/8/layout/chevron2"/>
    <dgm:cxn modelId="{33DE7529-FCA3-4063-9B17-1FBDF103CEE6}" srcId="{BDD6BE18-9534-4AA5-9B5C-E1430AA1364D}" destId="{32ABCDFE-290D-4B3D-833A-ECF87CDE7927}" srcOrd="1" destOrd="0" parTransId="{C3330C31-C3FF-414A-A2AB-5D74817A8DFD}" sibTransId="{469FCF80-8006-406E-98E5-E8001F6F9AF5}"/>
    <dgm:cxn modelId="{9D2A8081-4052-4D4E-9AD4-FA205FB20ECF}" srcId="{7FA5B25E-07F3-4FF3-9E49-5AEF9489B6B6}" destId="{97F4E555-6B77-4AB1-B9D9-5D91FA85228E}" srcOrd="1" destOrd="0" parTransId="{BA54AD1C-1899-4D57-AEB4-40207325348A}" sibTransId="{4A377CC9-B309-4A23-A428-7D779270FEFB}"/>
    <dgm:cxn modelId="{17EF4E43-3318-498E-8954-E92445331D67}" type="presOf" srcId="{32ABCDFE-290D-4B3D-833A-ECF87CDE7927}" destId="{6A884503-8F0E-4331-BFED-A13865B53BC8}" srcOrd="0" destOrd="1" presId="urn:microsoft.com/office/officeart/2005/8/layout/chevron2"/>
    <dgm:cxn modelId="{4E0D2782-6791-454A-9F34-0613F2F6C37C}" type="presOf" srcId="{CFFF4B5C-F224-4245-93F2-8B8F24C65343}" destId="{41FCD2A2-2FE0-40E6-BAD7-716C080CF7EF}" srcOrd="0" destOrd="0" presId="urn:microsoft.com/office/officeart/2005/8/layout/chevron2"/>
    <dgm:cxn modelId="{EB95DB56-8A7E-4DD4-A0D5-E9BBB8FC51CE}" type="presOf" srcId="{312BE77C-86C7-442D-9043-B7B4AB9E1374}" destId="{55DF4C12-5032-4C8B-8A4A-038A705D026E}" srcOrd="0" destOrd="0" presId="urn:microsoft.com/office/officeart/2005/8/layout/chevron2"/>
    <dgm:cxn modelId="{64E7AC45-9B99-41A8-99C8-4B0192498F64}" type="presParOf" srcId="{ED54C5A9-BB3C-46A7-B523-089F8A595E36}" destId="{E2079691-295D-4FC8-8874-572E1EE28273}" srcOrd="0" destOrd="0" presId="urn:microsoft.com/office/officeart/2005/8/layout/chevron2"/>
    <dgm:cxn modelId="{C747F405-E73A-4540-B682-7B72849F2945}" type="presParOf" srcId="{E2079691-295D-4FC8-8874-572E1EE28273}" destId="{41FCD2A2-2FE0-40E6-BAD7-716C080CF7EF}" srcOrd="0" destOrd="0" presId="urn:microsoft.com/office/officeart/2005/8/layout/chevron2"/>
    <dgm:cxn modelId="{95479E98-42BA-4446-8664-5138F051DEE4}" type="presParOf" srcId="{E2079691-295D-4FC8-8874-572E1EE28273}" destId="{55DF4C12-5032-4C8B-8A4A-038A705D026E}" srcOrd="1" destOrd="0" presId="urn:microsoft.com/office/officeart/2005/8/layout/chevron2"/>
    <dgm:cxn modelId="{209A4E51-8893-4B36-9779-06B0B915B0F4}" type="presParOf" srcId="{ED54C5A9-BB3C-46A7-B523-089F8A595E36}" destId="{79DD323D-C01A-45BC-AD6F-47B5D85066C8}" srcOrd="1" destOrd="0" presId="urn:microsoft.com/office/officeart/2005/8/layout/chevron2"/>
    <dgm:cxn modelId="{C188DE97-D18D-4163-9562-D0BE4B765645}" type="presParOf" srcId="{ED54C5A9-BB3C-46A7-B523-089F8A595E36}" destId="{0DAC9273-81A2-49D9-8EDA-CC33DE649C9C}" srcOrd="2" destOrd="0" presId="urn:microsoft.com/office/officeart/2005/8/layout/chevron2"/>
    <dgm:cxn modelId="{DDE8B286-A95D-4C15-83A8-434289D55824}" type="presParOf" srcId="{0DAC9273-81A2-49D9-8EDA-CC33DE649C9C}" destId="{B9DAC267-F8EB-480F-91B2-B4E2D820E443}" srcOrd="0" destOrd="0" presId="urn:microsoft.com/office/officeart/2005/8/layout/chevron2"/>
    <dgm:cxn modelId="{0B417B35-CED0-44B5-BF3B-4AEB3E2A2E4D}" type="presParOf" srcId="{0DAC9273-81A2-49D9-8EDA-CC33DE649C9C}" destId="{16D7C311-6169-4CFE-B1D8-C59E8949E0B8}" srcOrd="1" destOrd="0" presId="urn:microsoft.com/office/officeart/2005/8/layout/chevron2"/>
    <dgm:cxn modelId="{6B8012E0-2582-48A3-A8FB-9309CCC1B7FA}" type="presParOf" srcId="{ED54C5A9-BB3C-46A7-B523-089F8A595E36}" destId="{5AF53A99-F416-4F2B-8E7C-4E803AF35FC4}" srcOrd="3" destOrd="0" presId="urn:microsoft.com/office/officeart/2005/8/layout/chevron2"/>
    <dgm:cxn modelId="{95D96E98-E6E6-4DE7-8B0E-D2FC8A81AD15}" type="presParOf" srcId="{ED54C5A9-BB3C-46A7-B523-089F8A595E36}" destId="{2A70D7F7-DB16-4D24-B75F-745FA874451C}" srcOrd="4" destOrd="0" presId="urn:microsoft.com/office/officeart/2005/8/layout/chevron2"/>
    <dgm:cxn modelId="{6B087EF2-6893-47F5-8F69-DD252F08CFC8}" type="presParOf" srcId="{2A70D7F7-DB16-4D24-B75F-745FA874451C}" destId="{15A72AEE-E6AB-4DFC-A33C-AD41323DF776}" srcOrd="0" destOrd="0" presId="urn:microsoft.com/office/officeart/2005/8/layout/chevron2"/>
    <dgm:cxn modelId="{4ACD58B7-86D5-43B6-A93F-BF551AE1855E}" type="presParOf" srcId="{2A70D7F7-DB16-4D24-B75F-745FA874451C}" destId="{6A884503-8F0E-4331-BFED-A13865B53BC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CD2A2-2FE0-40E6-BAD7-716C080CF7EF}">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kumimoji="1" lang="ja-JP" altLang="en-US" sz="2300" kern="1200" dirty="0" smtClean="0"/>
            <a:t>問題意識</a:t>
          </a:r>
          <a:endParaRPr kumimoji="1" lang="ja-JP" altLang="en-US" sz="2300" kern="1200" dirty="0"/>
        </a:p>
      </dsp:txBody>
      <dsp:txXfrm rot="-5400000">
        <a:off x="1" y="679096"/>
        <a:ext cx="1352020" cy="579438"/>
      </dsp:txXfrm>
    </dsp:sp>
    <dsp:sp modelId="{55DF4C12-5032-4C8B-8A4A-038A705D026E}">
      <dsp:nvSpPr>
        <dsp:cNvPr id="0" name=""/>
        <dsp:cNvSpPr/>
      </dsp:nvSpPr>
      <dsp:spPr>
        <a:xfrm rot="5400000">
          <a:off x="4344228" y="-2907843"/>
          <a:ext cx="1255447" cy="723986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kern="1200" dirty="0" smtClean="0"/>
            <a:t>クロマグロの漁獲規制による経済的影響が不透明</a:t>
          </a:r>
          <a:endParaRPr kumimoji="1" lang="ja-JP" altLang="en-US" sz="2400" kern="1200" dirty="0"/>
        </a:p>
      </dsp:txBody>
      <dsp:txXfrm rot="-5400000">
        <a:off x="1352020" y="145651"/>
        <a:ext cx="7178577" cy="1132875"/>
      </dsp:txXfrm>
    </dsp:sp>
    <dsp:sp modelId="{B9DAC267-F8EB-480F-91B2-B4E2D820E443}">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kumimoji="1" lang="ja-JP" altLang="en-US" sz="2300" kern="1200" dirty="0" smtClean="0"/>
            <a:t>研究目的</a:t>
          </a:r>
          <a:endParaRPr kumimoji="1" lang="ja-JP" altLang="en-US" sz="2300" kern="1200" dirty="0"/>
        </a:p>
      </dsp:txBody>
      <dsp:txXfrm rot="-5400000">
        <a:off x="1" y="2419614"/>
        <a:ext cx="1352020" cy="579438"/>
      </dsp:txXfrm>
    </dsp:sp>
    <dsp:sp modelId="{16D7C311-6169-4CFE-B1D8-C59E8949E0B8}">
      <dsp:nvSpPr>
        <dsp:cNvPr id="0" name=""/>
        <dsp:cNvSpPr/>
      </dsp:nvSpPr>
      <dsp:spPr>
        <a:xfrm rot="5400000">
          <a:off x="4344228" y="-1248603"/>
          <a:ext cx="1255447" cy="723986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ja-JP" altLang="en-US" sz="2400" kern="1200" dirty="0" smtClean="0"/>
            <a:t>漁業規制による消費者余剰の変化を明らかにする</a:t>
          </a:r>
          <a:endParaRPr kumimoji="1" lang="ja-JP" altLang="en-US" sz="2400" kern="1200" dirty="0"/>
        </a:p>
      </dsp:txBody>
      <dsp:txXfrm rot="-5400000">
        <a:off x="1352020" y="1804891"/>
        <a:ext cx="7178577" cy="1132875"/>
      </dsp:txXfrm>
    </dsp:sp>
    <dsp:sp modelId="{15A72AEE-E6AB-4DFC-A33C-AD41323DF776}">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kumimoji="1" lang="ja-JP" altLang="en-US" sz="2300" kern="1200" dirty="0" smtClean="0"/>
            <a:t>分析</a:t>
          </a:r>
          <a:endParaRPr kumimoji="1" lang="ja-JP" altLang="en-US" sz="2300" kern="1200" dirty="0"/>
        </a:p>
      </dsp:txBody>
      <dsp:txXfrm rot="-5400000">
        <a:off x="1" y="4160131"/>
        <a:ext cx="1352020" cy="579438"/>
      </dsp:txXfrm>
    </dsp:sp>
    <dsp:sp modelId="{6A884503-8F0E-4331-BFED-A13865B53BC8}">
      <dsp:nvSpPr>
        <dsp:cNvPr id="0" name=""/>
        <dsp:cNvSpPr/>
      </dsp:nvSpPr>
      <dsp:spPr>
        <a:xfrm rot="5400000">
          <a:off x="4344228" y="491914"/>
          <a:ext cx="1255447" cy="723986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kumimoji="1" lang="ja-JP" altLang="en-US" sz="2200" kern="1200" dirty="0" smtClean="0"/>
            <a:t>逆因果が見られたため</a:t>
          </a:r>
          <a:r>
            <a:rPr kumimoji="1" lang="en-US" altLang="ja-JP" sz="2200" kern="1200" dirty="0" smtClean="0"/>
            <a:t>VAR</a:t>
          </a:r>
          <a:r>
            <a:rPr kumimoji="1" lang="ja-JP" altLang="en-US" sz="2200" kern="1200" dirty="0" smtClean="0"/>
            <a:t>を実施</a:t>
          </a:r>
          <a:endParaRPr kumimoji="1" lang="ja-JP" altLang="en-US" sz="2200" kern="1200" dirty="0"/>
        </a:p>
        <a:p>
          <a:pPr marL="228600" lvl="1" indent="-228600" algn="l" defTabSz="977900">
            <a:lnSpc>
              <a:spcPct val="90000"/>
            </a:lnSpc>
            <a:spcBef>
              <a:spcPct val="0"/>
            </a:spcBef>
            <a:spcAft>
              <a:spcPct val="15000"/>
            </a:spcAft>
            <a:buChar char="••"/>
          </a:pPr>
          <a:r>
            <a:rPr kumimoji="1" lang="ja-JP" altLang="en-US" sz="2200" kern="1200" dirty="0" smtClean="0"/>
            <a:t>漁獲規制により価格上昇、消費者余剰が減少</a:t>
          </a:r>
          <a:endParaRPr kumimoji="1" lang="ja-JP" altLang="en-US" sz="2200" kern="1200" dirty="0"/>
        </a:p>
      </dsp:txBody>
      <dsp:txXfrm rot="-5400000">
        <a:off x="1352020" y="3545408"/>
        <a:ext cx="7178577" cy="11328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F6EFE6-5C82-4212-B5DA-62BF5B01B7F2}" type="datetimeFigureOut">
              <a:rPr kumimoji="1" lang="ja-JP" altLang="en-US" smtClean="0"/>
              <a:t>2015/7/29</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4A36E-241F-4187-AE45-4FC1BC085699}" type="slidenum">
              <a:rPr kumimoji="1" lang="ja-JP" altLang="en-US" smtClean="0"/>
              <a:t>‹#›</a:t>
            </a:fld>
            <a:endParaRPr kumimoji="1" lang="ja-JP" altLang="en-US"/>
          </a:p>
        </p:txBody>
      </p:sp>
    </p:spTree>
    <p:extLst>
      <p:ext uri="{BB962C8B-B14F-4D97-AF65-F5344CB8AC3E}">
        <p14:creationId xmlns:p14="http://schemas.microsoft.com/office/powerpoint/2010/main" val="24297504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2B4A36E-241F-4187-AE45-4FC1BC085699}" type="slidenum">
              <a:rPr kumimoji="1" lang="ja-JP" altLang="en-US" smtClean="0"/>
              <a:t>3</a:t>
            </a:fld>
            <a:endParaRPr kumimoji="1" lang="ja-JP" altLang="en-US"/>
          </a:p>
        </p:txBody>
      </p:sp>
    </p:spTree>
    <p:extLst>
      <p:ext uri="{BB962C8B-B14F-4D97-AF65-F5344CB8AC3E}">
        <p14:creationId xmlns:p14="http://schemas.microsoft.com/office/powerpoint/2010/main" val="1410055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0070C0"/>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9686D37-490A-4DA1-9880-29C3ED9255F8}" type="datetime1">
              <a:rPr kumimoji="1" lang="ja-JP" altLang="en-US" smtClean="0"/>
              <a:t>2015/7/29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FF009B-A59A-4A4A-940C-016A68B0B844}" type="slidenum">
              <a:rPr kumimoji="1" lang="ja-JP" altLang="en-US" smtClean="0"/>
              <a:t>‹#›</a:t>
            </a:fld>
            <a:endParaRPr kumimoji="1" lang="ja-JP" altLang="en-US"/>
          </a:p>
        </p:txBody>
      </p:sp>
    </p:spTree>
    <p:extLst>
      <p:ext uri="{BB962C8B-B14F-4D97-AF65-F5344CB8AC3E}">
        <p14:creationId xmlns:p14="http://schemas.microsoft.com/office/powerpoint/2010/main" val="19836350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F00BCE2-805A-46AB-A753-6E79D84559CF}" type="datetime1">
              <a:rPr kumimoji="1" lang="ja-JP" altLang="en-US" smtClean="0"/>
              <a:t>2015/7/29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FF009B-A59A-4A4A-940C-016A68B0B844}" type="slidenum">
              <a:rPr kumimoji="1" lang="ja-JP" altLang="en-US" smtClean="0"/>
              <a:t>‹#›</a:t>
            </a:fld>
            <a:endParaRPr kumimoji="1" lang="ja-JP" altLang="en-US"/>
          </a:p>
        </p:txBody>
      </p:sp>
    </p:spTree>
    <p:extLst>
      <p:ext uri="{BB962C8B-B14F-4D97-AF65-F5344CB8AC3E}">
        <p14:creationId xmlns:p14="http://schemas.microsoft.com/office/powerpoint/2010/main" val="2523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E4F9D5F-D8E5-4E3B-AD5A-2F1DBCB342DC}" type="datetime1">
              <a:rPr kumimoji="1" lang="ja-JP" altLang="en-US" smtClean="0"/>
              <a:t>2015/7/29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FF009B-A59A-4A4A-940C-016A68B0B84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5578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BF6EA68-3AAF-4199-9018-D127D206D972}" type="datetime1">
              <a:rPr kumimoji="1" lang="ja-JP" altLang="en-US" smtClean="0"/>
              <a:t>2015/7/29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FF009B-A59A-4A4A-940C-016A68B0B844}" type="slidenum">
              <a:rPr kumimoji="1" lang="ja-JP" altLang="en-US" smtClean="0"/>
              <a:t>‹#›</a:t>
            </a:fld>
            <a:endParaRPr kumimoji="1" lang="ja-JP" altLang="en-US"/>
          </a:p>
        </p:txBody>
      </p:sp>
    </p:spTree>
    <p:extLst>
      <p:ext uri="{BB962C8B-B14F-4D97-AF65-F5344CB8AC3E}">
        <p14:creationId xmlns:p14="http://schemas.microsoft.com/office/powerpoint/2010/main" val="169300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E39AC80-DA51-4A43-9C7C-FB322DA8E9A7}" type="datetime1">
              <a:rPr kumimoji="1" lang="ja-JP" altLang="en-US" smtClean="0"/>
              <a:t>2015/7/29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FF009B-A59A-4A4A-940C-016A68B0B84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2858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C142111-649E-4F3F-B957-7807DEBBE9D9}" type="datetime1">
              <a:rPr kumimoji="1" lang="ja-JP" altLang="en-US" smtClean="0"/>
              <a:t>2015/7/29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FF009B-A59A-4A4A-940C-016A68B0B844}" type="slidenum">
              <a:rPr kumimoji="1" lang="ja-JP" altLang="en-US" smtClean="0"/>
              <a:t>‹#›</a:t>
            </a:fld>
            <a:endParaRPr kumimoji="1" lang="ja-JP" altLang="en-US"/>
          </a:p>
        </p:txBody>
      </p:sp>
    </p:spTree>
    <p:extLst>
      <p:ext uri="{BB962C8B-B14F-4D97-AF65-F5344CB8AC3E}">
        <p14:creationId xmlns:p14="http://schemas.microsoft.com/office/powerpoint/2010/main" val="849595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2E1DEAE-9F70-46F5-85E1-8351C850142C}" type="datetime1">
              <a:rPr kumimoji="1" lang="ja-JP" altLang="en-US" smtClean="0"/>
              <a:t>2015/7/29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FF009B-A59A-4A4A-940C-016A68B0B844}" type="slidenum">
              <a:rPr kumimoji="1" lang="ja-JP" altLang="en-US" smtClean="0"/>
              <a:t>‹#›</a:t>
            </a:fld>
            <a:endParaRPr kumimoji="1" lang="ja-JP" altLang="en-US"/>
          </a:p>
        </p:txBody>
      </p:sp>
    </p:spTree>
    <p:extLst>
      <p:ext uri="{BB962C8B-B14F-4D97-AF65-F5344CB8AC3E}">
        <p14:creationId xmlns:p14="http://schemas.microsoft.com/office/powerpoint/2010/main" val="1692931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765F39-CC5C-4132-8D27-8F89F7CBE8B9}" type="datetime1">
              <a:rPr kumimoji="1" lang="ja-JP" altLang="en-US" smtClean="0"/>
              <a:t>2015/7/29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FF009B-A59A-4A4A-940C-016A68B0B844}" type="slidenum">
              <a:rPr kumimoji="1" lang="ja-JP" altLang="en-US" smtClean="0"/>
              <a:t>‹#›</a:t>
            </a:fld>
            <a:endParaRPr kumimoji="1" lang="ja-JP" altLang="en-US"/>
          </a:p>
        </p:txBody>
      </p:sp>
    </p:spTree>
    <p:extLst>
      <p:ext uri="{BB962C8B-B14F-4D97-AF65-F5344CB8AC3E}">
        <p14:creationId xmlns:p14="http://schemas.microsoft.com/office/powerpoint/2010/main" val="76062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7D91D43-8F24-4DCD-89CD-4A96106638E5}" type="datetime1">
              <a:rPr kumimoji="1" lang="ja-JP" altLang="en-US" smtClean="0"/>
              <a:t>2015/7/29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600"/>
            </a:lvl1pPr>
          </a:lstStyle>
          <a:p>
            <a:fld id="{3EFF009B-A59A-4A4A-940C-016A68B0B844}" type="slidenum">
              <a:rPr lang="ja-JP" altLang="en-US" smtClean="0"/>
              <a:pPr/>
              <a:t>‹#›</a:t>
            </a:fld>
            <a:endParaRPr lang="ja-JP" altLang="en-US"/>
          </a:p>
        </p:txBody>
      </p:sp>
    </p:spTree>
    <p:extLst>
      <p:ext uri="{BB962C8B-B14F-4D97-AF65-F5344CB8AC3E}">
        <p14:creationId xmlns:p14="http://schemas.microsoft.com/office/powerpoint/2010/main" val="10129786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D4181D3-396F-47F5-9942-5FC76D2AB91C}" type="datetime1">
              <a:rPr kumimoji="1" lang="ja-JP" altLang="en-US" smtClean="0"/>
              <a:t>2015/7/29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FF009B-A59A-4A4A-940C-016A68B0B844}" type="slidenum">
              <a:rPr kumimoji="1" lang="ja-JP" altLang="en-US" smtClean="0"/>
              <a:t>‹#›</a:t>
            </a:fld>
            <a:endParaRPr kumimoji="1" lang="ja-JP" altLang="en-US"/>
          </a:p>
        </p:txBody>
      </p:sp>
    </p:spTree>
    <p:extLst>
      <p:ext uri="{BB962C8B-B14F-4D97-AF65-F5344CB8AC3E}">
        <p14:creationId xmlns:p14="http://schemas.microsoft.com/office/powerpoint/2010/main" val="77423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FE1CC29-907A-4B85-A49C-EF310106F12D}" type="datetime1">
              <a:rPr kumimoji="1" lang="ja-JP" altLang="en-US" smtClean="0"/>
              <a:t>2015/7/29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FF009B-A59A-4A4A-940C-016A68B0B844}" type="slidenum">
              <a:rPr kumimoji="1" lang="ja-JP" altLang="en-US" smtClean="0"/>
              <a:t>‹#›</a:t>
            </a:fld>
            <a:endParaRPr kumimoji="1" lang="ja-JP" altLang="en-US"/>
          </a:p>
        </p:txBody>
      </p:sp>
    </p:spTree>
    <p:extLst>
      <p:ext uri="{BB962C8B-B14F-4D97-AF65-F5344CB8AC3E}">
        <p14:creationId xmlns:p14="http://schemas.microsoft.com/office/powerpoint/2010/main" val="379863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3D25699-282E-463E-BBB3-3193CBC8E908}" type="datetime1">
              <a:rPr kumimoji="1" lang="ja-JP" altLang="en-US" smtClean="0"/>
              <a:t>2015/7/29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EFF009B-A59A-4A4A-940C-016A68B0B844}" type="slidenum">
              <a:rPr kumimoji="1" lang="ja-JP" altLang="en-US" smtClean="0"/>
              <a:t>‹#›</a:t>
            </a:fld>
            <a:endParaRPr kumimoji="1" lang="ja-JP" altLang="en-US"/>
          </a:p>
        </p:txBody>
      </p:sp>
    </p:spTree>
    <p:extLst>
      <p:ext uri="{BB962C8B-B14F-4D97-AF65-F5344CB8AC3E}">
        <p14:creationId xmlns:p14="http://schemas.microsoft.com/office/powerpoint/2010/main" val="1695701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555790E-C96B-4D5F-902C-C96BED59DB3B}" type="datetime1">
              <a:rPr kumimoji="1" lang="ja-JP" altLang="en-US" smtClean="0"/>
              <a:t>2015/7/29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EFF009B-A59A-4A4A-940C-016A68B0B844}" type="slidenum">
              <a:rPr kumimoji="1" lang="ja-JP" altLang="en-US" smtClean="0"/>
              <a:t>‹#›</a:t>
            </a:fld>
            <a:endParaRPr kumimoji="1" lang="ja-JP" altLang="en-US"/>
          </a:p>
        </p:txBody>
      </p:sp>
    </p:spTree>
    <p:extLst>
      <p:ext uri="{BB962C8B-B14F-4D97-AF65-F5344CB8AC3E}">
        <p14:creationId xmlns:p14="http://schemas.microsoft.com/office/powerpoint/2010/main" val="415493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154C3-2F70-4728-8920-63462BA11618}" type="datetime1">
              <a:rPr kumimoji="1" lang="ja-JP" altLang="en-US" smtClean="0"/>
              <a:t>2015/7/29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EFF009B-A59A-4A4A-940C-016A68B0B844}" type="slidenum">
              <a:rPr kumimoji="1" lang="ja-JP" altLang="en-US" smtClean="0"/>
              <a:t>‹#›</a:t>
            </a:fld>
            <a:endParaRPr kumimoji="1" lang="ja-JP" altLang="en-US"/>
          </a:p>
        </p:txBody>
      </p:sp>
    </p:spTree>
    <p:extLst>
      <p:ext uri="{BB962C8B-B14F-4D97-AF65-F5344CB8AC3E}">
        <p14:creationId xmlns:p14="http://schemas.microsoft.com/office/powerpoint/2010/main" val="386216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8656390-6F97-4D5B-B029-C25CB1C5C18A}" type="datetime1">
              <a:rPr kumimoji="1" lang="ja-JP" altLang="en-US" smtClean="0"/>
              <a:t>2015/7/29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FF009B-A59A-4A4A-940C-016A68B0B844}" type="slidenum">
              <a:rPr kumimoji="1" lang="ja-JP" altLang="en-US" smtClean="0"/>
              <a:t>‹#›</a:t>
            </a:fld>
            <a:endParaRPr kumimoji="1" lang="ja-JP" altLang="en-US"/>
          </a:p>
        </p:txBody>
      </p:sp>
    </p:spTree>
    <p:extLst>
      <p:ext uri="{BB962C8B-B14F-4D97-AF65-F5344CB8AC3E}">
        <p14:creationId xmlns:p14="http://schemas.microsoft.com/office/powerpoint/2010/main" val="223380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FF009B-A59A-4A4A-940C-016A68B0B844}"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227A50C0-0D7A-4DE6-BA00-B7C934B184D0}" type="datetime1">
              <a:rPr kumimoji="1" lang="ja-JP" altLang="en-US" smtClean="0"/>
              <a:t>2015/7/29</a:t>
            </a:fld>
            <a:endParaRPr kumimoji="1" lang="ja-JP" altLang="en-US"/>
          </a:p>
        </p:txBody>
      </p:sp>
    </p:spTree>
    <p:extLst>
      <p:ext uri="{BB962C8B-B14F-4D97-AF65-F5344CB8AC3E}">
        <p14:creationId xmlns:p14="http://schemas.microsoft.com/office/powerpoint/2010/main" val="124023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339141"/>
            <a:ext cx="8596668" cy="691166"/>
          </a:xfrm>
          <a:prstGeom prst="rect">
            <a:avLst/>
          </a:prstGeom>
        </p:spPr>
        <p:txBody>
          <a:bodyPr vert="horz" lIns="91440" tIns="45720" rIns="91440" bIns="45720" rtlCol="0" anchor="t">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DA11C3-1DCD-4E49-81E1-99B3BC86A85B}" type="datetime1">
              <a:rPr kumimoji="1" lang="ja-JP" altLang="en-US" smtClean="0"/>
              <a:t>2015/7/29</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1398257" y="104201"/>
            <a:ext cx="683339" cy="365125"/>
          </a:xfrm>
          <a:prstGeom prst="rect">
            <a:avLst/>
          </a:prstGeom>
        </p:spPr>
        <p:txBody>
          <a:bodyPr vert="horz" lIns="91440" tIns="45720" rIns="91440" bIns="45720" rtlCol="0" anchor="ctr"/>
          <a:lstStyle>
            <a:lvl1pPr algn="r">
              <a:defRPr sz="1800">
                <a:solidFill>
                  <a:schemeClr val="accent1"/>
                </a:solidFill>
              </a:defRPr>
            </a:lvl1pPr>
          </a:lstStyle>
          <a:p>
            <a:fld id="{3EFF009B-A59A-4A4A-940C-016A68B0B844}" type="slidenum">
              <a:rPr lang="ja-JP" altLang="en-US" smtClean="0"/>
              <a:pPr/>
              <a:t>‹#›</a:t>
            </a:fld>
            <a:endParaRPr lang="ja-JP" altLang="en-US"/>
          </a:p>
        </p:txBody>
      </p:sp>
    </p:spTree>
    <p:extLst>
      <p:ext uri="{BB962C8B-B14F-4D97-AF65-F5344CB8AC3E}">
        <p14:creationId xmlns:p14="http://schemas.microsoft.com/office/powerpoint/2010/main" val="37645144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rgbClr val="0070C0"/>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12.png"/><Relationship Id="rId12" Type="http://schemas.openxmlformats.org/officeDocument/2006/relationships/image" Target="../media/image9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80.png"/><Relationship Id="rId5" Type="http://schemas.openxmlformats.org/officeDocument/2006/relationships/image" Target="../media/image41.png"/><Relationship Id="rId10" Type="http://schemas.openxmlformats.org/officeDocument/2006/relationships/image" Target="../media/image14.png"/><Relationship Id="rId4" Type="http://schemas.openxmlformats.org/officeDocument/2006/relationships/image" Target="../media/image31.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2066162"/>
            <a:ext cx="7766936" cy="1646302"/>
          </a:xfrm>
        </p:spPr>
        <p:txBody>
          <a:bodyPr>
            <a:normAutofit fontScale="90000"/>
          </a:bodyPr>
          <a:lstStyle/>
          <a:p>
            <a:pPr algn="ctr"/>
            <a:r>
              <a:rPr lang="ja-JP" altLang="ja-JP" dirty="0"/>
              <a:t>クロマグロ漁獲規制による消費者余剰の</a:t>
            </a:r>
            <a:r>
              <a:rPr lang="ja-JP" altLang="ja-JP" dirty="0" smtClean="0"/>
              <a:t>変化</a:t>
            </a:r>
            <a:endParaRPr kumimoji="1" lang="ja-JP" altLang="en-US" dirty="0"/>
          </a:p>
        </p:txBody>
      </p:sp>
      <p:sp>
        <p:nvSpPr>
          <p:cNvPr id="3" name="サブタイトル 2"/>
          <p:cNvSpPr>
            <a:spLocks noGrp="1"/>
          </p:cNvSpPr>
          <p:nvPr>
            <p:ph type="subTitle" idx="1"/>
          </p:nvPr>
        </p:nvSpPr>
        <p:spPr>
          <a:xfrm>
            <a:off x="1524000" y="3712464"/>
            <a:ext cx="7857744" cy="2606040"/>
          </a:xfrm>
        </p:spPr>
        <p:txBody>
          <a:bodyPr>
            <a:normAutofit fontScale="92500" lnSpcReduction="10000"/>
          </a:bodyPr>
          <a:lstStyle/>
          <a:p>
            <a:r>
              <a:rPr lang="ja-JP" altLang="ja-JP" b="1" dirty="0">
                <a:solidFill>
                  <a:schemeClr val="tx1"/>
                </a:solidFill>
              </a:rPr>
              <a:t>東京大学公共政策大学院　経済政策コース　</a:t>
            </a:r>
          </a:p>
          <a:p>
            <a:r>
              <a:rPr lang="en-US" altLang="ja-JP" b="1" dirty="0">
                <a:solidFill>
                  <a:schemeClr val="tx1"/>
                </a:solidFill>
                <a:latin typeface="+mj-ea"/>
                <a:ea typeface="+mj-ea"/>
              </a:rPr>
              <a:t>1</a:t>
            </a:r>
            <a:r>
              <a:rPr lang="ja-JP" altLang="ja-JP" b="1" dirty="0">
                <a:solidFill>
                  <a:schemeClr val="tx1"/>
                </a:solidFill>
                <a:latin typeface="+mj-ea"/>
                <a:ea typeface="+mj-ea"/>
              </a:rPr>
              <a:t>年　小川　正樹</a:t>
            </a:r>
          </a:p>
          <a:p>
            <a:pPr latinLnBrk="1"/>
            <a:r>
              <a:rPr lang="en-US" altLang="ja-JP" b="1" dirty="0">
                <a:solidFill>
                  <a:schemeClr val="tx1"/>
                </a:solidFill>
                <a:latin typeface="+mj-ea"/>
                <a:ea typeface="+mj-ea"/>
              </a:rPr>
              <a:t>1</a:t>
            </a:r>
            <a:r>
              <a:rPr lang="ja-JP" altLang="ja-JP" b="1" dirty="0">
                <a:solidFill>
                  <a:schemeClr val="tx1"/>
                </a:solidFill>
                <a:latin typeface="+mj-ea"/>
                <a:ea typeface="+mj-ea"/>
              </a:rPr>
              <a:t>年　</a:t>
            </a:r>
            <a:r>
              <a:rPr lang="ja-JP" altLang="ja-JP" b="1" dirty="0" smtClean="0">
                <a:solidFill>
                  <a:schemeClr val="tx1"/>
                </a:solidFill>
                <a:latin typeface="+mj-ea"/>
                <a:ea typeface="+mj-ea"/>
              </a:rPr>
              <a:t>東</a:t>
            </a:r>
            <a:r>
              <a:rPr lang="ja-JP" altLang="ja-JP" b="1" dirty="0">
                <a:solidFill>
                  <a:schemeClr val="tx1"/>
                </a:solidFill>
                <a:latin typeface="+mj-ea"/>
                <a:ea typeface="+mj-ea"/>
              </a:rPr>
              <a:t>　　紘葵</a:t>
            </a:r>
          </a:p>
          <a:p>
            <a:r>
              <a:rPr lang="en-US" altLang="ja-JP" b="1" dirty="0">
                <a:solidFill>
                  <a:schemeClr val="tx1"/>
                </a:solidFill>
                <a:latin typeface="+mj-ea"/>
                <a:ea typeface="+mj-ea"/>
              </a:rPr>
              <a:t>2</a:t>
            </a:r>
            <a:r>
              <a:rPr lang="ja-JP" altLang="ja-JP" b="1" dirty="0">
                <a:solidFill>
                  <a:schemeClr val="tx1"/>
                </a:solidFill>
                <a:latin typeface="+mj-ea"/>
                <a:ea typeface="+mj-ea"/>
              </a:rPr>
              <a:t>年　鈴木　優子</a:t>
            </a:r>
          </a:p>
          <a:p>
            <a:r>
              <a:rPr lang="ja-JP" altLang="ja-JP" b="1" dirty="0">
                <a:solidFill>
                  <a:schemeClr val="tx1"/>
                </a:solidFill>
                <a:latin typeface="+mj-ea"/>
                <a:ea typeface="+mj-ea"/>
              </a:rPr>
              <a:t>　同　国際公共政策コース　</a:t>
            </a:r>
          </a:p>
          <a:p>
            <a:r>
              <a:rPr lang="en-US" altLang="ja-JP" b="1" dirty="0" smtClean="0">
                <a:solidFill>
                  <a:schemeClr val="tx1"/>
                </a:solidFill>
                <a:latin typeface="+mj-ea"/>
                <a:ea typeface="+mj-ea"/>
              </a:rPr>
              <a:t>1</a:t>
            </a:r>
            <a:r>
              <a:rPr lang="ja-JP" altLang="en-US" b="1" dirty="0" smtClean="0">
                <a:solidFill>
                  <a:schemeClr val="tx1"/>
                </a:solidFill>
                <a:latin typeface="+mj-ea"/>
                <a:ea typeface="+mj-ea"/>
              </a:rPr>
              <a:t>年</a:t>
            </a:r>
            <a:r>
              <a:rPr lang="ja-JP" altLang="en-US" b="1" dirty="0">
                <a:solidFill>
                  <a:schemeClr val="tx1"/>
                </a:solidFill>
                <a:latin typeface="+mj-ea"/>
                <a:ea typeface="+mj-ea"/>
              </a:rPr>
              <a:t>　</a:t>
            </a:r>
            <a:r>
              <a:rPr lang="ja-JP" altLang="en-US" b="1" dirty="0" smtClean="0">
                <a:solidFill>
                  <a:schemeClr val="tx1"/>
                </a:solidFill>
                <a:latin typeface="+mj-ea"/>
                <a:ea typeface="+mj-ea"/>
              </a:rPr>
              <a:t>班　</a:t>
            </a:r>
            <a:r>
              <a:rPr lang="ja-JP" altLang="en-US" b="1" dirty="0">
                <a:solidFill>
                  <a:schemeClr val="tx1"/>
                </a:solidFill>
                <a:latin typeface="+mj-ea"/>
                <a:ea typeface="+mj-ea"/>
              </a:rPr>
              <a:t>　</a:t>
            </a:r>
            <a:r>
              <a:rPr lang="ja-JP" altLang="en-US" b="1" dirty="0" smtClean="0">
                <a:solidFill>
                  <a:schemeClr val="tx1"/>
                </a:solidFill>
                <a:latin typeface="+mj-ea"/>
                <a:ea typeface="+mj-ea"/>
              </a:rPr>
              <a:t>学人</a:t>
            </a:r>
            <a:endParaRPr lang="ja-JP" altLang="ja-JP" b="1" dirty="0">
              <a:solidFill>
                <a:schemeClr val="tx1"/>
              </a:solidFill>
              <a:latin typeface="+mj-ea"/>
              <a:ea typeface="+mj-ea"/>
            </a:endParaRPr>
          </a:p>
          <a:p>
            <a:r>
              <a:rPr lang="en-US" altLang="ja-JP" b="1" dirty="0" smtClean="0">
                <a:solidFill>
                  <a:schemeClr val="tx1"/>
                </a:solidFill>
                <a:latin typeface="+mj-ea"/>
                <a:ea typeface="+mj-ea"/>
              </a:rPr>
              <a:t>2015</a:t>
            </a:r>
            <a:r>
              <a:rPr lang="ja-JP" altLang="en-US" b="1" dirty="0">
                <a:solidFill>
                  <a:schemeClr val="tx1"/>
                </a:solidFill>
                <a:latin typeface="+mj-ea"/>
                <a:ea typeface="+mj-ea"/>
              </a:rPr>
              <a:t>年</a:t>
            </a:r>
            <a:r>
              <a:rPr lang="en-US" altLang="ja-JP" b="1" dirty="0" smtClean="0">
                <a:solidFill>
                  <a:schemeClr val="tx1"/>
                </a:solidFill>
                <a:latin typeface="+mj-ea"/>
                <a:ea typeface="+mj-ea"/>
              </a:rPr>
              <a:t>7</a:t>
            </a:r>
            <a:r>
              <a:rPr lang="ja-JP" altLang="en-US" b="1" dirty="0">
                <a:solidFill>
                  <a:schemeClr val="tx1"/>
                </a:solidFill>
                <a:latin typeface="+mj-ea"/>
                <a:ea typeface="+mj-ea"/>
              </a:rPr>
              <a:t>月</a:t>
            </a:r>
            <a:r>
              <a:rPr lang="en-US" altLang="ja-JP" b="1" dirty="0" smtClean="0">
                <a:solidFill>
                  <a:schemeClr val="tx1"/>
                </a:solidFill>
                <a:latin typeface="+mj-ea"/>
                <a:ea typeface="+mj-ea"/>
              </a:rPr>
              <a:t>29</a:t>
            </a:r>
            <a:r>
              <a:rPr lang="ja-JP" altLang="en-US" b="1" dirty="0">
                <a:solidFill>
                  <a:schemeClr val="tx1"/>
                </a:solidFill>
                <a:latin typeface="+mj-ea"/>
                <a:ea typeface="+mj-ea"/>
              </a:rPr>
              <a:t>日</a:t>
            </a:r>
            <a:endParaRPr kumimoji="1" lang="ja-JP" altLang="en-US" b="1" dirty="0">
              <a:solidFill>
                <a:schemeClr val="tx1"/>
              </a:solidFill>
              <a:latin typeface="+mj-ea"/>
              <a:ea typeface="+mj-ea"/>
            </a:endParaRPr>
          </a:p>
        </p:txBody>
      </p:sp>
      <p:sp>
        <p:nvSpPr>
          <p:cNvPr id="4" name="スライド番号プレースホルダー 3"/>
          <p:cNvSpPr>
            <a:spLocks noGrp="1"/>
          </p:cNvSpPr>
          <p:nvPr>
            <p:ph type="sldNum" sz="quarter" idx="12"/>
          </p:nvPr>
        </p:nvSpPr>
        <p:spPr/>
        <p:txBody>
          <a:bodyPr/>
          <a:lstStyle/>
          <a:p>
            <a:fld id="{3EFF009B-A59A-4A4A-940C-016A68B0B844}" type="slidenum">
              <a:rPr kumimoji="1" lang="ja-JP" altLang="en-US" smtClean="0"/>
              <a:t>1</a:t>
            </a:fld>
            <a:endParaRPr kumimoji="1" lang="ja-JP" altLang="en-US"/>
          </a:p>
        </p:txBody>
      </p:sp>
    </p:spTree>
    <p:extLst>
      <p:ext uri="{BB962C8B-B14F-4D97-AF65-F5344CB8AC3E}">
        <p14:creationId xmlns:p14="http://schemas.microsoft.com/office/powerpoint/2010/main" val="1008174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1749" y="296214"/>
            <a:ext cx="10363200" cy="766074"/>
          </a:xfrm>
        </p:spPr>
        <p:txBody>
          <a:bodyPr>
            <a:noAutofit/>
          </a:bodyPr>
          <a:lstStyle/>
          <a:p>
            <a:pPr algn="l"/>
            <a:r>
              <a:rPr lang="ja-JP" altLang="en-US" sz="3600" dirty="0"/>
              <a:t>５章　定量分析</a:t>
            </a:r>
            <a:endParaRPr kumimoji="1" lang="ja-JP" altLang="en-US" sz="3600" dirty="0"/>
          </a:p>
        </p:txBody>
      </p:sp>
      <p:sp>
        <p:nvSpPr>
          <p:cNvPr id="4" name="テキスト ボックス 3"/>
          <p:cNvSpPr txBox="1"/>
          <p:nvPr/>
        </p:nvSpPr>
        <p:spPr>
          <a:xfrm>
            <a:off x="543395" y="1348901"/>
            <a:ext cx="10996075" cy="4524315"/>
          </a:xfrm>
          <a:prstGeom prst="rect">
            <a:avLst/>
          </a:prstGeom>
          <a:noFill/>
        </p:spPr>
        <p:txBody>
          <a:bodyPr wrap="square" rtlCol="0">
            <a:spAutoFit/>
          </a:bodyPr>
          <a:lstStyle/>
          <a:p>
            <a:r>
              <a:rPr kumimoji="1" lang="ja-JP" altLang="en-US" sz="2400" u="sng" dirty="0" smtClean="0"/>
              <a:t>使用データ</a:t>
            </a:r>
            <a:endParaRPr lang="en-US" altLang="ja-JP" sz="2400" u="sng" dirty="0" smtClean="0"/>
          </a:p>
          <a:p>
            <a:pPr lvl="1"/>
            <a:r>
              <a:rPr kumimoji="1" lang="en-US" altLang="ja-JP" sz="2400" dirty="0" smtClean="0"/>
              <a:t>2006</a:t>
            </a:r>
            <a:r>
              <a:rPr kumimoji="1" lang="ja-JP" altLang="en-US" sz="2400" dirty="0" smtClean="0"/>
              <a:t>年</a:t>
            </a:r>
            <a:r>
              <a:rPr kumimoji="1" lang="en-US" altLang="ja-JP" sz="2400" dirty="0" smtClean="0"/>
              <a:t>4</a:t>
            </a:r>
            <a:r>
              <a:rPr kumimoji="1" lang="ja-JP" altLang="en-US" sz="2400" dirty="0" smtClean="0"/>
              <a:t>月</a:t>
            </a:r>
            <a:r>
              <a:rPr kumimoji="1" lang="en-US" altLang="ja-JP" sz="2400" dirty="0" smtClean="0"/>
              <a:t>〜2015</a:t>
            </a:r>
            <a:r>
              <a:rPr kumimoji="1" lang="ja-JP" altLang="en-US" sz="2400" dirty="0" smtClean="0"/>
              <a:t>年</a:t>
            </a:r>
            <a:r>
              <a:rPr kumimoji="1" lang="en-US" altLang="ja-JP" sz="2400" dirty="0" smtClean="0"/>
              <a:t>3</a:t>
            </a:r>
            <a:r>
              <a:rPr kumimoji="1" lang="ja-JP" altLang="en-US" sz="2400" dirty="0" smtClean="0"/>
              <a:t>月</a:t>
            </a:r>
            <a:r>
              <a:rPr kumimoji="1" lang="en-US" altLang="ja-JP" sz="2400" dirty="0" smtClean="0"/>
              <a:t> 108</a:t>
            </a:r>
            <a:r>
              <a:rPr kumimoji="1" lang="ja-JP" altLang="en-US" sz="2400" dirty="0" smtClean="0"/>
              <a:t>ヶ月分の月次データ</a:t>
            </a:r>
            <a:endParaRPr kumimoji="1" lang="en-US" altLang="ja-JP" sz="2400" dirty="0" smtClean="0"/>
          </a:p>
          <a:p>
            <a:endParaRPr kumimoji="1" lang="en-US" altLang="ja-JP" sz="2400" dirty="0" smtClean="0"/>
          </a:p>
          <a:p>
            <a:r>
              <a:rPr kumimoji="1" lang="en-US" altLang="ja-JP" sz="2400" dirty="0" smtClean="0"/>
              <a:t>QUANTITY </a:t>
            </a:r>
            <a:r>
              <a:rPr kumimoji="1" lang="ja-JP" altLang="en-US" sz="2400" dirty="0" smtClean="0"/>
              <a:t>：冷凍ほんまぐろ取引数量　</a:t>
            </a:r>
            <a:r>
              <a:rPr lang="en-US" altLang="ja-JP" sz="2400" dirty="0" smtClean="0"/>
              <a:t>(</a:t>
            </a:r>
            <a:r>
              <a:rPr lang="ja-JP" altLang="en-US" sz="2400" dirty="0"/>
              <a:t>東京都中央卸売市場　市場統計</a:t>
            </a:r>
            <a:r>
              <a:rPr lang="ja-JP" altLang="en-US" sz="2400" dirty="0" smtClean="0"/>
              <a:t>情報</a:t>
            </a:r>
            <a:r>
              <a:rPr lang="en-US" altLang="ja-JP" sz="2400" dirty="0" smtClean="0"/>
              <a:t>)</a:t>
            </a:r>
            <a:endParaRPr kumimoji="1" lang="en-US" altLang="ja-JP" sz="2400" dirty="0" smtClean="0"/>
          </a:p>
          <a:p>
            <a:r>
              <a:rPr lang="en-US" altLang="ja-JP" sz="2400" dirty="0" smtClean="0"/>
              <a:t>PRICE        </a:t>
            </a:r>
            <a:r>
              <a:rPr lang="ja-JP" altLang="en-US" sz="2400" dirty="0" smtClean="0"/>
              <a:t>：冷凍まぐろ価格</a:t>
            </a:r>
            <a:r>
              <a:rPr lang="en-US" altLang="ja-JP" sz="2400" dirty="0" smtClean="0"/>
              <a:t>(</a:t>
            </a:r>
            <a:r>
              <a:rPr lang="ja-JP" altLang="en-US" sz="2400" dirty="0" smtClean="0"/>
              <a:t>中央卸売り市場</a:t>
            </a:r>
            <a:r>
              <a:rPr lang="en-US" altLang="ja-JP" sz="2400" dirty="0" smtClean="0"/>
              <a:t>)</a:t>
            </a:r>
          </a:p>
          <a:p>
            <a:r>
              <a:rPr kumimoji="1" lang="en-US" altLang="ja-JP" sz="2400" dirty="0" smtClean="0"/>
              <a:t>FRSHPRICE</a:t>
            </a:r>
            <a:r>
              <a:rPr lang="ja-JP" altLang="en-US" sz="2400" dirty="0" smtClean="0"/>
              <a:t>：</a:t>
            </a:r>
            <a:r>
              <a:rPr kumimoji="1" lang="en-US" altLang="ja-JP" sz="2400" dirty="0" smtClean="0"/>
              <a:t> </a:t>
            </a:r>
            <a:r>
              <a:rPr kumimoji="1" lang="ja-JP" altLang="en-US" sz="2400" dirty="0" smtClean="0"/>
              <a:t>鮮魚価格</a:t>
            </a:r>
            <a:r>
              <a:rPr lang="en-US" altLang="ja-JP" sz="2400" dirty="0" smtClean="0"/>
              <a:t>(</a:t>
            </a:r>
            <a:r>
              <a:rPr lang="ja-JP" altLang="en-US" sz="2400" dirty="0" smtClean="0"/>
              <a:t>中央卸売り市場</a:t>
            </a:r>
            <a:r>
              <a:rPr lang="en-US" altLang="ja-JP" sz="2400" dirty="0" smtClean="0"/>
              <a:t>)</a:t>
            </a:r>
            <a:endParaRPr kumimoji="1" lang="en-US" altLang="ja-JP" sz="2400" dirty="0" smtClean="0"/>
          </a:p>
          <a:p>
            <a:r>
              <a:rPr lang="en-US" altLang="ja-JP" sz="2400" dirty="0" smtClean="0"/>
              <a:t>FCON        </a:t>
            </a:r>
            <a:r>
              <a:rPr lang="ja-JP" altLang="en-US" sz="2400" dirty="0" smtClean="0"/>
              <a:t>： 食料品支出指数　</a:t>
            </a:r>
            <a:r>
              <a:rPr lang="en-US" altLang="ja-JP" sz="2400" dirty="0" smtClean="0"/>
              <a:t>(</a:t>
            </a:r>
            <a:r>
              <a:rPr lang="ja-JP" altLang="en-US" sz="2400" dirty="0" smtClean="0"/>
              <a:t>総務省家計調査報告月報）</a:t>
            </a:r>
            <a:endParaRPr lang="en-US" altLang="ja-JP" sz="2400" dirty="0" smtClean="0"/>
          </a:p>
          <a:p>
            <a:endParaRPr kumimoji="1" lang="en-US" altLang="ja-JP" sz="2400" dirty="0"/>
          </a:p>
          <a:p>
            <a:r>
              <a:rPr lang="ja-JP" altLang="en-US" sz="2400" dirty="0" smtClean="0"/>
              <a:t>分析手法　</a:t>
            </a:r>
            <a:r>
              <a:rPr lang="en-US" altLang="ja-JP" sz="2400" dirty="0" smtClean="0"/>
              <a:t>Vector Auto Regression</a:t>
            </a:r>
          </a:p>
          <a:p>
            <a:endParaRPr lang="en-US" altLang="ja-JP" sz="2400" dirty="0" smtClean="0"/>
          </a:p>
          <a:p>
            <a:r>
              <a:rPr lang="ja-JP" altLang="en-US" sz="2400" dirty="0">
                <a:solidFill>
                  <a:srgbClr val="FF0000"/>
                </a:solidFill>
              </a:rPr>
              <a:t>目的</a:t>
            </a:r>
            <a:r>
              <a:rPr lang="ja-JP" altLang="en-US" sz="2400" dirty="0" smtClean="0">
                <a:solidFill>
                  <a:srgbClr val="FF0000"/>
                </a:solidFill>
              </a:rPr>
              <a:t>：</a:t>
            </a:r>
            <a:r>
              <a:rPr lang="ja-JP" altLang="en-US" sz="2400" dirty="0" smtClean="0"/>
              <a:t>数量</a:t>
            </a:r>
            <a:r>
              <a:rPr lang="ja-JP" altLang="en-US" sz="2400" dirty="0"/>
              <a:t>にショックを与え、価格の動きを観察</a:t>
            </a:r>
            <a:r>
              <a:rPr lang="ja-JP" altLang="en-US" sz="2400" dirty="0" smtClean="0"/>
              <a:t>する</a:t>
            </a:r>
            <a:endParaRPr lang="en-US" altLang="ja-JP" sz="2400" dirty="0"/>
          </a:p>
          <a:p>
            <a:r>
              <a:rPr lang="en-US" altLang="ja-JP" sz="2400" dirty="0" smtClean="0"/>
              <a:t>→</a:t>
            </a:r>
            <a:r>
              <a:rPr lang="en-US" altLang="ja-JP" sz="2400" u="sng" dirty="0" smtClean="0"/>
              <a:t>VAR</a:t>
            </a:r>
            <a:r>
              <a:rPr lang="ja-JP" altLang="en-US" sz="2400" u="sng" dirty="0"/>
              <a:t>の結果をもとに数量規制が価格、消費者余剰に与える影響を</a:t>
            </a:r>
            <a:r>
              <a:rPr lang="ja-JP" altLang="en-US" sz="2400" u="sng" dirty="0" smtClean="0"/>
              <a:t>換算</a:t>
            </a:r>
            <a:endParaRPr lang="en-US" altLang="ja-JP" sz="2400" u="sng" dirty="0"/>
          </a:p>
        </p:txBody>
      </p:sp>
      <p:sp>
        <p:nvSpPr>
          <p:cNvPr id="3" name="スライド番号プレースホルダー 2"/>
          <p:cNvSpPr>
            <a:spLocks noGrp="1"/>
          </p:cNvSpPr>
          <p:nvPr>
            <p:ph type="sldNum" sz="quarter" idx="12"/>
          </p:nvPr>
        </p:nvSpPr>
        <p:spPr/>
        <p:txBody>
          <a:bodyPr/>
          <a:lstStyle/>
          <a:p>
            <a:fld id="{3EFF009B-A59A-4A4A-940C-016A68B0B844}" type="slidenum">
              <a:rPr kumimoji="1" lang="ja-JP" altLang="en-US" smtClean="0"/>
              <a:t>10</a:t>
            </a:fld>
            <a:endParaRPr kumimoji="1" lang="ja-JP" altLang="en-US"/>
          </a:p>
        </p:txBody>
      </p:sp>
    </p:spTree>
    <p:extLst>
      <p:ext uri="{BB962C8B-B14F-4D97-AF65-F5344CB8AC3E}">
        <p14:creationId xmlns:p14="http://schemas.microsoft.com/office/powerpoint/2010/main" val="1758092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6590" y="374664"/>
            <a:ext cx="10515600" cy="707162"/>
          </a:xfrm>
        </p:spPr>
        <p:txBody>
          <a:bodyPr anchor="ctr"/>
          <a:lstStyle/>
          <a:p>
            <a:r>
              <a:rPr lang="ja-JP" altLang="en-US" dirty="0" smtClean="0"/>
              <a:t>５</a:t>
            </a:r>
            <a:r>
              <a:rPr kumimoji="1" lang="ja-JP" altLang="en-US" dirty="0" smtClean="0"/>
              <a:t>章　分析（１）</a:t>
            </a:r>
            <a:r>
              <a:rPr lang="en-US" altLang="ja-JP" dirty="0" smtClean="0"/>
              <a:t>Granger </a:t>
            </a:r>
            <a:r>
              <a:rPr lang="ja-JP" altLang="en-US" dirty="0" smtClean="0"/>
              <a:t>因果性検定</a:t>
            </a:r>
            <a:r>
              <a:rPr lang="en-US" altLang="ja-JP" dirty="0" smtClean="0"/>
              <a:t> </a:t>
            </a:r>
            <a:endParaRPr kumimoji="1" lang="ja-JP" altLang="en-US" dirty="0"/>
          </a:p>
        </p:txBody>
      </p:sp>
      <p:pic>
        <p:nvPicPr>
          <p:cNvPr id="8" name="図 7" descr="スクリーンショット 2015-07-28 14.27.31.png"/>
          <p:cNvPicPr>
            <a:picLocks noChangeAspect="1"/>
          </p:cNvPicPr>
          <p:nvPr/>
        </p:nvPicPr>
        <p:blipFill rotWithShape="1">
          <a:blip r:embed="rId2">
            <a:extLst>
              <a:ext uri="{28A0092B-C50C-407E-A947-70E740481C1C}">
                <a14:useLocalDpi xmlns:a14="http://schemas.microsoft.com/office/drawing/2010/main" val="0"/>
              </a:ext>
            </a:extLst>
          </a:blip>
          <a:srcRect l="894" t="2697" r="2467" b="4101"/>
          <a:stretch/>
        </p:blipFill>
        <p:spPr>
          <a:xfrm>
            <a:off x="103031" y="1654273"/>
            <a:ext cx="11127346" cy="3175304"/>
          </a:xfrm>
          <a:prstGeom prst="rect">
            <a:avLst/>
          </a:prstGeom>
        </p:spPr>
      </p:pic>
      <p:sp>
        <p:nvSpPr>
          <p:cNvPr id="10" name="テキスト ボックス 9"/>
          <p:cNvSpPr txBox="1"/>
          <p:nvPr/>
        </p:nvSpPr>
        <p:spPr>
          <a:xfrm>
            <a:off x="302376" y="4928990"/>
            <a:ext cx="11046755" cy="1200329"/>
          </a:xfrm>
          <a:prstGeom prst="rect">
            <a:avLst/>
          </a:prstGeom>
          <a:noFill/>
        </p:spPr>
        <p:txBody>
          <a:bodyPr wrap="square" rtlCol="0">
            <a:spAutoFit/>
          </a:bodyPr>
          <a:lstStyle/>
          <a:p>
            <a:r>
              <a:rPr lang="ja-JP" altLang="en-US" sz="2400" dirty="0" smtClean="0"/>
              <a:t>価格から数量は</a:t>
            </a:r>
            <a:r>
              <a:rPr lang="ja-JP" altLang="en-US" sz="2400" dirty="0" smtClean="0">
                <a:solidFill>
                  <a:srgbClr val="FF0000"/>
                </a:solidFill>
              </a:rPr>
              <a:t>５％有意水準で棄却</a:t>
            </a:r>
            <a:r>
              <a:rPr lang="ja-JP" altLang="en-US" sz="2400" dirty="0" smtClean="0"/>
              <a:t>、数量から価格は</a:t>
            </a:r>
            <a:r>
              <a:rPr lang="ja-JP" altLang="en-US" sz="2400" dirty="0" smtClean="0">
                <a:solidFill>
                  <a:srgbClr val="FF0000"/>
                </a:solidFill>
              </a:rPr>
              <a:t>１０％有意水準で棄却</a:t>
            </a:r>
            <a:endParaRPr lang="en-US" altLang="ja-JP" sz="2400" dirty="0" smtClean="0">
              <a:solidFill>
                <a:srgbClr val="FF0000"/>
              </a:solidFill>
            </a:endParaRPr>
          </a:p>
          <a:p>
            <a:endParaRPr lang="en-US" altLang="ja-JP" sz="2400" dirty="0" smtClean="0"/>
          </a:p>
          <a:p>
            <a:r>
              <a:rPr lang="ja-JP" altLang="en-US" sz="2400" dirty="0" smtClean="0"/>
              <a:t>価格から数量、数量から価格共に因果性あり　</a:t>
            </a:r>
            <a:r>
              <a:rPr lang="en-US" altLang="ja-JP" sz="2400" dirty="0" smtClean="0"/>
              <a:t>→</a:t>
            </a:r>
            <a:r>
              <a:rPr lang="ja-JP" altLang="en-US" sz="2400" dirty="0" smtClean="0"/>
              <a:t>　</a:t>
            </a:r>
            <a:r>
              <a:rPr lang="en-US" altLang="ja-JP" sz="2400" dirty="0" smtClean="0">
                <a:solidFill>
                  <a:srgbClr val="FF0000"/>
                </a:solidFill>
              </a:rPr>
              <a:t>VAR</a:t>
            </a:r>
            <a:r>
              <a:rPr lang="ja-JP" altLang="en-US" sz="2400" dirty="0" smtClean="0">
                <a:solidFill>
                  <a:srgbClr val="FF0000"/>
                </a:solidFill>
              </a:rPr>
              <a:t>解析を実行</a:t>
            </a:r>
            <a:endParaRPr kumimoji="1" lang="ja-JP" altLang="en-US" sz="2400" dirty="0">
              <a:solidFill>
                <a:srgbClr val="FF0000"/>
              </a:solidFill>
            </a:endParaRPr>
          </a:p>
        </p:txBody>
      </p:sp>
      <p:sp>
        <p:nvSpPr>
          <p:cNvPr id="12" name="テキスト ボックス 11"/>
          <p:cNvSpPr txBox="1"/>
          <p:nvPr/>
        </p:nvSpPr>
        <p:spPr>
          <a:xfrm>
            <a:off x="224547" y="1254163"/>
            <a:ext cx="4233246" cy="400110"/>
          </a:xfrm>
          <a:prstGeom prst="rect">
            <a:avLst/>
          </a:prstGeom>
          <a:noFill/>
        </p:spPr>
        <p:txBody>
          <a:bodyPr wrap="square" rtlCol="0">
            <a:spAutoFit/>
          </a:bodyPr>
          <a:lstStyle/>
          <a:p>
            <a:r>
              <a:rPr kumimoji="1" lang="ja-JP" altLang="en-US" sz="2000" dirty="0" smtClean="0"/>
              <a:t>結果：</a:t>
            </a:r>
            <a:r>
              <a:rPr kumimoji="1" lang="en-US" altLang="ja-JP" sz="2000" dirty="0" smtClean="0"/>
              <a:t>STATA</a:t>
            </a:r>
            <a:r>
              <a:rPr lang="ja-JP" altLang="en-US" sz="2000" dirty="0" smtClean="0"/>
              <a:t>より</a:t>
            </a:r>
            <a:endParaRPr kumimoji="1" lang="ja-JP" altLang="en-US" sz="2000" dirty="0"/>
          </a:p>
        </p:txBody>
      </p:sp>
      <p:sp>
        <p:nvSpPr>
          <p:cNvPr id="3" name="スライド番号プレースホルダー 2"/>
          <p:cNvSpPr>
            <a:spLocks noGrp="1"/>
          </p:cNvSpPr>
          <p:nvPr>
            <p:ph type="sldNum" sz="quarter" idx="12"/>
          </p:nvPr>
        </p:nvSpPr>
        <p:spPr/>
        <p:txBody>
          <a:bodyPr/>
          <a:lstStyle/>
          <a:p>
            <a:fld id="{3EFF009B-A59A-4A4A-940C-016A68B0B844}" type="slidenum">
              <a:rPr kumimoji="1" lang="ja-JP" altLang="en-US" smtClean="0"/>
              <a:t>11</a:t>
            </a:fld>
            <a:endParaRPr kumimoji="1" lang="ja-JP" altLang="en-US"/>
          </a:p>
        </p:txBody>
      </p:sp>
    </p:spTree>
    <p:extLst>
      <p:ext uri="{BB962C8B-B14F-4D97-AF65-F5344CB8AC3E}">
        <p14:creationId xmlns:p14="http://schemas.microsoft.com/office/powerpoint/2010/main" val="1715856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6939" y="369109"/>
            <a:ext cx="10515600" cy="725596"/>
          </a:xfrm>
        </p:spPr>
        <p:txBody>
          <a:bodyPr anchor="ctr">
            <a:normAutofit/>
          </a:bodyPr>
          <a:lstStyle/>
          <a:p>
            <a:r>
              <a:rPr kumimoji="1" lang="ja-JP" altLang="en-US" dirty="0" smtClean="0"/>
              <a:t>５章　分析（２）定常化と</a:t>
            </a:r>
            <a:r>
              <a:rPr kumimoji="1" lang="en-US" altLang="ja-JP" dirty="0" smtClean="0"/>
              <a:t>ADF</a:t>
            </a:r>
            <a:r>
              <a:rPr kumimoji="1" lang="ja-JP" altLang="en-US" dirty="0" smtClean="0"/>
              <a:t>検定</a:t>
            </a:r>
            <a:endParaRPr kumimoji="1" lang="ja-JP" altLang="en-US" dirty="0"/>
          </a:p>
        </p:txBody>
      </p:sp>
      <p:sp>
        <p:nvSpPr>
          <p:cNvPr id="3" name="テキスト ボックス 2"/>
          <p:cNvSpPr txBox="1"/>
          <p:nvPr/>
        </p:nvSpPr>
        <p:spPr>
          <a:xfrm>
            <a:off x="322535" y="1259967"/>
            <a:ext cx="10179949" cy="584775"/>
          </a:xfrm>
          <a:prstGeom prst="rect">
            <a:avLst/>
          </a:prstGeom>
          <a:noFill/>
        </p:spPr>
        <p:txBody>
          <a:bodyPr wrap="square" rtlCol="0">
            <a:spAutoFit/>
          </a:bodyPr>
          <a:lstStyle/>
          <a:p>
            <a:r>
              <a:rPr kumimoji="1" lang="ja-JP" altLang="en-US" sz="3200" u="sng" dirty="0" smtClean="0"/>
              <a:t>各変数を</a:t>
            </a:r>
            <a:r>
              <a:rPr kumimoji="1" lang="ja-JP" altLang="en-US" sz="3200" u="sng" dirty="0" smtClean="0">
                <a:solidFill>
                  <a:srgbClr val="FF0000"/>
                </a:solidFill>
              </a:rPr>
              <a:t>対数変換</a:t>
            </a:r>
            <a:r>
              <a:rPr kumimoji="1" lang="ja-JP" altLang="en-US" sz="3200" u="sng" dirty="0" smtClean="0"/>
              <a:t>した後、</a:t>
            </a:r>
            <a:r>
              <a:rPr kumimoji="1" lang="en-US" altLang="ja-JP" sz="3200" u="sng" dirty="0" smtClean="0"/>
              <a:t>ADF</a:t>
            </a:r>
            <a:r>
              <a:rPr kumimoji="1" lang="ja-JP" altLang="en-US" sz="3200" u="sng" dirty="0" smtClean="0"/>
              <a:t>検定を実行</a:t>
            </a:r>
            <a:endParaRPr kumimoji="1" lang="en-US" altLang="ja-JP" sz="3200" u="sng" dirty="0" smtClean="0"/>
          </a:p>
        </p:txBody>
      </p:sp>
      <p:graphicFrame>
        <p:nvGraphicFramePr>
          <p:cNvPr id="5" name="表 4"/>
          <p:cNvGraphicFramePr>
            <a:graphicFrameLocks noGrp="1"/>
          </p:cNvGraphicFramePr>
          <p:nvPr>
            <p:extLst>
              <p:ext uri="{D42A27DB-BD31-4B8C-83A1-F6EECF244321}">
                <p14:modId xmlns:p14="http://schemas.microsoft.com/office/powerpoint/2010/main" val="1585566735"/>
              </p:ext>
            </p:extLst>
          </p:nvPr>
        </p:nvGraphicFramePr>
        <p:xfrm>
          <a:off x="321326" y="2096852"/>
          <a:ext cx="9375074" cy="2661051"/>
        </p:xfrm>
        <a:graphic>
          <a:graphicData uri="http://schemas.openxmlformats.org/drawingml/2006/table">
            <a:tbl>
              <a:tblPr/>
              <a:tblGrid>
                <a:gridCol w="4803074"/>
                <a:gridCol w="2286000"/>
                <a:gridCol w="2286000"/>
              </a:tblGrid>
              <a:tr h="653167">
                <a:tc>
                  <a:txBody>
                    <a:bodyPr/>
                    <a:lstStyle/>
                    <a:p>
                      <a:pPr algn="ctr" fontAlgn="ctr"/>
                      <a:r>
                        <a:rPr lang="en-US" altLang="ja-JP" sz="2000" b="0" i="0" u="sng" strike="noStrike" dirty="0" smtClean="0">
                          <a:solidFill>
                            <a:srgbClr val="000000"/>
                          </a:solidFill>
                          <a:effectLst/>
                          <a:latin typeface="ＭＳ Ｐゴシック"/>
                        </a:rPr>
                        <a:t>ADF</a:t>
                      </a:r>
                      <a:r>
                        <a:rPr lang="ja-JP" altLang="en-US" sz="2000" b="0" i="0" u="sng" strike="noStrike" dirty="0" smtClean="0">
                          <a:solidFill>
                            <a:srgbClr val="000000"/>
                          </a:solidFill>
                          <a:effectLst/>
                          <a:latin typeface="ＭＳ Ｐゴシック"/>
                        </a:rPr>
                        <a:t>検定結果</a:t>
                      </a:r>
                      <a:r>
                        <a:rPr lang="en-US" altLang="ja-JP" sz="2000" b="0" i="0" u="sng" strike="noStrike" dirty="0" smtClean="0">
                          <a:solidFill>
                            <a:srgbClr val="000000"/>
                          </a:solidFill>
                          <a:effectLst/>
                          <a:latin typeface="ＭＳ Ｐゴシック"/>
                        </a:rPr>
                        <a:t> </a:t>
                      </a:r>
                      <a:endParaRPr lang="ja-JP" altLang="en-US" sz="2000" b="0" i="0" u="sng" strike="noStrike" dirty="0">
                        <a:solidFill>
                          <a:srgbClr val="000000"/>
                        </a:solidFill>
                        <a:effectLst/>
                        <a:latin typeface="ＭＳ Ｐゴシック"/>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ＭＳ Ｐゴシック"/>
                        </a:rPr>
                        <a:t>Test Statistics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ＭＳ Ｐゴシック"/>
                        </a:rPr>
                        <a:t>5% Critical Value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971">
                <a:tc>
                  <a:txBody>
                    <a:bodyPr/>
                    <a:lstStyle/>
                    <a:p>
                      <a:pPr algn="l" fontAlgn="ctr"/>
                      <a:r>
                        <a:rPr lang="en-US" altLang="ja-JP" sz="2400" b="0" i="0" u="none" strike="noStrike" dirty="0" smtClean="0">
                          <a:solidFill>
                            <a:srgbClr val="000000"/>
                          </a:solidFill>
                          <a:effectLst/>
                          <a:latin typeface="ＭＳ Ｐゴシック"/>
                        </a:rPr>
                        <a:t> </a:t>
                      </a:r>
                      <a:r>
                        <a:rPr lang="en-US" altLang="ja-JP" sz="2400" b="0" i="0" u="none" strike="noStrike" dirty="0" err="1" smtClean="0">
                          <a:solidFill>
                            <a:srgbClr val="000000"/>
                          </a:solidFill>
                          <a:effectLst/>
                          <a:latin typeface="ＭＳ Ｐゴシック"/>
                        </a:rPr>
                        <a:t>ln</a:t>
                      </a:r>
                      <a:r>
                        <a:rPr lang="en-US" altLang="ja-JP" sz="2400" b="0" i="0" u="none" strike="noStrike" dirty="0" smtClean="0">
                          <a:solidFill>
                            <a:srgbClr val="000000"/>
                          </a:solidFill>
                          <a:effectLst/>
                          <a:latin typeface="ＭＳ Ｐゴシック"/>
                        </a:rPr>
                        <a:t>(Quantity)        </a:t>
                      </a:r>
                      <a:r>
                        <a:rPr lang="ja-JP" altLang="en-US" sz="2400" b="0" i="0" u="none" strike="noStrike" dirty="0" smtClean="0">
                          <a:solidFill>
                            <a:srgbClr val="000000"/>
                          </a:solidFill>
                          <a:effectLst/>
                          <a:latin typeface="ＭＳ Ｐゴシック"/>
                        </a:rPr>
                        <a:t>取引数量</a:t>
                      </a:r>
                      <a:endParaRPr lang="ja-JP" altLang="en-US" sz="2400" b="0" i="0" u="none" strike="noStrike" dirty="0">
                        <a:solidFill>
                          <a:srgbClr val="000000"/>
                        </a:solidFill>
                        <a:effectLst/>
                        <a:latin typeface="ＭＳ Ｐゴシック"/>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a:rPr>
                        <a:t>-7.420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a:rPr>
                        <a:t>-3.449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971">
                <a:tc>
                  <a:txBody>
                    <a:bodyPr/>
                    <a:lstStyle/>
                    <a:p>
                      <a:pPr algn="l" fontAlgn="ctr"/>
                      <a:r>
                        <a:rPr lang="en-US" altLang="ja-JP" sz="2400" b="0" i="0" u="none" strike="noStrike" dirty="0" smtClean="0">
                          <a:solidFill>
                            <a:srgbClr val="000000"/>
                          </a:solidFill>
                          <a:effectLst/>
                          <a:latin typeface="ＭＳ Ｐゴシック"/>
                        </a:rPr>
                        <a:t> </a:t>
                      </a:r>
                      <a:r>
                        <a:rPr lang="en-US" altLang="ja-JP" sz="2400" b="0" i="0" u="none" strike="noStrike" dirty="0" err="1" smtClean="0">
                          <a:solidFill>
                            <a:srgbClr val="000000"/>
                          </a:solidFill>
                          <a:effectLst/>
                          <a:latin typeface="ＭＳ Ｐゴシック"/>
                        </a:rPr>
                        <a:t>ln</a:t>
                      </a:r>
                      <a:r>
                        <a:rPr lang="en-US" altLang="ja-JP" sz="2400" b="0" i="0" u="none" strike="noStrike" dirty="0" smtClean="0">
                          <a:solidFill>
                            <a:srgbClr val="000000"/>
                          </a:solidFill>
                          <a:effectLst/>
                          <a:latin typeface="ＭＳ Ｐゴシック"/>
                        </a:rPr>
                        <a:t>(Price)</a:t>
                      </a:r>
                      <a:r>
                        <a:rPr lang="ja-JP" altLang="en-US" sz="2400" b="0" i="0" u="none" strike="noStrike" dirty="0">
                          <a:solidFill>
                            <a:srgbClr val="000000"/>
                          </a:solidFill>
                          <a:effectLst/>
                          <a:latin typeface="ＭＳ Ｐゴシック"/>
                        </a:rPr>
                        <a:t>　</a:t>
                      </a:r>
                      <a:r>
                        <a:rPr lang="en-US" altLang="ja-JP" sz="2400" b="0" i="0" u="none" strike="noStrike" dirty="0" smtClean="0">
                          <a:solidFill>
                            <a:srgbClr val="000000"/>
                          </a:solidFill>
                          <a:effectLst/>
                          <a:latin typeface="ＭＳ Ｐゴシック"/>
                        </a:rPr>
                        <a:t>         </a:t>
                      </a:r>
                      <a:r>
                        <a:rPr lang="ja-JP" altLang="en-US" sz="2400" b="0" i="0" u="none" strike="noStrike" dirty="0" smtClean="0">
                          <a:solidFill>
                            <a:srgbClr val="000000"/>
                          </a:solidFill>
                          <a:effectLst/>
                          <a:latin typeface="ＭＳ Ｐゴシック"/>
                        </a:rPr>
                        <a:t>平均価格</a:t>
                      </a:r>
                      <a:endParaRPr lang="ja-JP" altLang="en-US" sz="2400" b="0" i="0" u="none" strike="noStrike" dirty="0">
                        <a:solidFill>
                          <a:srgbClr val="000000"/>
                        </a:solidFill>
                        <a:effectLst/>
                        <a:latin typeface="ＭＳ Ｐゴシック"/>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a:solidFill>
                            <a:srgbClr val="000000"/>
                          </a:solidFill>
                          <a:effectLst/>
                          <a:latin typeface="ＭＳ Ｐゴシック"/>
                        </a:rPr>
                        <a:t>-2.684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a:rPr>
                        <a:t>-3.449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971">
                <a:tc>
                  <a:txBody>
                    <a:bodyPr/>
                    <a:lstStyle/>
                    <a:p>
                      <a:pPr algn="l" fontAlgn="ctr"/>
                      <a:r>
                        <a:rPr lang="en-US" altLang="ja-JP" sz="2400" b="0" i="0" u="none" strike="noStrike" dirty="0" smtClean="0">
                          <a:solidFill>
                            <a:srgbClr val="000000"/>
                          </a:solidFill>
                          <a:effectLst/>
                          <a:latin typeface="ＭＳ Ｐゴシック"/>
                        </a:rPr>
                        <a:t> </a:t>
                      </a:r>
                      <a:r>
                        <a:rPr lang="en-US" altLang="ja-JP" sz="2400" b="0" i="0" u="none" strike="noStrike" dirty="0" err="1" smtClean="0">
                          <a:solidFill>
                            <a:srgbClr val="000000"/>
                          </a:solidFill>
                          <a:effectLst/>
                          <a:latin typeface="ＭＳ Ｐゴシック"/>
                        </a:rPr>
                        <a:t>ln</a:t>
                      </a:r>
                      <a:r>
                        <a:rPr lang="en-US" altLang="ja-JP" sz="2400" b="0" i="0" u="none" strike="noStrike" dirty="0" smtClean="0">
                          <a:solidFill>
                            <a:srgbClr val="000000"/>
                          </a:solidFill>
                          <a:effectLst/>
                          <a:latin typeface="ＭＳ Ｐゴシック"/>
                        </a:rPr>
                        <a:t>(FCON)</a:t>
                      </a:r>
                      <a:r>
                        <a:rPr lang="ja-JP" altLang="en-US" sz="2400" b="0" i="0" u="none" strike="noStrike" dirty="0">
                          <a:solidFill>
                            <a:srgbClr val="000000"/>
                          </a:solidFill>
                          <a:effectLst/>
                          <a:latin typeface="ＭＳ Ｐゴシック"/>
                        </a:rPr>
                        <a:t>　</a:t>
                      </a:r>
                      <a:r>
                        <a:rPr lang="en-US" altLang="ja-JP" sz="2400" b="0" i="0" u="none" strike="noStrike" dirty="0" smtClean="0">
                          <a:solidFill>
                            <a:srgbClr val="000000"/>
                          </a:solidFill>
                          <a:effectLst/>
                          <a:latin typeface="ＭＳ Ｐゴシック"/>
                        </a:rPr>
                        <a:t>        </a:t>
                      </a:r>
                      <a:r>
                        <a:rPr lang="ja-JP" altLang="en-US" sz="2400" b="0" i="0" u="none" strike="noStrike" dirty="0" smtClean="0">
                          <a:solidFill>
                            <a:srgbClr val="000000"/>
                          </a:solidFill>
                          <a:effectLst/>
                          <a:latin typeface="ＭＳ Ｐゴシック"/>
                        </a:rPr>
                        <a:t>食料品</a:t>
                      </a:r>
                      <a:r>
                        <a:rPr lang="ja-JP" altLang="en-US" sz="2400" b="0" i="0" u="none" strike="noStrike" dirty="0">
                          <a:solidFill>
                            <a:srgbClr val="000000"/>
                          </a:solidFill>
                          <a:effectLst/>
                          <a:latin typeface="ＭＳ Ｐゴシック"/>
                        </a:rPr>
                        <a:t>消費</a:t>
                      </a:r>
                      <a:r>
                        <a:rPr lang="ja-JP" altLang="en-US" sz="2400" b="0" i="0" u="none" strike="noStrike" dirty="0" smtClean="0">
                          <a:solidFill>
                            <a:srgbClr val="000000"/>
                          </a:solidFill>
                          <a:effectLst/>
                          <a:latin typeface="ＭＳ Ｐゴシック"/>
                        </a:rPr>
                        <a:t>指数</a:t>
                      </a:r>
                      <a:endParaRPr lang="ja-JP" altLang="en-US" sz="2400" b="0" i="0" u="none" strike="noStrike" dirty="0">
                        <a:solidFill>
                          <a:srgbClr val="000000"/>
                        </a:solidFill>
                        <a:effectLst/>
                        <a:latin typeface="ＭＳ Ｐゴシック"/>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a:solidFill>
                            <a:srgbClr val="000000"/>
                          </a:solidFill>
                          <a:effectLst/>
                          <a:latin typeface="ＭＳ Ｐゴシック"/>
                        </a:rPr>
                        <a:t>-9.808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a:solidFill>
                            <a:srgbClr val="000000"/>
                          </a:solidFill>
                          <a:effectLst/>
                          <a:latin typeface="ＭＳ Ｐゴシック"/>
                        </a:rPr>
                        <a:t>-3.449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971">
                <a:tc>
                  <a:txBody>
                    <a:bodyPr/>
                    <a:lstStyle/>
                    <a:p>
                      <a:pPr algn="l" fontAlgn="ctr"/>
                      <a:r>
                        <a:rPr lang="en-US" altLang="ja-JP" sz="2400" b="0" i="0" u="none" strike="noStrike" dirty="0" smtClean="0">
                          <a:solidFill>
                            <a:srgbClr val="000000"/>
                          </a:solidFill>
                          <a:effectLst/>
                          <a:latin typeface="ＭＳ Ｐゴシック"/>
                        </a:rPr>
                        <a:t> </a:t>
                      </a:r>
                      <a:r>
                        <a:rPr lang="en-US" altLang="ja-JP" sz="2400" b="0" i="0" u="none" strike="noStrike" dirty="0" err="1" smtClean="0">
                          <a:solidFill>
                            <a:srgbClr val="000000"/>
                          </a:solidFill>
                          <a:effectLst/>
                          <a:latin typeface="ＭＳ Ｐゴシック"/>
                        </a:rPr>
                        <a:t>ln</a:t>
                      </a:r>
                      <a:r>
                        <a:rPr lang="en-US" altLang="ja-JP" sz="2400" b="0" i="0" u="none" strike="noStrike" dirty="0" smtClean="0">
                          <a:solidFill>
                            <a:srgbClr val="000000"/>
                          </a:solidFill>
                          <a:effectLst/>
                          <a:latin typeface="ＭＳ Ｐゴシック"/>
                        </a:rPr>
                        <a:t>(FRSHPRICE)  </a:t>
                      </a:r>
                      <a:r>
                        <a:rPr lang="en-US" altLang="ja-JP" sz="2400" b="0" i="0" u="none" strike="noStrike" baseline="0" dirty="0" smtClean="0">
                          <a:solidFill>
                            <a:srgbClr val="000000"/>
                          </a:solidFill>
                          <a:effectLst/>
                          <a:latin typeface="ＭＳ Ｐゴシック"/>
                        </a:rPr>
                        <a:t> </a:t>
                      </a:r>
                      <a:r>
                        <a:rPr lang="ja-JP" altLang="en-US" sz="2400" b="0" i="0" u="none" strike="noStrike" dirty="0" smtClean="0">
                          <a:solidFill>
                            <a:srgbClr val="000000"/>
                          </a:solidFill>
                          <a:effectLst/>
                          <a:latin typeface="ＭＳ Ｐゴシック"/>
                        </a:rPr>
                        <a:t>鮮魚価格</a:t>
                      </a:r>
                      <a:endParaRPr lang="ja-JP" altLang="en-US" sz="2400" b="0" i="0" u="none" strike="noStrike" dirty="0">
                        <a:solidFill>
                          <a:srgbClr val="000000"/>
                        </a:solidFill>
                        <a:effectLst/>
                        <a:latin typeface="ＭＳ Ｐゴシック"/>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a:solidFill>
                            <a:srgbClr val="000000"/>
                          </a:solidFill>
                          <a:effectLst/>
                          <a:latin typeface="ＭＳ Ｐゴシック"/>
                        </a:rPr>
                        <a:t>-5.441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400" b="0" i="0" u="none" strike="noStrike" dirty="0" smtClean="0">
                          <a:solidFill>
                            <a:srgbClr val="000000"/>
                          </a:solidFill>
                          <a:effectLst/>
                          <a:latin typeface="ＭＳ Ｐゴシック"/>
                        </a:rPr>
                        <a:t>-3.449</a:t>
                      </a:r>
                      <a:endParaRPr lang="en-US" altLang="ja-JP" sz="2400" b="0" i="0" u="none" strike="noStrike" dirty="0">
                        <a:solidFill>
                          <a:srgbClr val="000000"/>
                        </a:solidFill>
                        <a:effectLst/>
                        <a:latin typeface="ＭＳ Ｐゴシック"/>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テキスト ボックス 6"/>
          <p:cNvSpPr txBox="1"/>
          <p:nvPr/>
        </p:nvSpPr>
        <p:spPr>
          <a:xfrm>
            <a:off x="322535" y="4905164"/>
            <a:ext cx="11278576" cy="1661993"/>
          </a:xfrm>
          <a:prstGeom prst="rect">
            <a:avLst/>
          </a:prstGeom>
          <a:noFill/>
        </p:spPr>
        <p:txBody>
          <a:bodyPr wrap="square" rtlCol="0">
            <a:spAutoFit/>
          </a:bodyPr>
          <a:lstStyle/>
          <a:p>
            <a:r>
              <a:rPr lang="en-US" altLang="ja-JP" dirty="0" smtClean="0"/>
              <a:t>H</a:t>
            </a:r>
            <a:r>
              <a:rPr lang="ja-JP" altLang="en-US" dirty="0" smtClean="0"/>
              <a:t>０：定常でない　（</a:t>
            </a:r>
            <a:r>
              <a:rPr lang="en-US" altLang="ja-JP" dirty="0" smtClean="0"/>
              <a:t>Unit Root </a:t>
            </a:r>
            <a:r>
              <a:rPr lang="ja-JP" altLang="en-US" dirty="0" smtClean="0"/>
              <a:t>がある）</a:t>
            </a:r>
            <a:endParaRPr lang="en-US" altLang="ja-JP" dirty="0" smtClean="0"/>
          </a:p>
          <a:p>
            <a:endParaRPr lang="en-US" altLang="ja-JP" sz="2800" dirty="0" smtClean="0"/>
          </a:p>
          <a:p>
            <a:r>
              <a:rPr lang="en-US" altLang="ja-JP" sz="2800" dirty="0" err="1" smtClean="0"/>
              <a:t>ln</a:t>
            </a:r>
            <a:r>
              <a:rPr lang="en-US" altLang="ja-JP" sz="2800" dirty="0" smtClean="0"/>
              <a:t>(Price)</a:t>
            </a:r>
            <a:r>
              <a:rPr lang="ja-JP" altLang="en-US" sz="2800" dirty="0" smtClean="0"/>
              <a:t>以外棄却　</a:t>
            </a:r>
            <a:r>
              <a:rPr lang="en-US" altLang="ja-JP" sz="2800" dirty="0" smtClean="0"/>
              <a:t>→</a:t>
            </a:r>
            <a:r>
              <a:rPr lang="ja-JP" altLang="en-US" sz="2800" dirty="0" smtClean="0"/>
              <a:t>　</a:t>
            </a:r>
            <a:r>
              <a:rPr lang="en-US" altLang="ja-JP" sz="2800" dirty="0" err="1" smtClean="0"/>
              <a:t>ln</a:t>
            </a:r>
            <a:r>
              <a:rPr lang="en-US" altLang="ja-JP" sz="2800" dirty="0" smtClean="0"/>
              <a:t>(Price)</a:t>
            </a:r>
            <a:r>
              <a:rPr lang="ja-JP" altLang="en-US" sz="2800" dirty="0" smtClean="0"/>
              <a:t>以外定常である。</a:t>
            </a:r>
            <a:endParaRPr lang="en-US" altLang="ja-JP" sz="2800" dirty="0" smtClean="0"/>
          </a:p>
          <a:p>
            <a:r>
              <a:rPr lang="ja-JP" altLang="en-US" sz="2800" dirty="0"/>
              <a:t>　</a:t>
            </a:r>
            <a:r>
              <a:rPr lang="ja-JP" altLang="en-US" sz="2800" dirty="0" smtClean="0"/>
              <a:t>　　　　　　　　　　　</a:t>
            </a:r>
            <a:r>
              <a:rPr lang="en-US" altLang="ja-JP" sz="2800" dirty="0" smtClean="0"/>
              <a:t>→</a:t>
            </a:r>
            <a:r>
              <a:rPr lang="ja-JP" altLang="en-US" sz="2800" dirty="0" smtClean="0"/>
              <a:t>（</a:t>
            </a:r>
            <a:r>
              <a:rPr lang="en-US" altLang="ja-JP" sz="2800" dirty="0" smtClean="0"/>
              <a:t>k−</a:t>
            </a:r>
            <a:r>
              <a:rPr lang="ja-JP" altLang="en-US" sz="2800" dirty="0" smtClean="0"/>
              <a:t>１）変数個の定常性確認</a:t>
            </a:r>
            <a:r>
              <a:rPr lang="en-US" altLang="ja-JP" sz="2800" dirty="0" smtClean="0"/>
              <a:t>→</a:t>
            </a:r>
            <a:r>
              <a:rPr lang="ja-JP" altLang="en-US" sz="2800" dirty="0" smtClean="0"/>
              <a:t>分析続行</a:t>
            </a:r>
            <a:endParaRPr kumimoji="1" lang="ja-JP" altLang="en-US" sz="2800" dirty="0"/>
          </a:p>
        </p:txBody>
      </p:sp>
      <p:sp>
        <p:nvSpPr>
          <p:cNvPr id="4" name="スライド番号プレースホルダー 3"/>
          <p:cNvSpPr>
            <a:spLocks noGrp="1"/>
          </p:cNvSpPr>
          <p:nvPr>
            <p:ph type="sldNum" sz="quarter" idx="12"/>
          </p:nvPr>
        </p:nvSpPr>
        <p:spPr/>
        <p:txBody>
          <a:bodyPr/>
          <a:lstStyle/>
          <a:p>
            <a:fld id="{3EFF009B-A59A-4A4A-940C-016A68B0B844}" type="slidenum">
              <a:rPr kumimoji="1" lang="ja-JP" altLang="en-US" smtClean="0"/>
              <a:t>12</a:t>
            </a:fld>
            <a:endParaRPr kumimoji="1" lang="ja-JP" altLang="en-US"/>
          </a:p>
        </p:txBody>
      </p:sp>
    </p:spTree>
    <p:extLst>
      <p:ext uri="{BB962C8B-B14F-4D97-AF65-F5344CB8AC3E}">
        <p14:creationId xmlns:p14="http://schemas.microsoft.com/office/powerpoint/2010/main" val="2313515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388" y="404664"/>
            <a:ext cx="10515600" cy="800708"/>
          </a:xfrm>
        </p:spPr>
        <p:txBody>
          <a:bodyPr/>
          <a:lstStyle/>
          <a:p>
            <a:r>
              <a:rPr lang="ja-JP" altLang="en-US" dirty="0" smtClean="0"/>
              <a:t>５章　分析（３）</a:t>
            </a:r>
            <a:r>
              <a:rPr lang="en-US" altLang="ja-JP" dirty="0" smtClean="0"/>
              <a:t>VAR</a:t>
            </a:r>
            <a:r>
              <a:rPr lang="ja-JP" altLang="en-US" dirty="0" smtClean="0"/>
              <a:t>解析</a:t>
            </a:r>
            <a:endParaRPr kumimoji="1" lang="ja-JP" altLang="en-US" dirty="0"/>
          </a:p>
        </p:txBody>
      </p:sp>
      <p:sp>
        <p:nvSpPr>
          <p:cNvPr id="3" name="テキスト ボックス 2"/>
          <p:cNvSpPr txBox="1"/>
          <p:nvPr/>
        </p:nvSpPr>
        <p:spPr>
          <a:xfrm>
            <a:off x="239250" y="1114950"/>
            <a:ext cx="11815375" cy="4832093"/>
          </a:xfrm>
          <a:prstGeom prst="rect">
            <a:avLst/>
          </a:prstGeom>
          <a:noFill/>
        </p:spPr>
        <p:txBody>
          <a:bodyPr wrap="square" rtlCol="0">
            <a:spAutoFit/>
          </a:bodyPr>
          <a:lstStyle/>
          <a:p>
            <a:r>
              <a:rPr lang="en-US" altLang="en-US" sz="2800" dirty="0" smtClean="0">
                <a:latin typeface="+mn-ea"/>
              </a:rPr>
              <a:t>マグロ需給</a:t>
            </a:r>
            <a:r>
              <a:rPr lang="ja-JP" altLang="en-US" sz="2800" dirty="0" smtClean="0">
                <a:latin typeface="+mn-ea"/>
              </a:rPr>
              <a:t>の</a:t>
            </a:r>
            <a:r>
              <a:rPr lang="en-US" altLang="en-US" sz="2800" dirty="0" smtClean="0">
                <a:latin typeface="+mn-ea"/>
              </a:rPr>
              <a:t>VAR</a:t>
            </a:r>
            <a:r>
              <a:rPr lang="ja-JP" altLang="en-US" sz="2800" dirty="0" smtClean="0">
                <a:latin typeface="+mn-ea"/>
              </a:rPr>
              <a:t>解析</a:t>
            </a:r>
            <a:endParaRPr lang="en-US" altLang="ja-JP" sz="2800" dirty="0" smtClean="0">
              <a:latin typeface="+mn-ea"/>
            </a:endParaRPr>
          </a:p>
          <a:p>
            <a:endParaRPr lang="en-US" altLang="ja-JP" sz="2800" dirty="0"/>
          </a:p>
          <a:p>
            <a:r>
              <a:rPr lang="ja-JP" altLang="en-US" sz="2800" dirty="0" smtClean="0">
                <a:solidFill>
                  <a:srgbClr val="FF0000"/>
                </a:solidFill>
              </a:rPr>
              <a:t>内生変数</a:t>
            </a:r>
            <a:r>
              <a:rPr lang="en-US" altLang="ja-JP" sz="2800" dirty="0" smtClean="0"/>
              <a:t>: </a:t>
            </a:r>
            <a:r>
              <a:rPr lang="ja-JP" altLang="en-US" sz="2800" dirty="0" smtClean="0"/>
              <a:t>対数マグロ取引数量、対数マグロ平均価格</a:t>
            </a:r>
            <a:endParaRPr lang="en-US" altLang="ja-JP" sz="2800" dirty="0" smtClean="0"/>
          </a:p>
          <a:p>
            <a:endParaRPr lang="en-US" altLang="ja-JP" sz="2800" dirty="0" smtClean="0"/>
          </a:p>
          <a:p>
            <a:r>
              <a:rPr lang="ja-JP" altLang="en-US" sz="2800" dirty="0" smtClean="0">
                <a:solidFill>
                  <a:srgbClr val="FF0000"/>
                </a:solidFill>
              </a:rPr>
              <a:t>外生変数</a:t>
            </a:r>
            <a:r>
              <a:rPr lang="en-US" altLang="ja-JP" sz="2800" dirty="0" smtClean="0"/>
              <a:t>: </a:t>
            </a:r>
            <a:r>
              <a:rPr lang="ja-JP" altLang="en-US" sz="2800" dirty="0" smtClean="0"/>
              <a:t>対数食料品支出指数、対数鮮魚価格</a:t>
            </a:r>
            <a:endParaRPr lang="en-US" altLang="ja-JP" sz="2800" dirty="0" smtClean="0"/>
          </a:p>
          <a:p>
            <a:r>
              <a:rPr lang="ja-JP" altLang="ja-JP" sz="2800" dirty="0"/>
              <a:t>　</a:t>
            </a:r>
            <a:r>
              <a:rPr lang="ja-JP" altLang="en-US" sz="2800" dirty="0" smtClean="0"/>
              <a:t>　　　</a:t>
            </a:r>
            <a:r>
              <a:rPr lang="ja-JP" altLang="en-US" sz="2800" dirty="0"/>
              <a:t> </a:t>
            </a:r>
            <a:r>
              <a:rPr lang="ja-JP" altLang="en-US" sz="2800" dirty="0" smtClean="0"/>
              <a:t> </a:t>
            </a:r>
            <a:r>
              <a:rPr lang="en-US" altLang="ja-JP" sz="2800" dirty="0" smtClean="0"/>
              <a:t>12</a:t>
            </a:r>
            <a:r>
              <a:rPr lang="ja-JP" altLang="en-US" sz="2800" dirty="0" smtClean="0"/>
              <a:t>月ダミー、定数項</a:t>
            </a:r>
            <a:endParaRPr lang="en-US" altLang="ja-JP" sz="2800" dirty="0"/>
          </a:p>
          <a:p>
            <a:r>
              <a:rPr lang="ja-JP" altLang="en-US" sz="2800" dirty="0" smtClean="0"/>
              <a:t>ラグ次数：　３</a:t>
            </a:r>
            <a:endParaRPr lang="en-US" altLang="ja-JP" sz="2800" dirty="0" smtClean="0"/>
          </a:p>
          <a:p>
            <a:endParaRPr lang="en-US" altLang="ja-JP" sz="2800" dirty="0" smtClean="0"/>
          </a:p>
          <a:p>
            <a:r>
              <a:rPr lang="ja-JP" altLang="en-US" sz="2800" u="sng" dirty="0" smtClean="0"/>
              <a:t>インパルス応答</a:t>
            </a:r>
            <a:endParaRPr lang="en-US" altLang="ja-JP" sz="2800" u="sng" dirty="0"/>
          </a:p>
          <a:p>
            <a:r>
              <a:rPr lang="ja-JP" altLang="en-US" sz="2800" dirty="0" smtClean="0"/>
              <a:t>ショック：　対数マグロ取引数量</a:t>
            </a:r>
            <a:endParaRPr lang="en-US" altLang="ja-JP" sz="2800" dirty="0" smtClean="0"/>
          </a:p>
          <a:p>
            <a:r>
              <a:rPr lang="ja-JP" altLang="en-US" sz="2800" dirty="0" smtClean="0"/>
              <a:t>応答：　　</a:t>
            </a:r>
            <a:r>
              <a:rPr lang="ja-JP" altLang="en-US" sz="2800" dirty="0"/>
              <a:t>　</a:t>
            </a:r>
            <a:r>
              <a:rPr lang="ja-JP" altLang="en-US" sz="2800" dirty="0" smtClean="0"/>
              <a:t>対数マグロ平均価格</a:t>
            </a:r>
            <a:endParaRPr lang="en-US" altLang="ja-JP" sz="2800" dirty="0" smtClean="0"/>
          </a:p>
        </p:txBody>
      </p:sp>
      <p:sp>
        <p:nvSpPr>
          <p:cNvPr id="4" name="右矢印 3"/>
          <p:cNvSpPr/>
          <p:nvPr/>
        </p:nvSpPr>
        <p:spPr>
          <a:xfrm>
            <a:off x="5944116" y="5160309"/>
            <a:ext cx="631207" cy="3830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588202" y="4950124"/>
            <a:ext cx="5178958" cy="954107"/>
          </a:xfrm>
          <a:prstGeom prst="rect">
            <a:avLst/>
          </a:prstGeom>
          <a:noFill/>
        </p:spPr>
        <p:txBody>
          <a:bodyPr wrap="square" rtlCol="0">
            <a:spAutoFit/>
          </a:bodyPr>
          <a:lstStyle/>
          <a:p>
            <a:r>
              <a:rPr kumimoji="1" lang="ja-JP" altLang="en-US" sz="2800" dirty="0" smtClean="0"/>
              <a:t>価格の変化が安定した点を</a:t>
            </a:r>
            <a:endParaRPr kumimoji="1" lang="en-US" altLang="ja-JP" sz="2800" dirty="0" smtClean="0"/>
          </a:p>
          <a:p>
            <a:r>
              <a:rPr kumimoji="1" lang="ja-JP" altLang="en-US" sz="2800" dirty="0" smtClean="0"/>
              <a:t>数量規制の価格の影響とみなす</a:t>
            </a:r>
            <a:endParaRPr kumimoji="1" lang="ja-JP" altLang="en-US" sz="2800" dirty="0"/>
          </a:p>
        </p:txBody>
      </p:sp>
      <p:sp>
        <p:nvSpPr>
          <p:cNvPr id="6" name="スライド番号プレースホルダー 5"/>
          <p:cNvSpPr>
            <a:spLocks noGrp="1"/>
          </p:cNvSpPr>
          <p:nvPr>
            <p:ph type="sldNum" sz="quarter" idx="12"/>
          </p:nvPr>
        </p:nvSpPr>
        <p:spPr/>
        <p:txBody>
          <a:bodyPr/>
          <a:lstStyle/>
          <a:p>
            <a:fld id="{3EFF009B-A59A-4A4A-940C-016A68B0B844}" type="slidenum">
              <a:rPr kumimoji="1" lang="ja-JP" altLang="en-US" smtClean="0"/>
              <a:t>13</a:t>
            </a:fld>
            <a:endParaRPr kumimoji="1" lang="ja-JP" altLang="en-US"/>
          </a:p>
        </p:txBody>
      </p:sp>
    </p:spTree>
    <p:extLst>
      <p:ext uri="{BB962C8B-B14F-4D97-AF65-F5344CB8AC3E}">
        <p14:creationId xmlns:p14="http://schemas.microsoft.com/office/powerpoint/2010/main" val="2148684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4065" y="377779"/>
            <a:ext cx="10061758" cy="665408"/>
          </a:xfrm>
        </p:spPr>
        <p:txBody>
          <a:bodyPr>
            <a:normAutofit/>
          </a:bodyPr>
          <a:lstStyle/>
          <a:p>
            <a:r>
              <a:rPr kumimoji="1" lang="ja-JP" altLang="en-US" dirty="0" smtClean="0"/>
              <a:t>５章　分析（３）インパルス応答関数</a:t>
            </a:r>
            <a:r>
              <a:rPr lang="ja-JP" altLang="en-US" dirty="0" smtClean="0"/>
              <a:t>：</a:t>
            </a:r>
            <a:r>
              <a:rPr lang="en-US" altLang="ja-JP" dirty="0" smtClean="0"/>
              <a:t>CIRF</a:t>
            </a:r>
            <a:endParaRPr kumimoji="1" lang="ja-JP" altLang="en-US" dirty="0"/>
          </a:p>
        </p:txBody>
      </p:sp>
      <p:pic>
        <p:nvPicPr>
          <p:cNvPr id="3" name="図 2" descr="Graph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08" y="1592597"/>
            <a:ext cx="5896306" cy="4724543"/>
          </a:xfrm>
          <a:prstGeom prst="rect">
            <a:avLst/>
          </a:prstGeom>
        </p:spPr>
      </p:pic>
      <p:sp>
        <p:nvSpPr>
          <p:cNvPr id="4" name="テキスト ボックス 3"/>
          <p:cNvSpPr txBox="1"/>
          <p:nvPr/>
        </p:nvSpPr>
        <p:spPr>
          <a:xfrm>
            <a:off x="6632085" y="1673236"/>
            <a:ext cx="5170608" cy="4893647"/>
          </a:xfrm>
          <a:prstGeom prst="rect">
            <a:avLst/>
          </a:prstGeom>
          <a:noFill/>
        </p:spPr>
        <p:txBody>
          <a:bodyPr wrap="square" rtlCol="0">
            <a:spAutoFit/>
          </a:bodyPr>
          <a:lstStyle/>
          <a:p>
            <a:r>
              <a:rPr lang="ja-JP" altLang="en-US" sz="2400" dirty="0" smtClean="0"/>
              <a:t>ショック：数量の１標準偏差</a:t>
            </a:r>
            <a:endParaRPr lang="en-US" altLang="ja-JP" sz="2400" dirty="0" smtClean="0"/>
          </a:p>
          <a:p>
            <a:endParaRPr lang="en-US" altLang="ja-JP" sz="2400" dirty="0" smtClean="0"/>
          </a:p>
          <a:p>
            <a:r>
              <a:rPr lang="ja-JP" altLang="en-US" sz="2800" dirty="0" smtClean="0"/>
              <a:t>価格は</a:t>
            </a:r>
            <a:r>
              <a:rPr lang="en-US" altLang="ja-JP" sz="2800" dirty="0" smtClean="0">
                <a:solidFill>
                  <a:srgbClr val="FF0000"/>
                </a:solidFill>
              </a:rPr>
              <a:t>20</a:t>
            </a:r>
            <a:r>
              <a:rPr lang="ja-JP" altLang="en-US" sz="2800" dirty="0" smtClean="0">
                <a:solidFill>
                  <a:srgbClr val="FF0000"/>
                </a:solidFill>
              </a:rPr>
              <a:t>期</a:t>
            </a:r>
            <a:r>
              <a:rPr lang="ja-JP" altLang="en-US" sz="2800" dirty="0">
                <a:solidFill>
                  <a:srgbClr val="FF0000"/>
                </a:solidFill>
              </a:rPr>
              <a:t>以降より安定</a:t>
            </a:r>
            <a:r>
              <a:rPr lang="ja-JP" altLang="en-US" sz="2800" dirty="0" smtClean="0">
                <a:solidFill>
                  <a:srgbClr val="FF0000"/>
                </a:solidFill>
              </a:rPr>
              <a:t>傾向</a:t>
            </a:r>
            <a:endParaRPr lang="en-US" altLang="ja-JP" sz="2800" dirty="0" smtClean="0">
              <a:solidFill>
                <a:srgbClr val="FF0000"/>
              </a:solidFill>
            </a:endParaRPr>
          </a:p>
          <a:p>
            <a:r>
              <a:rPr lang="ja-JP" altLang="en-US" sz="2800" dirty="0"/>
              <a:t>　</a:t>
            </a:r>
            <a:endParaRPr lang="en-US" altLang="ja-JP" sz="2800" dirty="0"/>
          </a:p>
          <a:p>
            <a:r>
              <a:rPr lang="en-US" altLang="ja-JP" sz="2800" u="sng" dirty="0" smtClean="0"/>
              <a:t>20</a:t>
            </a:r>
            <a:r>
              <a:rPr lang="ja-JP" altLang="en-US" sz="2800" u="sng" dirty="0" smtClean="0"/>
              <a:t>期</a:t>
            </a:r>
            <a:r>
              <a:rPr lang="ja-JP" altLang="en-US" sz="2800" u="sng" dirty="0"/>
              <a:t>以降の価格の平均値を数量ショック後の価格の変化として</a:t>
            </a:r>
            <a:r>
              <a:rPr lang="ja-JP" altLang="en-US" sz="2800" u="sng" dirty="0" smtClean="0"/>
              <a:t>みなす</a:t>
            </a:r>
            <a:endParaRPr lang="en-US" altLang="ja-JP" sz="2800" u="sng" dirty="0" smtClean="0"/>
          </a:p>
          <a:p>
            <a:endParaRPr lang="en-US" altLang="ja-JP" sz="2800" u="sng" dirty="0" smtClean="0"/>
          </a:p>
          <a:p>
            <a:r>
              <a:rPr lang="en-US" altLang="ja-JP" sz="2400" dirty="0" smtClean="0"/>
              <a:t>→△</a:t>
            </a:r>
            <a:r>
              <a:rPr lang="en-US" altLang="ja-JP" sz="2400" dirty="0" err="1" smtClean="0"/>
              <a:t>ln</a:t>
            </a:r>
            <a:r>
              <a:rPr lang="en-US" altLang="ja-JP" sz="2400" dirty="0" smtClean="0"/>
              <a:t>(PRICE) = -0.33945783</a:t>
            </a:r>
            <a:endParaRPr lang="en-US" altLang="ja-JP" sz="2400" dirty="0"/>
          </a:p>
          <a:p>
            <a:endParaRPr lang="en-US" altLang="ja-JP" sz="2400" u="sng" dirty="0" smtClean="0"/>
          </a:p>
          <a:p>
            <a:r>
              <a:rPr lang="en-US" altLang="ja-JP" sz="2400" dirty="0" smtClean="0"/>
              <a:t>※</a:t>
            </a:r>
            <a:r>
              <a:rPr lang="ja-JP" altLang="en-US" sz="2400" dirty="0" smtClean="0"/>
              <a:t>分析詳細はスライドの最後に添付</a:t>
            </a:r>
            <a:endParaRPr lang="en-US" altLang="ja-JP" sz="2400" dirty="0"/>
          </a:p>
          <a:p>
            <a:endParaRPr lang="ja-JP" altLang="en-US" sz="2400" u="sng" dirty="0"/>
          </a:p>
        </p:txBody>
      </p:sp>
      <p:sp>
        <p:nvSpPr>
          <p:cNvPr id="5" name="スライド番号プレースホルダー 4"/>
          <p:cNvSpPr>
            <a:spLocks noGrp="1"/>
          </p:cNvSpPr>
          <p:nvPr>
            <p:ph type="sldNum" sz="quarter" idx="12"/>
          </p:nvPr>
        </p:nvSpPr>
        <p:spPr/>
        <p:txBody>
          <a:bodyPr/>
          <a:lstStyle/>
          <a:p>
            <a:fld id="{3EFF009B-A59A-4A4A-940C-016A68B0B844}" type="slidenum">
              <a:rPr kumimoji="1" lang="ja-JP" altLang="en-US" smtClean="0"/>
              <a:t>14</a:t>
            </a:fld>
            <a:endParaRPr kumimoji="1" lang="ja-JP" altLang="en-US"/>
          </a:p>
        </p:txBody>
      </p:sp>
    </p:spTree>
    <p:extLst>
      <p:ext uri="{BB962C8B-B14F-4D97-AF65-F5344CB8AC3E}">
        <p14:creationId xmlns:p14="http://schemas.microsoft.com/office/powerpoint/2010/main" val="849307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2326" y="305200"/>
            <a:ext cx="10515600" cy="785972"/>
          </a:xfrm>
        </p:spPr>
        <p:txBody>
          <a:bodyPr anchor="ctr">
            <a:normAutofit/>
          </a:bodyPr>
          <a:lstStyle/>
          <a:p>
            <a:r>
              <a:rPr kumimoji="1" lang="ja-JP" altLang="en-US" dirty="0" smtClean="0"/>
              <a:t>６章　余剰分析</a:t>
            </a:r>
            <a:endParaRPr kumimoji="1" lang="ja-JP" altLang="en-US" dirty="0"/>
          </a:p>
        </p:txBody>
      </p:sp>
      <p:sp>
        <p:nvSpPr>
          <p:cNvPr id="3" name="テキスト ボックス 2"/>
          <p:cNvSpPr txBox="1"/>
          <p:nvPr/>
        </p:nvSpPr>
        <p:spPr>
          <a:xfrm>
            <a:off x="293229" y="1104049"/>
            <a:ext cx="11278577" cy="5509200"/>
          </a:xfrm>
          <a:prstGeom prst="rect">
            <a:avLst/>
          </a:prstGeom>
          <a:noFill/>
        </p:spPr>
        <p:txBody>
          <a:bodyPr wrap="square" rtlCol="0">
            <a:spAutoFit/>
          </a:bodyPr>
          <a:lstStyle/>
          <a:p>
            <a:r>
              <a:rPr kumimoji="1" lang="en-US" altLang="ja-JP" sz="3200" dirty="0" smtClean="0"/>
              <a:t>VAR</a:t>
            </a:r>
            <a:r>
              <a:rPr kumimoji="1" lang="ja-JP" altLang="en-US" sz="3200" dirty="0" smtClean="0"/>
              <a:t>より</a:t>
            </a:r>
            <a:endParaRPr kumimoji="1" lang="en-US" altLang="ja-JP" sz="3200" dirty="0" smtClean="0"/>
          </a:p>
          <a:p>
            <a:r>
              <a:rPr kumimoji="1" lang="ja-JP" altLang="en-US" sz="3200" dirty="0" smtClean="0"/>
              <a:t>ショック：</a:t>
            </a:r>
            <a:r>
              <a:rPr kumimoji="1" lang="en-US" altLang="ja-JP" sz="3200" dirty="0" smtClean="0"/>
              <a:t>△ln(Quantity) = </a:t>
            </a:r>
            <a:r>
              <a:rPr lang="en-US" altLang="ja-JP" sz="3200" dirty="0" smtClean="0"/>
              <a:t>1</a:t>
            </a:r>
            <a:r>
              <a:rPr lang="ja-JP" altLang="en-US" sz="3200" dirty="0"/>
              <a:t>標準</a:t>
            </a:r>
            <a:r>
              <a:rPr lang="ja-JP" altLang="en-US" sz="3200" dirty="0" smtClean="0"/>
              <a:t>偏差 </a:t>
            </a:r>
            <a:r>
              <a:rPr kumimoji="1" lang="en-US" altLang="ja-JP" sz="3200" dirty="0" smtClean="0"/>
              <a:t>= 0.2899701</a:t>
            </a:r>
          </a:p>
          <a:p>
            <a:r>
              <a:rPr lang="ja-JP" altLang="en-US" sz="3200" dirty="0" smtClean="0"/>
              <a:t>　　　　　</a:t>
            </a:r>
            <a:r>
              <a:rPr lang="en-US" altLang="ja-JP" sz="3200" dirty="0" smtClean="0"/>
              <a:t>→</a:t>
            </a:r>
            <a:r>
              <a:rPr lang="ja-JP" altLang="en-US" sz="3200" dirty="0" smtClean="0"/>
              <a:t>価格の変化　</a:t>
            </a:r>
            <a:r>
              <a:rPr kumimoji="1" lang="en-US" altLang="ja-JP" sz="3200" dirty="0" smtClean="0"/>
              <a:t>△</a:t>
            </a:r>
            <a:r>
              <a:rPr kumimoji="1" lang="en-US" altLang="ja-JP" sz="3200" dirty="0" err="1" smtClean="0"/>
              <a:t>ln</a:t>
            </a:r>
            <a:r>
              <a:rPr lang="en-US" altLang="ja-JP" sz="3200" dirty="0" smtClean="0"/>
              <a:t>(Price) = -0.33945783</a:t>
            </a:r>
            <a:r>
              <a:rPr lang="ja-JP" altLang="en-US" sz="3200" dirty="0" smtClean="0"/>
              <a:t>　</a:t>
            </a:r>
            <a:endParaRPr lang="en-US" altLang="ja-JP" sz="3200" dirty="0" smtClean="0"/>
          </a:p>
          <a:p>
            <a:r>
              <a:rPr lang="ja-JP" altLang="en-US" sz="3200" u="sng" dirty="0" smtClean="0"/>
              <a:t>数量と価格 負の相関</a:t>
            </a:r>
            <a:endParaRPr lang="en-US" altLang="ja-JP" sz="3200" u="sng" dirty="0"/>
          </a:p>
          <a:p>
            <a:endParaRPr kumimoji="1" lang="en-US" altLang="ja-JP" sz="3200" dirty="0" smtClean="0"/>
          </a:p>
          <a:p>
            <a:r>
              <a:rPr lang="ja-JP" altLang="en-US" sz="3200" dirty="0" smtClean="0"/>
              <a:t>二つのシナリオ</a:t>
            </a:r>
            <a:endParaRPr lang="en-US" altLang="ja-JP" sz="3200" dirty="0" smtClean="0"/>
          </a:p>
          <a:p>
            <a:r>
              <a:rPr lang="en-US" altLang="ja-JP" sz="3200" u="sng" dirty="0" smtClean="0"/>
              <a:t>①</a:t>
            </a:r>
            <a:r>
              <a:rPr lang="ja-JP" altLang="en-US" sz="3200" u="sng" dirty="0" smtClean="0"/>
              <a:t>現在の漁獲量の</a:t>
            </a:r>
            <a:r>
              <a:rPr lang="en-US" altLang="ja-JP" sz="3200" u="sng" dirty="0" smtClean="0">
                <a:solidFill>
                  <a:srgbClr val="FF0000"/>
                </a:solidFill>
              </a:rPr>
              <a:t>50</a:t>
            </a:r>
            <a:r>
              <a:rPr lang="ja-JP" altLang="en-US" sz="3200" u="sng" dirty="0" smtClean="0">
                <a:solidFill>
                  <a:srgbClr val="FF0000"/>
                </a:solidFill>
              </a:rPr>
              <a:t>％</a:t>
            </a:r>
            <a:r>
              <a:rPr lang="ja-JP" altLang="en-US" sz="3200" u="sng" dirty="0" smtClean="0"/>
              <a:t>の数量規制をかけた場合</a:t>
            </a:r>
            <a:endParaRPr lang="en-US" altLang="ja-JP" sz="3200" u="sng" dirty="0" smtClean="0"/>
          </a:p>
          <a:p>
            <a:r>
              <a:rPr lang="en-US" altLang="ja-JP" sz="3200" u="sng" dirty="0" smtClean="0"/>
              <a:t>②</a:t>
            </a:r>
            <a:r>
              <a:rPr lang="ja-JP" altLang="en-US" sz="3200" u="sng" dirty="0" smtClean="0"/>
              <a:t>現在の漁獲量の</a:t>
            </a:r>
            <a:r>
              <a:rPr lang="en-US" altLang="ja-JP" sz="3200" u="sng" dirty="0" smtClean="0">
                <a:solidFill>
                  <a:srgbClr val="FF0000"/>
                </a:solidFill>
              </a:rPr>
              <a:t>25</a:t>
            </a:r>
            <a:r>
              <a:rPr lang="ja-JP" altLang="en-US" sz="3200" u="sng" dirty="0" smtClean="0">
                <a:solidFill>
                  <a:srgbClr val="FF0000"/>
                </a:solidFill>
              </a:rPr>
              <a:t>％</a:t>
            </a:r>
            <a:r>
              <a:rPr lang="ja-JP" altLang="en-US" sz="3200" u="sng" dirty="0" smtClean="0">
                <a:solidFill>
                  <a:srgbClr val="000000"/>
                </a:solidFill>
              </a:rPr>
              <a:t>の数量規制を</a:t>
            </a:r>
            <a:r>
              <a:rPr lang="ja-JP" altLang="en-US" sz="3200" u="sng" dirty="0" smtClean="0"/>
              <a:t>かけた場合</a:t>
            </a:r>
            <a:endParaRPr lang="en-US" altLang="ja-JP" sz="3200" u="sng" dirty="0" smtClean="0"/>
          </a:p>
          <a:p>
            <a:r>
              <a:rPr lang="ja-JP" altLang="en-US" sz="3200" dirty="0" smtClean="0"/>
              <a:t>の価格の変化を換算</a:t>
            </a:r>
            <a:endParaRPr lang="en-US" altLang="ja-JP" sz="3200" dirty="0"/>
          </a:p>
          <a:p>
            <a:endParaRPr kumimoji="1" lang="en-US" altLang="ja-JP" sz="3200" dirty="0" smtClean="0"/>
          </a:p>
          <a:p>
            <a:r>
              <a:rPr lang="en-US" altLang="ja-JP" sz="3200" dirty="0" smtClean="0"/>
              <a:t>①</a:t>
            </a:r>
            <a:r>
              <a:rPr lang="ja-JP" altLang="en-US" sz="3200" dirty="0" smtClean="0"/>
              <a:t>、</a:t>
            </a:r>
            <a:r>
              <a:rPr lang="en-US" altLang="ja-JP" sz="3200" dirty="0" smtClean="0"/>
              <a:t>②</a:t>
            </a:r>
            <a:r>
              <a:rPr lang="ja-JP" altLang="en-US" sz="3200" dirty="0" smtClean="0"/>
              <a:t>のシナリオ下で、消費者余剰の変化分を分析</a:t>
            </a:r>
            <a:endParaRPr kumimoji="1" lang="en-US" altLang="ja-JP" dirty="0"/>
          </a:p>
        </p:txBody>
      </p:sp>
      <p:sp>
        <p:nvSpPr>
          <p:cNvPr id="4" name="スライド番号プレースホルダー 3"/>
          <p:cNvSpPr>
            <a:spLocks noGrp="1"/>
          </p:cNvSpPr>
          <p:nvPr>
            <p:ph type="sldNum" sz="quarter" idx="12"/>
          </p:nvPr>
        </p:nvSpPr>
        <p:spPr/>
        <p:txBody>
          <a:bodyPr/>
          <a:lstStyle/>
          <a:p>
            <a:fld id="{3EFF009B-A59A-4A4A-940C-016A68B0B844}" type="slidenum">
              <a:rPr kumimoji="1" lang="ja-JP" altLang="en-US" smtClean="0"/>
              <a:t>15</a:t>
            </a:fld>
            <a:endParaRPr kumimoji="1" lang="ja-JP" altLang="en-US"/>
          </a:p>
        </p:txBody>
      </p:sp>
    </p:spTree>
    <p:extLst>
      <p:ext uri="{BB962C8B-B14F-4D97-AF65-F5344CB8AC3E}">
        <p14:creationId xmlns:p14="http://schemas.microsoft.com/office/powerpoint/2010/main" val="1662739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2204" y="356527"/>
            <a:ext cx="8596668" cy="695033"/>
          </a:xfrm>
        </p:spPr>
        <p:txBody>
          <a:bodyPr anchor="ctr"/>
          <a:lstStyle/>
          <a:p>
            <a:r>
              <a:rPr kumimoji="1" lang="ja-JP" altLang="en-US" dirty="0" smtClean="0"/>
              <a:t>６章　余剰分析図</a:t>
            </a:r>
            <a:endParaRPr kumimoji="1" lang="ja-JP" altLang="en-US" dirty="0"/>
          </a:p>
        </p:txBody>
      </p:sp>
      <p:grpSp>
        <p:nvGrpSpPr>
          <p:cNvPr id="77" name="グループ化 76"/>
          <p:cNvGrpSpPr/>
          <p:nvPr/>
        </p:nvGrpSpPr>
        <p:grpSpPr>
          <a:xfrm>
            <a:off x="512051" y="3581065"/>
            <a:ext cx="5079224" cy="3180574"/>
            <a:chOff x="852765" y="2130502"/>
            <a:chExt cx="4905054" cy="3147781"/>
          </a:xfrm>
        </p:grpSpPr>
        <p:sp>
          <p:nvSpPr>
            <p:cNvPr id="3" name="正方形/長方形 2"/>
            <p:cNvSpPr/>
            <p:nvPr/>
          </p:nvSpPr>
          <p:spPr>
            <a:xfrm>
              <a:off x="1447802" y="3200400"/>
              <a:ext cx="1676398" cy="1143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8" name="直線コネクタ 7"/>
            <p:cNvCxnSpPr/>
            <p:nvPr/>
          </p:nvCxnSpPr>
          <p:spPr>
            <a:xfrm>
              <a:off x="1447800" y="4953000"/>
              <a:ext cx="406903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513248" y="2130502"/>
              <a:ext cx="1608342" cy="298176"/>
            </a:xfrm>
            <a:prstGeom prst="rect">
              <a:avLst/>
            </a:prstGeom>
            <a:noFill/>
          </p:spPr>
          <p:txBody>
            <a:bodyPr wrap="none" rtlCol="0">
              <a:spAutoFit/>
            </a:bodyPr>
            <a:lstStyle/>
            <a:p>
              <a:r>
                <a:rPr lang="ja-JP" altLang="en-US" sz="1600" dirty="0"/>
                <a:t>需要曲線はシフト</a:t>
              </a:r>
            </a:p>
          </p:txBody>
        </p:sp>
        <p:sp>
          <p:nvSpPr>
            <p:cNvPr id="11" name="テキスト ボックス 10"/>
            <p:cNvSpPr txBox="1"/>
            <p:nvPr/>
          </p:nvSpPr>
          <p:spPr>
            <a:xfrm>
              <a:off x="852765" y="2404646"/>
              <a:ext cx="524067" cy="298176"/>
            </a:xfrm>
            <a:prstGeom prst="rect">
              <a:avLst/>
            </a:prstGeom>
            <a:noFill/>
          </p:spPr>
          <p:txBody>
            <a:bodyPr wrap="none" rtlCol="0">
              <a:spAutoFit/>
            </a:bodyPr>
            <a:lstStyle/>
            <a:p>
              <a:r>
                <a:rPr lang="ja-JP" altLang="en-US" sz="1600" dirty="0"/>
                <a:t>価格</a:t>
              </a:r>
            </a:p>
          </p:txBody>
        </p:sp>
        <p:sp>
          <p:nvSpPr>
            <p:cNvPr id="12" name="テキスト ボックス 11"/>
            <p:cNvSpPr txBox="1"/>
            <p:nvPr/>
          </p:nvSpPr>
          <p:spPr>
            <a:xfrm>
              <a:off x="5233752" y="4962939"/>
              <a:ext cx="524067" cy="298176"/>
            </a:xfrm>
            <a:prstGeom prst="rect">
              <a:avLst/>
            </a:prstGeom>
            <a:noFill/>
          </p:spPr>
          <p:txBody>
            <a:bodyPr wrap="none" rtlCol="0">
              <a:spAutoFit/>
            </a:bodyPr>
            <a:lstStyle/>
            <a:p>
              <a:r>
                <a:rPr lang="ja-JP" altLang="en-US" sz="1600" dirty="0"/>
                <a:t>数量</a:t>
              </a:r>
            </a:p>
          </p:txBody>
        </p:sp>
        <p:cxnSp>
          <p:nvCxnSpPr>
            <p:cNvPr id="14" name="直線コネクタ 13"/>
            <p:cNvCxnSpPr/>
            <p:nvPr/>
          </p:nvCxnSpPr>
          <p:spPr>
            <a:xfrm>
              <a:off x="4572000" y="2590800"/>
              <a:ext cx="0" cy="23622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195430" y="2342177"/>
              <a:ext cx="1066205" cy="298176"/>
            </a:xfrm>
            <a:prstGeom prst="rect">
              <a:avLst/>
            </a:prstGeom>
            <a:noFill/>
          </p:spPr>
          <p:txBody>
            <a:bodyPr wrap="none" rtlCol="0">
              <a:spAutoFit/>
            </a:bodyPr>
            <a:lstStyle/>
            <a:p>
              <a:r>
                <a:rPr lang="ja-JP" altLang="en-US" sz="1600" dirty="0"/>
                <a:t>新漁獲規制</a:t>
              </a:r>
            </a:p>
          </p:txBody>
        </p:sp>
        <p:cxnSp>
          <p:nvCxnSpPr>
            <p:cNvPr id="19" name="直線コネクタ 18"/>
            <p:cNvCxnSpPr/>
            <p:nvPr/>
          </p:nvCxnSpPr>
          <p:spPr>
            <a:xfrm flipH="1">
              <a:off x="1447802" y="3200400"/>
              <a:ext cx="167639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2" name="右矢印 21"/>
            <p:cNvSpPr/>
            <p:nvPr/>
          </p:nvSpPr>
          <p:spPr>
            <a:xfrm flipH="1">
              <a:off x="3183834" y="2805909"/>
              <a:ext cx="1371600" cy="114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25" name="正方形/長方形 24"/>
                <p:cNvSpPr/>
                <p:nvPr/>
              </p:nvSpPr>
              <p:spPr>
                <a:xfrm>
                  <a:off x="929742" y="2960132"/>
                  <a:ext cx="419705" cy="325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rPr>
                            </m:ctrlPr>
                          </m:sSubPr>
                          <m:e>
                            <m:r>
                              <a:rPr lang="en-US" altLang="ja-JP" i="1">
                                <a:latin typeface="Cambria Math"/>
                              </a:rPr>
                              <m:t>𝑝</m:t>
                            </m:r>
                          </m:e>
                          <m:sub>
                            <m:r>
                              <a:rPr lang="en-US" altLang="ja-JP" i="1">
                                <a:latin typeface="Cambria Math"/>
                              </a:rPr>
                              <m:t>1</m:t>
                            </m:r>
                          </m:sub>
                        </m:sSub>
                      </m:oMath>
                    </m:oMathPara>
                  </a14:m>
                  <a:endParaRPr lang="ja-JP" altLang="en-US" dirty="0"/>
                </a:p>
              </p:txBody>
            </p:sp>
          </mc:Choice>
          <mc:Fallback xmlns="">
            <p:sp>
              <p:nvSpPr>
                <p:cNvPr id="25" name="正方形/長方形 24"/>
                <p:cNvSpPr>
                  <a:spLocks noRot="1" noChangeAspect="1" noMove="1" noResize="1" noEditPoints="1" noAdjustHandles="1" noChangeArrowheads="1" noChangeShapeType="1" noTextEdit="1"/>
                </p:cNvSpPr>
                <p:nvPr/>
              </p:nvSpPr>
              <p:spPr>
                <a:xfrm>
                  <a:off x="929742" y="2960132"/>
                  <a:ext cx="460511" cy="369332"/>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p:cNvSpPr/>
                <p:nvPr/>
              </p:nvSpPr>
              <p:spPr>
                <a:xfrm>
                  <a:off x="4325458" y="4953000"/>
                  <a:ext cx="448393" cy="325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rPr>
                            </m:ctrlPr>
                          </m:sSubPr>
                          <m:e>
                            <m:r>
                              <a:rPr lang="en-US" altLang="ja-JP" i="1">
                                <a:latin typeface="Cambria Math"/>
                              </a:rPr>
                              <m:t>𝑄</m:t>
                            </m:r>
                          </m:e>
                          <m:sub>
                            <m:r>
                              <a:rPr lang="en-US" altLang="ja-JP" i="1">
                                <a:latin typeface="Cambria Math"/>
                              </a:rPr>
                              <m:t>0</m:t>
                            </m:r>
                          </m:sub>
                        </m:sSub>
                      </m:oMath>
                    </m:oMathPara>
                  </a14:m>
                  <a:endParaRPr lang="ja-JP" altLang="en-US"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4325458" y="4953000"/>
                  <a:ext cx="493084"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p:cNvSpPr/>
                <p:nvPr/>
              </p:nvSpPr>
              <p:spPr>
                <a:xfrm>
                  <a:off x="920333" y="4069318"/>
                  <a:ext cx="424393" cy="325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rPr>
                            </m:ctrlPr>
                          </m:sSubPr>
                          <m:e>
                            <m:r>
                              <a:rPr lang="en-US" altLang="ja-JP" i="1">
                                <a:latin typeface="Cambria Math"/>
                              </a:rPr>
                              <m:t>𝑝</m:t>
                            </m:r>
                          </m:e>
                          <m:sub>
                            <m:r>
                              <a:rPr lang="en-US" altLang="ja-JP" i="1">
                                <a:latin typeface="Cambria Math"/>
                              </a:rPr>
                              <m:t>0</m:t>
                            </m:r>
                          </m:sub>
                        </m:sSub>
                      </m:oMath>
                    </m:oMathPara>
                  </a14:m>
                  <a:endParaRPr lang="ja-JP" altLang="en-US"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920333" y="4069318"/>
                  <a:ext cx="465832"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正方形/長方形 27"/>
                <p:cNvSpPr/>
                <p:nvPr/>
              </p:nvSpPr>
              <p:spPr>
                <a:xfrm>
                  <a:off x="2918419" y="4953000"/>
                  <a:ext cx="443705" cy="325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a:rPr>
                            </m:ctrlPr>
                          </m:sSubPr>
                          <m:e>
                            <m:r>
                              <a:rPr lang="en-US" altLang="ja-JP" i="1">
                                <a:latin typeface="Cambria Math"/>
                              </a:rPr>
                              <m:t>𝑄</m:t>
                            </m:r>
                          </m:e>
                          <m:sub>
                            <m:r>
                              <a:rPr lang="en-US" altLang="ja-JP" i="1">
                                <a:latin typeface="Cambria Math"/>
                              </a:rPr>
                              <m:t>1</m:t>
                            </m:r>
                          </m:sub>
                        </m:sSub>
                      </m:oMath>
                    </m:oMathPara>
                  </a14:m>
                  <a:endParaRPr lang="ja-JP" altLang="en-US" dirty="0"/>
                </a:p>
              </p:txBody>
            </p:sp>
          </mc:Choice>
          <mc:Fallback xmlns="">
            <p:sp>
              <p:nvSpPr>
                <p:cNvPr id="28" name="正方形/長方形 27"/>
                <p:cNvSpPr>
                  <a:spLocks noRot="1" noChangeAspect="1" noMove="1" noResize="1" noEditPoints="1" noAdjustHandles="1" noChangeArrowheads="1" noChangeShapeType="1" noTextEdit="1"/>
                </p:cNvSpPr>
                <p:nvPr/>
              </p:nvSpPr>
              <p:spPr>
                <a:xfrm>
                  <a:off x="2918419" y="4953000"/>
                  <a:ext cx="487761" cy="369332"/>
                </a:xfrm>
                <a:prstGeom prst="rect">
                  <a:avLst/>
                </a:prstGeom>
                <a:blipFill rotWithShape="1">
                  <a:blip r:embed="rId5"/>
                  <a:stretch>
                    <a:fillRect/>
                  </a:stretch>
                </a:blipFill>
              </p:spPr>
              <p:txBody>
                <a:bodyPr/>
                <a:lstStyle/>
                <a:p>
                  <a:r>
                    <a:rPr lang="ja-JP" altLang="en-US">
                      <a:noFill/>
                    </a:rPr>
                    <a:t> </a:t>
                  </a:r>
                </a:p>
              </p:txBody>
            </p:sp>
          </mc:Fallback>
        </mc:AlternateContent>
        <p:sp>
          <p:nvSpPr>
            <p:cNvPr id="44" name="直角三角形 43"/>
            <p:cNvSpPr/>
            <p:nvPr/>
          </p:nvSpPr>
          <p:spPr>
            <a:xfrm>
              <a:off x="3145560" y="3200400"/>
              <a:ext cx="1464540" cy="114300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0" name="直線コネクタ 19"/>
            <p:cNvCxnSpPr/>
            <p:nvPr/>
          </p:nvCxnSpPr>
          <p:spPr>
            <a:xfrm>
              <a:off x="3124200" y="2590800"/>
              <a:ext cx="0" cy="23622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1447800" y="4343400"/>
              <a:ext cx="31242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447802" y="2590800"/>
              <a:ext cx="0" cy="236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3145561" y="3183661"/>
              <a:ext cx="1407389" cy="1121639"/>
            </a:xfrm>
            <a:prstGeom prst="line">
              <a:avLst/>
            </a:prstGeom>
          </p:spPr>
          <p:style>
            <a:lnRef idx="1">
              <a:schemeClr val="accent1"/>
            </a:lnRef>
            <a:fillRef idx="0">
              <a:schemeClr val="accent1"/>
            </a:fillRef>
            <a:effectRef idx="0">
              <a:schemeClr val="accent1"/>
            </a:effectRef>
            <a:fontRef idx="minor">
              <a:schemeClr val="tx1"/>
            </a:fontRef>
          </p:style>
        </p:cxnSp>
        <p:sp>
          <p:nvSpPr>
            <p:cNvPr id="34" name="フローチャート : 結合子 33"/>
            <p:cNvSpPr/>
            <p:nvPr/>
          </p:nvSpPr>
          <p:spPr>
            <a:xfrm>
              <a:off x="3072019" y="3143250"/>
              <a:ext cx="114300" cy="1143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フローチャート : 結合子 35"/>
            <p:cNvSpPr/>
            <p:nvPr/>
          </p:nvSpPr>
          <p:spPr>
            <a:xfrm>
              <a:off x="4494143" y="4286250"/>
              <a:ext cx="114300" cy="1143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7" name="直線コネクタ 16"/>
            <p:cNvCxnSpPr/>
            <p:nvPr/>
          </p:nvCxnSpPr>
          <p:spPr>
            <a:xfrm>
              <a:off x="3072019" y="2547581"/>
              <a:ext cx="1957181" cy="2405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a:endCxn id="26" idx="0"/>
            </p:cNvCxnSpPr>
            <p:nvPr/>
          </p:nvCxnSpPr>
          <p:spPr>
            <a:xfrm>
              <a:off x="2514600" y="2526843"/>
              <a:ext cx="2035054" cy="24261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3" name="グループ化 82"/>
          <p:cNvGrpSpPr/>
          <p:nvPr/>
        </p:nvGrpSpPr>
        <p:grpSpPr>
          <a:xfrm>
            <a:off x="557512" y="1051560"/>
            <a:ext cx="3980558" cy="2532747"/>
            <a:chOff x="274755" y="785815"/>
            <a:chExt cx="3519108" cy="2303738"/>
          </a:xfrm>
        </p:grpSpPr>
        <p:sp>
          <p:nvSpPr>
            <p:cNvPr id="78" name="直角三角形 77"/>
            <p:cNvSpPr/>
            <p:nvPr/>
          </p:nvSpPr>
          <p:spPr>
            <a:xfrm>
              <a:off x="695612" y="1155375"/>
              <a:ext cx="1475994" cy="933343"/>
            </a:xfrm>
            <a:prstGeom prst="r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nvGrpSpPr>
            <p:cNvPr id="41" name="グループ化 40"/>
            <p:cNvGrpSpPr/>
            <p:nvPr/>
          </p:nvGrpSpPr>
          <p:grpSpPr>
            <a:xfrm>
              <a:off x="274755" y="785815"/>
              <a:ext cx="3519108" cy="2303738"/>
              <a:chOff x="561707" y="1828800"/>
              <a:chExt cx="7409309" cy="4850409"/>
            </a:xfrm>
          </p:grpSpPr>
          <p:cxnSp>
            <p:nvCxnSpPr>
              <p:cNvPr id="42" name="直線コネクタ 41"/>
              <p:cNvCxnSpPr/>
              <p:nvPr/>
            </p:nvCxnSpPr>
            <p:spPr>
              <a:xfrm>
                <a:off x="1447800" y="2514600"/>
                <a:ext cx="5181600" cy="342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447800" y="5257800"/>
                <a:ext cx="60197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447800" y="2286000"/>
                <a:ext cx="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1447800" y="5943600"/>
                <a:ext cx="601980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1904999" y="2178254"/>
                <a:ext cx="1684822" cy="583208"/>
              </a:xfrm>
              <a:prstGeom prst="rect">
                <a:avLst/>
              </a:prstGeom>
              <a:noFill/>
            </p:spPr>
            <p:txBody>
              <a:bodyPr wrap="none" rtlCol="0">
                <a:spAutoFit/>
              </a:bodyPr>
              <a:lstStyle/>
              <a:p>
                <a:r>
                  <a:rPr lang="ja-JP" altLang="en-US" sz="1200" dirty="0"/>
                  <a:t>需要曲線</a:t>
                </a:r>
              </a:p>
            </p:txBody>
          </p:sp>
          <p:sp>
            <p:nvSpPr>
              <p:cNvPr id="53" name="テキスト ボックス 52"/>
              <p:cNvSpPr txBox="1"/>
              <p:nvPr/>
            </p:nvSpPr>
            <p:spPr>
              <a:xfrm>
                <a:off x="561707" y="1828800"/>
                <a:ext cx="1036815" cy="583208"/>
              </a:xfrm>
              <a:prstGeom prst="rect">
                <a:avLst/>
              </a:prstGeom>
              <a:noFill/>
            </p:spPr>
            <p:txBody>
              <a:bodyPr wrap="none" rtlCol="0">
                <a:spAutoFit/>
              </a:bodyPr>
              <a:lstStyle/>
              <a:p>
                <a:r>
                  <a:rPr lang="ja-JP" altLang="en-US" sz="1200" dirty="0"/>
                  <a:t>価格</a:t>
                </a:r>
              </a:p>
            </p:txBody>
          </p:sp>
          <p:sp>
            <p:nvSpPr>
              <p:cNvPr id="54" name="テキスト ボックス 53"/>
              <p:cNvSpPr txBox="1"/>
              <p:nvPr/>
            </p:nvSpPr>
            <p:spPr>
              <a:xfrm>
                <a:off x="6934201" y="6096001"/>
                <a:ext cx="1036815" cy="583208"/>
              </a:xfrm>
              <a:prstGeom prst="rect">
                <a:avLst/>
              </a:prstGeom>
              <a:noFill/>
            </p:spPr>
            <p:txBody>
              <a:bodyPr wrap="none" rtlCol="0">
                <a:spAutoFit/>
              </a:bodyPr>
              <a:lstStyle/>
              <a:p>
                <a:r>
                  <a:rPr lang="ja-JP" altLang="en-US" sz="1200" dirty="0"/>
                  <a:t>数量</a:t>
                </a:r>
              </a:p>
            </p:txBody>
          </p:sp>
          <p:sp>
            <p:nvSpPr>
              <p:cNvPr id="55" name="フローチャート : 結合子 54"/>
              <p:cNvSpPr/>
              <p:nvPr/>
            </p:nvSpPr>
            <p:spPr>
              <a:xfrm>
                <a:off x="3048000" y="3581400"/>
                <a:ext cx="114300" cy="1143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cxnSp>
            <p:nvCxnSpPr>
              <p:cNvPr id="56" name="直線コネクタ 55"/>
              <p:cNvCxnSpPr/>
              <p:nvPr/>
            </p:nvCxnSpPr>
            <p:spPr>
              <a:xfrm flipH="1">
                <a:off x="4571999" y="3034508"/>
                <a:ext cx="2" cy="290909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1447800" y="4572000"/>
                <a:ext cx="31242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3124200" y="2501739"/>
                <a:ext cx="2008825" cy="583208"/>
              </a:xfrm>
              <a:prstGeom prst="rect">
                <a:avLst/>
              </a:prstGeom>
              <a:noFill/>
            </p:spPr>
            <p:txBody>
              <a:bodyPr wrap="none" rtlCol="0">
                <a:spAutoFit/>
              </a:bodyPr>
              <a:lstStyle/>
              <a:p>
                <a:r>
                  <a:rPr lang="ja-JP" altLang="en-US" sz="1200" dirty="0"/>
                  <a:t>新漁獲規制</a:t>
                </a:r>
              </a:p>
            </p:txBody>
          </p:sp>
          <p:sp>
            <p:nvSpPr>
              <p:cNvPr id="59" name="直角三角形 58"/>
              <p:cNvSpPr/>
              <p:nvPr/>
            </p:nvSpPr>
            <p:spPr>
              <a:xfrm>
                <a:off x="1488386" y="2613204"/>
                <a:ext cx="1483414" cy="969264"/>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60" name="正方形/長方形 59"/>
              <p:cNvSpPr/>
              <p:nvPr/>
            </p:nvSpPr>
            <p:spPr>
              <a:xfrm>
                <a:off x="1519018" y="4609485"/>
                <a:ext cx="3052984" cy="610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cxnSp>
            <p:nvCxnSpPr>
              <p:cNvPr id="61" name="直線コネクタ 60"/>
              <p:cNvCxnSpPr/>
              <p:nvPr/>
            </p:nvCxnSpPr>
            <p:spPr>
              <a:xfrm flipH="1">
                <a:off x="1447802" y="3615992"/>
                <a:ext cx="167639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3124200" y="3084948"/>
                <a:ext cx="0" cy="2858651"/>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1524001" y="3681985"/>
                <a:ext cx="1536192" cy="15361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64" name="右矢印 63"/>
              <p:cNvSpPr/>
              <p:nvPr/>
            </p:nvSpPr>
            <p:spPr>
              <a:xfrm flipH="1">
                <a:off x="3183834" y="3034509"/>
                <a:ext cx="1371600" cy="114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mc:AlternateContent xmlns:mc="http://schemas.openxmlformats.org/markup-compatibility/2006" xmlns:a14="http://schemas.microsoft.com/office/drawing/2010/main">
            <mc:Choice Requires="a14">
              <p:sp>
                <p:nvSpPr>
                  <p:cNvPr id="65" name="正方形/長方形 64"/>
                  <p:cNvSpPr/>
                  <p:nvPr/>
                </p:nvSpPr>
                <p:spPr>
                  <a:xfrm>
                    <a:off x="842480" y="2329934"/>
                    <a:ext cx="721990" cy="6480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400" i="1">
                              <a:latin typeface="Cambria Math"/>
                            </a:rPr>
                            <m:t>𝑎</m:t>
                          </m:r>
                        </m:oMath>
                      </m:oMathPara>
                    </a14:m>
                    <a:endParaRPr lang="ja-JP" altLang="en-US" sz="1400" dirty="0"/>
                  </a:p>
                </p:txBody>
              </p:sp>
            </mc:Choice>
            <mc:Fallback xmlns="">
              <p:sp>
                <p:nvSpPr>
                  <p:cNvPr id="65" name="正方形/長方形 64"/>
                  <p:cNvSpPr>
                    <a:spLocks noRot="1" noChangeAspect="1" noMove="1" noResize="1" noEditPoints="1" noAdjustHandles="1" noChangeArrowheads="1" noChangeShapeType="1" noTextEdit="1"/>
                  </p:cNvSpPr>
                  <p:nvPr/>
                </p:nvSpPr>
                <p:spPr>
                  <a:xfrm>
                    <a:off x="842480" y="2329934"/>
                    <a:ext cx="721990" cy="648011"/>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6" name="正方形/長方形 65"/>
                  <p:cNvSpPr/>
                  <p:nvPr/>
                </p:nvSpPr>
                <p:spPr>
                  <a:xfrm>
                    <a:off x="787616" y="5073132"/>
                    <a:ext cx="844169" cy="6480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a:rPr>
                              </m:ctrlPr>
                            </m:sSubPr>
                            <m:e>
                              <m:r>
                                <a:rPr lang="en-US" altLang="ja-JP" sz="1400" i="1">
                                  <a:latin typeface="Cambria Math"/>
                                </a:rPr>
                                <m:t>𝑐</m:t>
                              </m:r>
                            </m:e>
                            <m:sub>
                              <m:r>
                                <a:rPr lang="en-US" altLang="ja-JP" sz="1400" i="1">
                                  <a:latin typeface="Cambria Math"/>
                                </a:rPr>
                                <m:t>0</m:t>
                              </m:r>
                            </m:sub>
                          </m:sSub>
                        </m:oMath>
                      </m:oMathPara>
                    </a14:m>
                    <a:endParaRPr lang="ja-JP" altLang="en-US" sz="1400" dirty="0"/>
                  </a:p>
                </p:txBody>
              </p:sp>
            </mc:Choice>
            <mc:Fallback xmlns="">
              <p:sp>
                <p:nvSpPr>
                  <p:cNvPr id="66" name="正方形/長方形 65"/>
                  <p:cNvSpPr>
                    <a:spLocks noRot="1" noChangeAspect="1" noMove="1" noResize="1" noEditPoints="1" noAdjustHandles="1" noChangeArrowheads="1" noChangeShapeType="1" noTextEdit="1"/>
                  </p:cNvSpPr>
                  <p:nvPr/>
                </p:nvSpPr>
                <p:spPr>
                  <a:xfrm>
                    <a:off x="787616" y="5073132"/>
                    <a:ext cx="844169" cy="648011"/>
                  </a:xfrm>
                  <a:prstGeom prst="rect">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7" name="正方形/長方形 66"/>
                  <p:cNvSpPr/>
                  <p:nvPr/>
                </p:nvSpPr>
                <p:spPr>
                  <a:xfrm>
                    <a:off x="784783" y="3478014"/>
                    <a:ext cx="866308" cy="6480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a:rPr>
                              </m:ctrlPr>
                            </m:sSubPr>
                            <m:e>
                              <m:r>
                                <a:rPr lang="en-US" altLang="ja-JP" sz="1400" i="1">
                                  <a:latin typeface="Cambria Math"/>
                                </a:rPr>
                                <m:t>𝑝</m:t>
                              </m:r>
                            </m:e>
                            <m:sub>
                              <m:r>
                                <a:rPr lang="en-US" altLang="ja-JP" sz="1400" i="1">
                                  <a:latin typeface="Cambria Math"/>
                                </a:rPr>
                                <m:t>1</m:t>
                              </m:r>
                            </m:sub>
                          </m:sSub>
                        </m:oMath>
                      </m:oMathPara>
                    </a14:m>
                    <a:endParaRPr lang="ja-JP" altLang="en-US" sz="1400" dirty="0"/>
                  </a:p>
                </p:txBody>
              </p:sp>
            </mc:Choice>
            <mc:Fallback xmlns="">
              <p:sp>
                <p:nvSpPr>
                  <p:cNvPr id="67" name="正方形/長方形 66"/>
                  <p:cNvSpPr>
                    <a:spLocks noRot="1" noChangeAspect="1" noMove="1" noResize="1" noEditPoints="1" noAdjustHandles="1" noChangeArrowheads="1" noChangeShapeType="1" noTextEdit="1"/>
                  </p:cNvSpPr>
                  <p:nvPr/>
                </p:nvSpPr>
                <p:spPr>
                  <a:xfrm>
                    <a:off x="784783" y="3478014"/>
                    <a:ext cx="866308" cy="648011"/>
                  </a:xfrm>
                  <a:prstGeom prst="rect">
                    <a:avLst/>
                  </a:prstGeom>
                  <a:blipFill rotWithShape="1">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8" name="正方形/長方形 67"/>
                  <p:cNvSpPr/>
                  <p:nvPr/>
                </p:nvSpPr>
                <p:spPr>
                  <a:xfrm>
                    <a:off x="4325457" y="6004100"/>
                    <a:ext cx="922333" cy="6480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a:rPr>
                              </m:ctrlPr>
                            </m:sSubPr>
                            <m:e>
                              <m:r>
                                <a:rPr lang="en-US" altLang="ja-JP" sz="1400" i="1">
                                  <a:latin typeface="Cambria Math"/>
                                </a:rPr>
                                <m:t>𝑄</m:t>
                              </m:r>
                            </m:e>
                            <m:sub>
                              <m:r>
                                <a:rPr lang="en-US" altLang="ja-JP" sz="1400" i="1">
                                  <a:latin typeface="Cambria Math"/>
                                </a:rPr>
                                <m:t>0</m:t>
                              </m:r>
                            </m:sub>
                          </m:sSub>
                        </m:oMath>
                      </m:oMathPara>
                    </a14:m>
                    <a:endParaRPr lang="ja-JP" altLang="en-US" sz="1400" dirty="0"/>
                  </a:p>
                </p:txBody>
              </p:sp>
            </mc:Choice>
            <mc:Fallback xmlns="">
              <p:sp>
                <p:nvSpPr>
                  <p:cNvPr id="44" name="正方形/長方形 43"/>
                  <p:cNvSpPr>
                    <a:spLocks noRot="1" noChangeAspect="1" noMove="1" noResize="1" noEditPoints="1" noAdjustHandles="1" noChangeArrowheads="1" noChangeShapeType="1" noTextEdit="1"/>
                  </p:cNvSpPr>
                  <p:nvPr/>
                </p:nvSpPr>
                <p:spPr>
                  <a:xfrm>
                    <a:off x="4325458" y="6004099"/>
                    <a:ext cx="493084" cy="369332"/>
                  </a:xfrm>
                  <a:prstGeom prst="rect">
                    <a:avLst/>
                  </a:prstGeom>
                  <a:blipFill rotWithShape="1">
                    <a:blip r:embed="rId9"/>
                    <a:stretch>
                      <a:fillRect b="-81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9" name="正方形/長方形 68"/>
                  <p:cNvSpPr/>
                  <p:nvPr/>
                </p:nvSpPr>
                <p:spPr>
                  <a:xfrm>
                    <a:off x="759584" y="4393278"/>
                    <a:ext cx="875082" cy="6480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a:rPr>
                              </m:ctrlPr>
                            </m:sSubPr>
                            <m:e>
                              <m:r>
                                <a:rPr lang="en-US" altLang="ja-JP" sz="1400" i="1">
                                  <a:latin typeface="Cambria Math"/>
                                </a:rPr>
                                <m:t>𝑝</m:t>
                              </m:r>
                            </m:e>
                            <m:sub>
                              <m:r>
                                <a:rPr lang="en-US" altLang="ja-JP" sz="1400" i="1">
                                  <a:latin typeface="Cambria Math"/>
                                </a:rPr>
                                <m:t>0</m:t>
                              </m:r>
                            </m:sub>
                          </m:sSub>
                        </m:oMath>
                      </m:oMathPara>
                    </a14:m>
                    <a:endParaRPr lang="ja-JP" altLang="en-US" sz="1400" dirty="0"/>
                  </a:p>
                </p:txBody>
              </p:sp>
            </mc:Choice>
            <mc:Fallback xmlns="">
              <p:sp>
                <p:nvSpPr>
                  <p:cNvPr id="69" name="正方形/長方形 68"/>
                  <p:cNvSpPr>
                    <a:spLocks noRot="1" noChangeAspect="1" noMove="1" noResize="1" noEditPoints="1" noAdjustHandles="1" noChangeArrowheads="1" noChangeShapeType="1" noTextEdit="1"/>
                  </p:cNvSpPr>
                  <p:nvPr/>
                </p:nvSpPr>
                <p:spPr>
                  <a:xfrm>
                    <a:off x="759584" y="4393278"/>
                    <a:ext cx="875082" cy="648011"/>
                  </a:xfrm>
                  <a:prstGeom prst="rect">
                    <a:avLst/>
                  </a:prstGeom>
                  <a:blipFill rotWithShape="1">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0" name="正方形/長方形 69"/>
                  <p:cNvSpPr/>
                  <p:nvPr/>
                </p:nvSpPr>
                <p:spPr>
                  <a:xfrm>
                    <a:off x="2918418" y="5990848"/>
                    <a:ext cx="913557" cy="6480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400" i="1">
                                  <a:latin typeface="Cambria Math"/>
                                </a:rPr>
                              </m:ctrlPr>
                            </m:sSubPr>
                            <m:e>
                              <m:r>
                                <a:rPr lang="en-US" altLang="ja-JP" sz="1400" i="1">
                                  <a:latin typeface="Cambria Math"/>
                                </a:rPr>
                                <m:t>𝑄</m:t>
                              </m:r>
                            </m:e>
                            <m:sub>
                              <m:r>
                                <a:rPr lang="en-US" altLang="ja-JP" sz="1400" i="1">
                                  <a:latin typeface="Cambria Math"/>
                                </a:rPr>
                                <m:t>1</m:t>
                              </m:r>
                            </m:sub>
                          </m:sSub>
                        </m:oMath>
                      </m:oMathPara>
                    </a14:m>
                    <a:endParaRPr lang="ja-JP" altLang="en-US" sz="1400" dirty="0"/>
                  </a:p>
                </p:txBody>
              </p:sp>
            </mc:Choice>
            <mc:Fallback xmlns="">
              <p:sp>
                <p:nvSpPr>
                  <p:cNvPr id="46" name="正方形/長方形 45"/>
                  <p:cNvSpPr>
                    <a:spLocks noRot="1" noChangeAspect="1" noMove="1" noResize="1" noEditPoints="1" noAdjustHandles="1" noChangeArrowheads="1" noChangeShapeType="1" noTextEdit="1"/>
                  </p:cNvSpPr>
                  <p:nvPr/>
                </p:nvSpPr>
                <p:spPr>
                  <a:xfrm>
                    <a:off x="2918419" y="5990847"/>
                    <a:ext cx="487761" cy="369332"/>
                  </a:xfrm>
                  <a:prstGeom prst="rect">
                    <a:avLst/>
                  </a:prstGeom>
                  <a:blipFill rotWithShape="1">
                    <a:blip r:embed="rId11"/>
                    <a:stretch>
                      <a:fillRect b="-10000"/>
                    </a:stretch>
                  </a:blipFill>
                </p:spPr>
                <p:txBody>
                  <a:bodyPr/>
                  <a:lstStyle/>
                  <a:p>
                    <a:r>
                      <a:rPr lang="ja-JP" altLang="en-US">
                        <a:noFill/>
                      </a:rPr>
                      <a:t> </a:t>
                    </a:r>
                  </a:p>
                </p:txBody>
              </p:sp>
            </mc:Fallback>
          </mc:AlternateContent>
        </p:grpSp>
        <p:sp>
          <p:nvSpPr>
            <p:cNvPr id="79" name="フローチャート : 結合子 78"/>
            <p:cNvSpPr/>
            <p:nvPr/>
          </p:nvSpPr>
          <p:spPr>
            <a:xfrm>
              <a:off x="2133600" y="2057400"/>
              <a:ext cx="82982" cy="8298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81" name="テキスト ボックス 80"/>
          <p:cNvSpPr txBox="1"/>
          <p:nvPr/>
        </p:nvSpPr>
        <p:spPr>
          <a:xfrm>
            <a:off x="2833430" y="1865352"/>
            <a:ext cx="1980029" cy="307777"/>
          </a:xfrm>
          <a:prstGeom prst="rect">
            <a:avLst/>
          </a:prstGeom>
          <a:noFill/>
        </p:spPr>
        <p:txBody>
          <a:bodyPr wrap="none" rtlCol="0">
            <a:spAutoFit/>
          </a:bodyPr>
          <a:lstStyle/>
          <a:p>
            <a:r>
              <a:rPr lang="ja-JP" altLang="en-US" sz="1400" dirty="0"/>
              <a:t>需要曲線が求まる場合</a:t>
            </a:r>
          </a:p>
        </p:txBody>
      </p:sp>
      <p:sp>
        <p:nvSpPr>
          <p:cNvPr id="82" name="テキスト ボックス 81"/>
          <p:cNvSpPr txBox="1"/>
          <p:nvPr/>
        </p:nvSpPr>
        <p:spPr>
          <a:xfrm>
            <a:off x="5332076" y="1773352"/>
            <a:ext cx="4185761" cy="830997"/>
          </a:xfrm>
          <a:prstGeom prst="rect">
            <a:avLst/>
          </a:prstGeom>
          <a:noFill/>
        </p:spPr>
        <p:txBody>
          <a:bodyPr wrap="none" rtlCol="0">
            <a:spAutoFit/>
          </a:bodyPr>
          <a:lstStyle/>
          <a:p>
            <a:r>
              <a:rPr lang="ja-JP" altLang="en-US" sz="2400" dirty="0"/>
              <a:t>需要曲線が明らかでない場合</a:t>
            </a:r>
            <a:endParaRPr lang="en-US" altLang="ja-JP" sz="2400" dirty="0"/>
          </a:p>
          <a:p>
            <a:pPr lvl="1"/>
            <a:r>
              <a:rPr lang="ja-JP" altLang="en-US" sz="2400" dirty="0"/>
              <a:t>⇒余剰変化を台形で近似</a:t>
            </a:r>
            <a:endParaRPr lang="en-US" altLang="ja-JP" sz="2400" dirty="0"/>
          </a:p>
        </p:txBody>
      </p:sp>
      <mc:AlternateContent xmlns:mc="http://schemas.openxmlformats.org/markup-compatibility/2006" xmlns:a14="http://schemas.microsoft.com/office/drawing/2010/main">
        <mc:Choice Requires="a14">
          <p:sp>
            <p:nvSpPr>
              <p:cNvPr id="84" name="正方形/長方形 83"/>
              <p:cNvSpPr/>
              <p:nvPr/>
            </p:nvSpPr>
            <p:spPr>
              <a:xfrm>
                <a:off x="5095116" y="3563237"/>
                <a:ext cx="4618867" cy="23819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ja-JP" sz="2200">
                          <a:latin typeface="Cambria Math"/>
                        </a:rPr>
                        <m:t>Δ</m:t>
                      </m:r>
                      <m:r>
                        <a:rPr lang="en-US" altLang="ja-JP" sz="2200" i="1">
                          <a:latin typeface="Cambria Math"/>
                        </a:rPr>
                        <m:t>𝑃𝑆</m:t>
                      </m:r>
                      <m:r>
                        <a:rPr lang="en-US" altLang="ja-JP" sz="2200" i="1">
                          <a:latin typeface="Cambria Math"/>
                        </a:rPr>
                        <m:t>=</m:t>
                      </m:r>
                      <m:f>
                        <m:fPr>
                          <m:ctrlPr>
                            <a:rPr lang="en-US" altLang="ja-JP" sz="2200" i="1">
                              <a:latin typeface="Cambria Math"/>
                            </a:rPr>
                          </m:ctrlPr>
                        </m:fPr>
                        <m:num>
                          <m:r>
                            <a:rPr lang="en-US" altLang="ja-JP" sz="2200" i="1">
                              <a:latin typeface="Cambria Math"/>
                            </a:rPr>
                            <m:t>1</m:t>
                          </m:r>
                        </m:num>
                        <m:den>
                          <m:r>
                            <a:rPr lang="en-US" altLang="ja-JP" sz="2200" i="1">
                              <a:latin typeface="Cambria Math"/>
                            </a:rPr>
                            <m:t>2</m:t>
                          </m:r>
                        </m:den>
                      </m:f>
                      <m:d>
                        <m:dPr>
                          <m:ctrlPr>
                            <a:rPr lang="en-US" altLang="ja-JP" sz="2200" i="1">
                              <a:latin typeface="Cambria Math"/>
                            </a:rPr>
                          </m:ctrlPr>
                        </m:dPr>
                        <m:e>
                          <m:sSub>
                            <m:sSubPr>
                              <m:ctrlPr>
                                <a:rPr lang="en-US" altLang="ja-JP" sz="2200" i="1">
                                  <a:latin typeface="Cambria Math"/>
                                </a:rPr>
                              </m:ctrlPr>
                            </m:sSubPr>
                            <m:e>
                              <m:r>
                                <a:rPr lang="en-US" altLang="ja-JP" sz="2200" i="1">
                                  <a:latin typeface="Cambria Math"/>
                                </a:rPr>
                                <m:t>𝑄</m:t>
                              </m:r>
                            </m:e>
                            <m:sub>
                              <m:r>
                                <a:rPr lang="en-US" altLang="ja-JP" sz="2200" i="1">
                                  <a:latin typeface="Cambria Math"/>
                                </a:rPr>
                                <m:t>0</m:t>
                              </m:r>
                            </m:sub>
                          </m:sSub>
                          <m:r>
                            <a:rPr lang="en-US" altLang="ja-JP" sz="2200" i="1">
                              <a:latin typeface="Cambria Math"/>
                            </a:rPr>
                            <m:t>+</m:t>
                          </m:r>
                          <m:sSub>
                            <m:sSubPr>
                              <m:ctrlPr>
                                <a:rPr lang="en-US" altLang="ja-JP" sz="2200" i="1">
                                  <a:latin typeface="Cambria Math"/>
                                </a:rPr>
                              </m:ctrlPr>
                            </m:sSubPr>
                            <m:e>
                              <m:r>
                                <a:rPr lang="en-US" altLang="ja-JP" sz="2200" i="1">
                                  <a:latin typeface="Cambria Math"/>
                                </a:rPr>
                                <m:t>𝑄</m:t>
                              </m:r>
                            </m:e>
                            <m:sub>
                              <m:r>
                                <a:rPr lang="en-US" altLang="ja-JP" sz="2200" i="1">
                                  <a:latin typeface="Cambria Math"/>
                                </a:rPr>
                                <m:t>1</m:t>
                              </m:r>
                            </m:sub>
                          </m:sSub>
                        </m:e>
                      </m:d>
                      <m:d>
                        <m:dPr>
                          <m:ctrlPr>
                            <a:rPr lang="en-US" altLang="ja-JP" sz="2200" i="1">
                              <a:latin typeface="Cambria Math"/>
                            </a:rPr>
                          </m:ctrlPr>
                        </m:dPr>
                        <m:e>
                          <m:sSub>
                            <m:sSubPr>
                              <m:ctrlPr>
                                <a:rPr lang="en-US" altLang="ja-JP" sz="2200" i="1">
                                  <a:latin typeface="Cambria Math"/>
                                </a:rPr>
                              </m:ctrlPr>
                            </m:sSubPr>
                            <m:e>
                              <m:r>
                                <a:rPr lang="en-US" altLang="ja-JP" sz="2200" i="1">
                                  <a:latin typeface="Cambria Math"/>
                                </a:rPr>
                                <m:t>𝑃</m:t>
                              </m:r>
                            </m:e>
                            <m:sub>
                              <m:r>
                                <a:rPr lang="en-US" altLang="ja-JP" sz="2200" i="1">
                                  <a:latin typeface="Cambria Math"/>
                                </a:rPr>
                                <m:t>1</m:t>
                              </m:r>
                            </m:sub>
                          </m:sSub>
                          <m:r>
                            <a:rPr lang="en-US" altLang="ja-JP" sz="2200" i="1">
                              <a:latin typeface="Cambria Math"/>
                            </a:rPr>
                            <m:t>−</m:t>
                          </m:r>
                          <m:sSub>
                            <m:sSubPr>
                              <m:ctrlPr>
                                <a:rPr lang="en-US" altLang="ja-JP" sz="2200" i="1">
                                  <a:latin typeface="Cambria Math"/>
                                </a:rPr>
                              </m:ctrlPr>
                            </m:sSubPr>
                            <m:e>
                              <m:r>
                                <a:rPr lang="en-US" altLang="ja-JP" sz="2200" i="1">
                                  <a:latin typeface="Cambria Math"/>
                                </a:rPr>
                                <m:t>𝑃</m:t>
                              </m:r>
                            </m:e>
                            <m:sub>
                              <m:r>
                                <a:rPr lang="en-US" altLang="ja-JP" sz="2200" i="1">
                                  <a:latin typeface="Cambria Math"/>
                                </a:rPr>
                                <m:t>0</m:t>
                              </m:r>
                            </m:sub>
                          </m:sSub>
                        </m:e>
                      </m:d>
                    </m:oMath>
                  </m:oMathPara>
                </a14:m>
                <a:endParaRPr lang="en-US" altLang="ja-JP" sz="2200" dirty="0"/>
              </a:p>
              <a:p>
                <a:pPr/>
                <a14:m>
                  <m:oMathPara xmlns:m="http://schemas.openxmlformats.org/officeDocument/2006/math">
                    <m:oMathParaPr>
                      <m:jc m:val="centerGroup"/>
                    </m:oMathParaPr>
                    <m:oMath xmlns:m="http://schemas.openxmlformats.org/officeDocument/2006/math">
                      <m:r>
                        <a:rPr lang="en-US" altLang="ja-JP" sz="2200" i="1">
                          <a:latin typeface="Cambria Math"/>
                        </a:rPr>
                        <m:t>=</m:t>
                      </m:r>
                      <m:f>
                        <m:fPr>
                          <m:ctrlPr>
                            <a:rPr lang="en-US" altLang="ja-JP" sz="2200" i="1">
                              <a:latin typeface="Cambria Math"/>
                            </a:rPr>
                          </m:ctrlPr>
                        </m:fPr>
                        <m:num>
                          <m:r>
                            <a:rPr lang="en-US" altLang="ja-JP" sz="2200" i="1">
                              <a:latin typeface="Cambria Math"/>
                            </a:rPr>
                            <m:t>1</m:t>
                          </m:r>
                        </m:num>
                        <m:den>
                          <m:r>
                            <a:rPr lang="en-US" altLang="ja-JP" sz="2200" i="1">
                              <a:latin typeface="Cambria Math"/>
                            </a:rPr>
                            <m:t>2</m:t>
                          </m:r>
                        </m:den>
                      </m:f>
                      <m:d>
                        <m:dPr>
                          <m:ctrlPr>
                            <a:rPr lang="en-US" altLang="ja-JP" sz="2200" i="1">
                              <a:latin typeface="Cambria Math"/>
                            </a:rPr>
                          </m:ctrlPr>
                        </m:dPr>
                        <m:e>
                          <m:r>
                            <a:rPr lang="en-US" altLang="ja-JP" sz="2200" i="1">
                              <a:latin typeface="Cambria Math"/>
                            </a:rPr>
                            <m:t>2−</m:t>
                          </m:r>
                          <m:r>
                            <a:rPr lang="en-US" altLang="ja-JP" sz="2200" i="1">
                              <a:latin typeface="Cambria Math"/>
                            </a:rPr>
                            <m:t>𝑟</m:t>
                          </m:r>
                        </m:e>
                      </m:d>
                      <m:sSub>
                        <m:sSubPr>
                          <m:ctrlPr>
                            <a:rPr lang="en-US" altLang="ja-JP" sz="2200" i="1">
                              <a:latin typeface="Cambria Math"/>
                            </a:rPr>
                          </m:ctrlPr>
                        </m:sSubPr>
                        <m:e>
                          <m:r>
                            <a:rPr lang="en-US" altLang="ja-JP" sz="2200" i="1">
                              <a:latin typeface="Cambria Math"/>
                            </a:rPr>
                            <m:t>𝑄</m:t>
                          </m:r>
                        </m:e>
                        <m:sub>
                          <m:r>
                            <a:rPr lang="en-US" altLang="ja-JP" sz="2200" i="1">
                              <a:latin typeface="Cambria Math"/>
                            </a:rPr>
                            <m:t>0</m:t>
                          </m:r>
                        </m:sub>
                      </m:sSub>
                      <m:r>
                        <a:rPr lang="en-US" altLang="ja-JP" sz="2200" i="1">
                          <a:latin typeface="Cambria Math"/>
                          <a:ea typeface="Cambria Math"/>
                        </a:rPr>
                        <m:t>×</m:t>
                      </m:r>
                      <m:r>
                        <m:rPr>
                          <m:sty m:val="p"/>
                        </m:rPr>
                        <a:rPr lang="en-US" altLang="ja-JP" sz="2200">
                          <a:latin typeface="Cambria Math"/>
                          <a:ea typeface="Cambria Math"/>
                        </a:rPr>
                        <m:t>Δ</m:t>
                      </m:r>
                      <m:r>
                        <a:rPr lang="en-US" altLang="ja-JP" sz="2200" i="1">
                          <a:latin typeface="Cambria Math"/>
                          <a:ea typeface="Cambria Math"/>
                        </a:rPr>
                        <m:t>𝑃</m:t>
                      </m:r>
                    </m:oMath>
                  </m:oMathPara>
                </a14:m>
                <a:endParaRPr lang="en-US" altLang="ja-JP" sz="2200" dirty="0"/>
              </a:p>
              <a:p>
                <a:pPr/>
                <a14:m>
                  <m:oMathPara xmlns:m="http://schemas.openxmlformats.org/officeDocument/2006/math">
                    <m:oMathParaPr>
                      <m:jc m:val="centerGroup"/>
                    </m:oMathParaPr>
                    <m:oMath xmlns:m="http://schemas.openxmlformats.org/officeDocument/2006/math">
                      <m:sSub>
                        <m:sSubPr>
                          <m:ctrlPr>
                            <a:rPr lang="en-US" altLang="ja-JP" sz="2200" i="1">
                              <a:latin typeface="Cambria Math"/>
                            </a:rPr>
                          </m:ctrlPr>
                        </m:sSubPr>
                        <m:e>
                          <m:r>
                            <a:rPr lang="en-US" altLang="ja-JP" sz="2200" i="1">
                              <a:latin typeface="Cambria Math"/>
                            </a:rPr>
                            <m:t>𝑄</m:t>
                          </m:r>
                        </m:e>
                        <m:sub>
                          <m:r>
                            <a:rPr lang="en-US" altLang="ja-JP" sz="2200" i="1">
                              <a:latin typeface="Cambria Math"/>
                            </a:rPr>
                            <m:t>0</m:t>
                          </m:r>
                        </m:sub>
                      </m:sSub>
                      <m:r>
                        <a:rPr lang="en-US" altLang="ja-JP" sz="2200" i="1">
                          <a:latin typeface="Cambria Math"/>
                        </a:rPr>
                        <m:t>:</m:t>
                      </m:r>
                      <m:r>
                        <a:rPr lang="ja-JP" altLang="en-US" sz="2200" i="1">
                          <a:latin typeface="Cambria Math"/>
                        </a:rPr>
                        <m:t>漁獲量初期値</m:t>
                      </m:r>
                    </m:oMath>
                  </m:oMathPara>
                </a14:m>
                <a:endParaRPr lang="en-US" altLang="ja-JP" sz="2200" i="1" dirty="0">
                  <a:latin typeface="Cambria Math"/>
                </a:endParaRPr>
              </a:p>
              <a:p>
                <a:pPr/>
                <a14:m>
                  <m:oMathPara xmlns:m="http://schemas.openxmlformats.org/officeDocument/2006/math">
                    <m:oMathParaPr>
                      <m:jc m:val="centerGroup"/>
                    </m:oMathParaPr>
                    <m:oMath xmlns:m="http://schemas.openxmlformats.org/officeDocument/2006/math">
                      <m:r>
                        <a:rPr lang="en-US" altLang="ja-JP" sz="2200" i="1">
                          <a:latin typeface="Cambria Math"/>
                        </a:rPr>
                        <m:t>𝑟</m:t>
                      </m:r>
                      <m:r>
                        <a:rPr lang="en-US" altLang="ja-JP" sz="2200" i="1">
                          <a:latin typeface="Cambria Math"/>
                        </a:rPr>
                        <m:t>:</m:t>
                      </m:r>
                      <m:r>
                        <a:rPr lang="ja-JP" altLang="en-US" sz="2200" i="1">
                          <a:latin typeface="Cambria Math"/>
                        </a:rPr>
                        <m:t>漁獲量削減割合</m:t>
                      </m:r>
                    </m:oMath>
                  </m:oMathPara>
                </a14:m>
                <a:endParaRPr lang="en-US" altLang="ja-JP" sz="2200" dirty="0"/>
              </a:p>
              <a:p>
                <a:pPr/>
                <a14:m>
                  <m:oMathPara xmlns:m="http://schemas.openxmlformats.org/officeDocument/2006/math">
                    <m:oMathParaPr>
                      <m:jc m:val="centerGroup"/>
                    </m:oMathParaPr>
                    <m:oMath xmlns:m="http://schemas.openxmlformats.org/officeDocument/2006/math">
                      <m:sSub>
                        <m:sSubPr>
                          <m:ctrlPr>
                            <a:rPr lang="en-US" altLang="ja-JP" sz="2200" i="1">
                              <a:latin typeface="Cambria Math"/>
                            </a:rPr>
                          </m:ctrlPr>
                        </m:sSubPr>
                        <m:e>
                          <m:r>
                            <a:rPr lang="en-US" altLang="ja-JP" sz="2200" i="1">
                              <a:latin typeface="Cambria Math"/>
                            </a:rPr>
                            <m:t>𝑃</m:t>
                          </m:r>
                        </m:e>
                        <m:sub>
                          <m:r>
                            <a:rPr lang="en-US" altLang="ja-JP" sz="2200" i="1">
                              <a:latin typeface="Cambria Math"/>
                            </a:rPr>
                            <m:t>0</m:t>
                          </m:r>
                        </m:sub>
                      </m:sSub>
                      <m:r>
                        <a:rPr lang="en-US" altLang="ja-JP" sz="2200" i="1">
                          <a:latin typeface="Cambria Math"/>
                        </a:rPr>
                        <m:t>:</m:t>
                      </m:r>
                      <m:r>
                        <a:rPr lang="ja-JP" altLang="en-US" sz="2200" i="1">
                          <a:latin typeface="Cambria Math"/>
                        </a:rPr>
                        <m:t>価格初期値（現在までの平均）</m:t>
                      </m:r>
                    </m:oMath>
                  </m:oMathPara>
                </a14:m>
                <a:endParaRPr lang="en-US" altLang="ja-JP" sz="2200" dirty="0"/>
              </a:p>
            </p:txBody>
          </p:sp>
        </mc:Choice>
        <mc:Fallback xmlns="">
          <p:sp>
            <p:nvSpPr>
              <p:cNvPr id="84" name="正方形/長方形 83"/>
              <p:cNvSpPr>
                <a:spLocks noRot="1" noChangeAspect="1" noMove="1" noResize="1" noEditPoints="1" noAdjustHandles="1" noChangeArrowheads="1" noChangeShapeType="1" noTextEdit="1"/>
              </p:cNvSpPr>
              <p:nvPr/>
            </p:nvSpPr>
            <p:spPr>
              <a:xfrm>
                <a:off x="5095116" y="3563237"/>
                <a:ext cx="4618867" cy="2381934"/>
              </a:xfrm>
              <a:prstGeom prst="rect">
                <a:avLst/>
              </a:prstGeom>
              <a:blipFill rotWithShape="0">
                <a:blip r:embed="rId12"/>
                <a:stretch>
                  <a:fillRect b="-102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3EFF009B-A59A-4A4A-940C-016A68B0B844}" type="slidenum">
              <a:rPr kumimoji="1" lang="ja-JP" altLang="en-US" smtClean="0"/>
              <a:t>16</a:t>
            </a:fld>
            <a:endParaRPr kumimoji="1" lang="ja-JP" altLang="en-US"/>
          </a:p>
        </p:txBody>
      </p:sp>
    </p:spTree>
    <p:extLst>
      <p:ext uri="{BB962C8B-B14F-4D97-AF65-F5344CB8AC3E}">
        <p14:creationId xmlns:p14="http://schemas.microsoft.com/office/powerpoint/2010/main" val="3529943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4750" y="321973"/>
            <a:ext cx="11091742" cy="840682"/>
          </a:xfrm>
        </p:spPr>
        <p:txBody>
          <a:bodyPr anchor="ctr"/>
          <a:lstStyle/>
          <a:p>
            <a:r>
              <a:rPr kumimoji="1" lang="ja-JP" altLang="en-US" dirty="0" smtClean="0"/>
              <a:t>６章　分析結果　価格・消費者余剰の変化</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740355602"/>
              </p:ext>
            </p:extLst>
          </p:nvPr>
        </p:nvGraphicFramePr>
        <p:xfrm>
          <a:off x="836570" y="1660926"/>
          <a:ext cx="8502548" cy="2572123"/>
        </p:xfrm>
        <a:graphic>
          <a:graphicData uri="http://schemas.openxmlformats.org/drawingml/2006/table">
            <a:tbl>
              <a:tblPr/>
              <a:tblGrid>
                <a:gridCol w="1644548"/>
                <a:gridCol w="3200400"/>
                <a:gridCol w="3657600"/>
              </a:tblGrid>
              <a:tr h="778775">
                <a:tc>
                  <a:txBody>
                    <a:bodyPr/>
                    <a:lstStyle/>
                    <a:p>
                      <a:pPr algn="l" fontAlgn="ctr"/>
                      <a:endParaRPr lang="ja-JP" altLang="en-US" sz="2400" b="0" i="0" u="none" strike="noStrike" dirty="0">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smtClean="0">
                          <a:solidFill>
                            <a:srgbClr val="000000"/>
                          </a:solidFill>
                          <a:effectLst/>
                          <a:latin typeface="ＭＳ Ｐゴシック"/>
                        </a:rPr>
                        <a:t>価格上昇分（</a:t>
                      </a:r>
                      <a:r>
                        <a:rPr lang="ja-JP" altLang="en-US" sz="2400" b="0" i="0" u="none" strike="noStrike" dirty="0">
                          <a:solidFill>
                            <a:srgbClr val="000000"/>
                          </a:solidFill>
                          <a:effectLst/>
                          <a:latin typeface="ＭＳ Ｐゴシック"/>
                        </a:rPr>
                        <a:t>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smtClean="0">
                          <a:solidFill>
                            <a:srgbClr val="000000"/>
                          </a:solidFill>
                          <a:effectLst/>
                          <a:latin typeface="ＭＳ Ｐゴシック"/>
                        </a:rPr>
                        <a:t>消費者余剰変化分　</a:t>
                      </a:r>
                      <a:endParaRPr lang="ja-JP" altLang="en-US" sz="2400" b="0" i="0" u="none" strike="noStrike" dirty="0">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6674">
                <a:tc>
                  <a:txBody>
                    <a:bodyPr/>
                    <a:lstStyle/>
                    <a:p>
                      <a:pPr algn="l" fontAlgn="ctr"/>
                      <a:r>
                        <a:rPr lang="ja-JP" altLang="en-US" sz="2400" b="0" i="0" u="none" strike="noStrike">
                          <a:solidFill>
                            <a:srgbClr val="000000"/>
                          </a:solidFill>
                          <a:effectLst/>
                          <a:latin typeface="ＭＳ Ｐゴシック"/>
                        </a:rPr>
                        <a:t>シナリオ</a:t>
                      </a:r>
                      <a:r>
                        <a:rPr lang="en-US" altLang="ja-JP" sz="2400" b="0" i="0" u="none" strike="noStrike">
                          <a:solidFill>
                            <a:srgbClr val="000000"/>
                          </a:solidFill>
                          <a:effectLst/>
                          <a:latin typeface="ＭＳ Ｐゴシック"/>
                        </a:rPr>
                        <a:t>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4800" b="0" i="0" u="none" strike="noStrike" dirty="0" smtClean="0">
                          <a:solidFill>
                            <a:srgbClr val="000000"/>
                          </a:solidFill>
                          <a:effectLst/>
                          <a:latin typeface="ＭＳ Ｐゴシック"/>
                        </a:rPr>
                        <a:t>1562.1</a:t>
                      </a:r>
                      <a:endParaRPr lang="en-US" altLang="ja-JP" sz="4800" b="0" i="0" u="none" strike="noStrike" dirty="0">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4800" dirty="0" smtClean="0">
                          <a:solidFill>
                            <a:srgbClr val="000000"/>
                          </a:solidFill>
                          <a:latin typeface="ＭＳ Ｐゴシック"/>
                        </a:rPr>
                        <a:t>-400184400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6674">
                <a:tc>
                  <a:txBody>
                    <a:bodyPr/>
                    <a:lstStyle/>
                    <a:p>
                      <a:pPr algn="l" fontAlgn="ctr"/>
                      <a:r>
                        <a:rPr lang="ja-JP" altLang="en-US" sz="2400" b="0" i="0" u="none" strike="noStrike">
                          <a:solidFill>
                            <a:srgbClr val="000000"/>
                          </a:solidFill>
                          <a:effectLst/>
                          <a:latin typeface="ＭＳ Ｐゴシック"/>
                        </a:rPr>
                        <a:t>シナリオ</a:t>
                      </a:r>
                      <a:r>
                        <a:rPr lang="en-US" altLang="ja-JP" sz="2400" b="0" i="0" u="none" strike="noStrike">
                          <a:solidFill>
                            <a:srgbClr val="000000"/>
                          </a:solidFill>
                          <a:effectLst/>
                          <a:latin typeface="ＭＳ Ｐゴシック"/>
                        </a:rPr>
                        <a:t>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4800" b="0" i="0" u="none" strike="noStrike" dirty="0" smtClean="0">
                          <a:solidFill>
                            <a:srgbClr val="000000"/>
                          </a:solidFill>
                          <a:effectLst/>
                          <a:latin typeface="ＭＳ Ｐゴシック"/>
                        </a:rPr>
                        <a:t>937.2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4800" b="0" i="0" u="none" strike="noStrike" dirty="0" smtClean="0">
                          <a:solidFill>
                            <a:srgbClr val="000000"/>
                          </a:solidFill>
                          <a:effectLst/>
                          <a:latin typeface="ＭＳ Ｐゴシック"/>
                        </a:rPr>
                        <a:t>-272152881</a:t>
                      </a:r>
                      <a:endParaRPr lang="en-US" altLang="ja-JP" sz="4800" b="0" i="0" u="none" strike="noStrike" dirty="0">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テキスト ボックス 4"/>
          <p:cNvSpPr txBox="1"/>
          <p:nvPr/>
        </p:nvSpPr>
        <p:spPr>
          <a:xfrm>
            <a:off x="604750" y="4425004"/>
            <a:ext cx="8577363" cy="830997"/>
          </a:xfrm>
          <a:prstGeom prst="rect">
            <a:avLst/>
          </a:prstGeom>
          <a:noFill/>
        </p:spPr>
        <p:txBody>
          <a:bodyPr wrap="square" rtlCol="0">
            <a:spAutoFit/>
          </a:bodyPr>
          <a:lstStyle/>
          <a:p>
            <a:r>
              <a:rPr lang="ja-JP" altLang="en-US" sz="2400" u="sng" dirty="0" smtClean="0"/>
              <a:t>シナリオ</a:t>
            </a:r>
            <a:r>
              <a:rPr lang="en-US" altLang="ja-JP" sz="2400" u="sng" dirty="0" smtClean="0"/>
              <a:t>①</a:t>
            </a:r>
            <a:r>
              <a:rPr lang="ja-JP" altLang="en-US" sz="2400" u="sng" dirty="0"/>
              <a:t>現在の漁獲量</a:t>
            </a:r>
            <a:r>
              <a:rPr lang="ja-JP" altLang="en-US" sz="2400" u="sng" dirty="0" smtClean="0"/>
              <a:t>の</a:t>
            </a:r>
            <a:r>
              <a:rPr lang="en-US" altLang="ja-JP" sz="2400" u="sng" dirty="0" smtClean="0">
                <a:solidFill>
                  <a:srgbClr val="FF0000"/>
                </a:solidFill>
              </a:rPr>
              <a:t>50</a:t>
            </a:r>
            <a:r>
              <a:rPr lang="ja-JP" altLang="en-US" sz="2400" u="sng" dirty="0" smtClean="0">
                <a:solidFill>
                  <a:srgbClr val="FF0000"/>
                </a:solidFill>
              </a:rPr>
              <a:t>％</a:t>
            </a:r>
            <a:r>
              <a:rPr lang="ja-JP" altLang="en-US" sz="2400" u="sng" dirty="0"/>
              <a:t>の数量規制をかけた</a:t>
            </a:r>
            <a:r>
              <a:rPr lang="ja-JP" altLang="en-US" sz="2400" u="sng" dirty="0" smtClean="0"/>
              <a:t>場合</a:t>
            </a:r>
            <a:endParaRPr lang="en-US" altLang="ja-JP" sz="2400" u="sng" dirty="0"/>
          </a:p>
          <a:p>
            <a:r>
              <a:rPr lang="ja-JP" altLang="en-US" sz="2400" u="sng" dirty="0" smtClean="0"/>
              <a:t>シナリオ</a:t>
            </a:r>
            <a:r>
              <a:rPr lang="en-US" altLang="ja-JP" sz="2400" u="sng" dirty="0" smtClean="0"/>
              <a:t>②</a:t>
            </a:r>
            <a:r>
              <a:rPr lang="ja-JP" altLang="en-US" sz="2400" u="sng" dirty="0"/>
              <a:t>現在の漁獲量</a:t>
            </a:r>
            <a:r>
              <a:rPr lang="ja-JP" altLang="en-US" sz="2400" u="sng" dirty="0" smtClean="0"/>
              <a:t>の</a:t>
            </a:r>
            <a:r>
              <a:rPr lang="en-US" altLang="ja-JP" sz="2400" u="sng" dirty="0" smtClean="0">
                <a:solidFill>
                  <a:srgbClr val="FF0000"/>
                </a:solidFill>
              </a:rPr>
              <a:t>25</a:t>
            </a:r>
            <a:r>
              <a:rPr lang="ja-JP" altLang="en-US" sz="2400" u="sng" dirty="0" smtClean="0">
                <a:solidFill>
                  <a:srgbClr val="FF0000"/>
                </a:solidFill>
              </a:rPr>
              <a:t>％</a:t>
            </a:r>
            <a:r>
              <a:rPr lang="ja-JP" altLang="en-US" sz="2400" u="sng" dirty="0">
                <a:solidFill>
                  <a:srgbClr val="000000"/>
                </a:solidFill>
              </a:rPr>
              <a:t>の数量規制を</a:t>
            </a:r>
            <a:r>
              <a:rPr lang="ja-JP" altLang="en-US" sz="2400" u="sng" dirty="0"/>
              <a:t>かけた場合</a:t>
            </a:r>
            <a:endParaRPr lang="en-US" altLang="ja-JP" sz="2400" u="sng" dirty="0"/>
          </a:p>
        </p:txBody>
      </p:sp>
      <p:sp>
        <p:nvSpPr>
          <p:cNvPr id="6" name="右矢印 5"/>
          <p:cNvSpPr/>
          <p:nvPr/>
        </p:nvSpPr>
        <p:spPr>
          <a:xfrm>
            <a:off x="604750" y="5997442"/>
            <a:ext cx="927281" cy="4535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844486" y="5926884"/>
            <a:ext cx="7700475" cy="584776"/>
          </a:xfrm>
          <a:prstGeom prst="rect">
            <a:avLst/>
          </a:prstGeom>
          <a:noFill/>
        </p:spPr>
        <p:txBody>
          <a:bodyPr wrap="square" rtlCol="0">
            <a:spAutoFit/>
          </a:bodyPr>
          <a:lstStyle/>
          <a:p>
            <a:r>
              <a:rPr kumimoji="1" lang="ja-JP" altLang="en-US" sz="3200" dirty="0" smtClean="0"/>
              <a:t>数量規制により消費者余剰は</a:t>
            </a:r>
            <a:r>
              <a:rPr lang="ja-JP" altLang="en-US" sz="3200" dirty="0"/>
              <a:t>減少</a:t>
            </a:r>
            <a:endParaRPr kumimoji="1" lang="ja-JP" altLang="en-US" sz="3200" dirty="0"/>
          </a:p>
        </p:txBody>
      </p:sp>
      <p:sp>
        <p:nvSpPr>
          <p:cNvPr id="4" name="スライド番号プレースホルダー 3"/>
          <p:cNvSpPr>
            <a:spLocks noGrp="1"/>
          </p:cNvSpPr>
          <p:nvPr>
            <p:ph type="sldNum" sz="quarter" idx="12"/>
          </p:nvPr>
        </p:nvSpPr>
        <p:spPr/>
        <p:txBody>
          <a:bodyPr/>
          <a:lstStyle/>
          <a:p>
            <a:fld id="{3EFF009B-A59A-4A4A-940C-016A68B0B844}" type="slidenum">
              <a:rPr kumimoji="1" lang="ja-JP" altLang="en-US" smtClean="0"/>
              <a:t>17</a:t>
            </a:fld>
            <a:endParaRPr kumimoji="1" lang="ja-JP" altLang="en-US"/>
          </a:p>
        </p:txBody>
      </p:sp>
    </p:spTree>
    <p:extLst>
      <p:ext uri="{BB962C8B-B14F-4D97-AF65-F5344CB8AC3E}">
        <p14:creationId xmlns:p14="http://schemas.microsoft.com/office/powerpoint/2010/main" val="149034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8348" y="411030"/>
            <a:ext cx="10515600" cy="657918"/>
          </a:xfrm>
        </p:spPr>
        <p:txBody>
          <a:bodyPr/>
          <a:lstStyle/>
          <a:p>
            <a:r>
              <a:rPr kumimoji="1" lang="ja-JP" altLang="en-US" dirty="0" smtClean="0"/>
              <a:t>７章　</a:t>
            </a:r>
            <a:r>
              <a:rPr lang="ja-JP" altLang="en-US" dirty="0"/>
              <a:t>まとめ</a:t>
            </a:r>
            <a:endParaRPr kumimoji="1" lang="ja-JP" altLang="en-US" dirty="0"/>
          </a:p>
        </p:txBody>
      </p:sp>
      <p:sp>
        <p:nvSpPr>
          <p:cNvPr id="4" name="スライド番号プレースホルダー 3"/>
          <p:cNvSpPr>
            <a:spLocks noGrp="1"/>
          </p:cNvSpPr>
          <p:nvPr>
            <p:ph type="sldNum" sz="quarter" idx="12"/>
          </p:nvPr>
        </p:nvSpPr>
        <p:spPr/>
        <p:txBody>
          <a:bodyPr/>
          <a:lstStyle/>
          <a:p>
            <a:fld id="{3EFF009B-A59A-4A4A-940C-016A68B0B844}" type="slidenum">
              <a:rPr kumimoji="1" lang="ja-JP" altLang="en-US" smtClean="0"/>
              <a:t>18</a:t>
            </a:fld>
            <a:endParaRPr kumimoji="1" lang="ja-JP" altLang="en-US"/>
          </a:p>
        </p:txBody>
      </p:sp>
      <p:graphicFrame>
        <p:nvGraphicFramePr>
          <p:cNvPr id="5" name="図表 4"/>
          <p:cNvGraphicFramePr/>
          <p:nvPr>
            <p:extLst>
              <p:ext uri="{D42A27DB-BD31-4B8C-83A1-F6EECF244321}">
                <p14:modId xmlns:p14="http://schemas.microsoft.com/office/powerpoint/2010/main" val="4185267560"/>
              </p:ext>
            </p:extLst>
          </p:nvPr>
        </p:nvGraphicFramePr>
        <p:xfrm>
          <a:off x="448396" y="1120857"/>
          <a:ext cx="859188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5900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8348" y="411030"/>
            <a:ext cx="10515600" cy="657918"/>
          </a:xfrm>
        </p:spPr>
        <p:txBody>
          <a:bodyPr/>
          <a:lstStyle/>
          <a:p>
            <a:r>
              <a:rPr kumimoji="1" lang="ja-JP" altLang="en-US" dirty="0" smtClean="0"/>
              <a:t>７章　今後の課題</a:t>
            </a:r>
            <a:endParaRPr kumimoji="1" lang="ja-JP" altLang="en-US" dirty="0"/>
          </a:p>
        </p:txBody>
      </p:sp>
      <p:sp>
        <p:nvSpPr>
          <p:cNvPr id="3" name="テキスト ボックス 2"/>
          <p:cNvSpPr txBox="1"/>
          <p:nvPr/>
        </p:nvSpPr>
        <p:spPr>
          <a:xfrm>
            <a:off x="443483" y="1421243"/>
            <a:ext cx="10865331" cy="4524315"/>
          </a:xfrm>
          <a:prstGeom prst="rect">
            <a:avLst/>
          </a:prstGeom>
          <a:noFill/>
        </p:spPr>
        <p:txBody>
          <a:bodyPr wrap="square" rtlCol="0">
            <a:spAutoFit/>
          </a:bodyPr>
          <a:lstStyle/>
          <a:p>
            <a:r>
              <a:rPr lang="en-US" altLang="ja-JP" sz="3600" dirty="0" smtClean="0"/>
              <a:t>①VAR</a:t>
            </a:r>
            <a:r>
              <a:rPr lang="ja-JP" altLang="en-US" sz="3600" dirty="0" smtClean="0"/>
              <a:t>の正確性を上げるための対策</a:t>
            </a:r>
            <a:endParaRPr lang="en-US" altLang="ja-JP" sz="3600" dirty="0" smtClean="0"/>
          </a:p>
          <a:p>
            <a:r>
              <a:rPr lang="ja-JP" altLang="en-US" sz="3600" dirty="0" smtClean="0"/>
              <a:t>（適切な変数を探す等）</a:t>
            </a:r>
            <a:endParaRPr lang="en-US" altLang="ja-JP" sz="3600" dirty="0" smtClean="0"/>
          </a:p>
          <a:p>
            <a:endParaRPr lang="en-US" altLang="ja-JP" sz="3600" dirty="0" smtClean="0"/>
          </a:p>
          <a:p>
            <a:r>
              <a:rPr lang="en-US" altLang="ja-JP" sz="3600" dirty="0" smtClean="0"/>
              <a:t>②</a:t>
            </a:r>
            <a:r>
              <a:rPr lang="ja-JP" altLang="en-US" sz="3600" dirty="0" smtClean="0"/>
              <a:t>漁獲規制による資源量回復を考慮した</a:t>
            </a:r>
            <a:endParaRPr lang="en-US" altLang="ja-JP" sz="3600" dirty="0" smtClean="0"/>
          </a:p>
          <a:p>
            <a:r>
              <a:rPr lang="ja-JP" altLang="en-US" sz="3600" dirty="0" smtClean="0"/>
              <a:t>　消費者余剰の異時点間比較</a:t>
            </a:r>
            <a:endParaRPr lang="en-US" altLang="ja-JP" sz="3600" dirty="0" smtClean="0"/>
          </a:p>
          <a:p>
            <a:endParaRPr lang="en-US" altLang="ja-JP" sz="3600" dirty="0" smtClean="0"/>
          </a:p>
          <a:p>
            <a:r>
              <a:rPr lang="en-US" altLang="ja-JP" sz="3600" dirty="0" smtClean="0"/>
              <a:t>③</a:t>
            </a:r>
            <a:r>
              <a:rPr lang="ja-JP" altLang="en-US" sz="3600" dirty="0" smtClean="0"/>
              <a:t>漁獲規制による生産者余剰の変化　</a:t>
            </a:r>
            <a:endParaRPr lang="en-US" altLang="ja-JP" sz="3600" dirty="0" smtClean="0"/>
          </a:p>
          <a:p>
            <a:r>
              <a:rPr lang="ja-JP" altLang="en-US" sz="3600" dirty="0" smtClean="0"/>
              <a:t>（漁業者の限界費用等が必要）</a:t>
            </a:r>
            <a:endParaRPr kumimoji="1" lang="ja-JP" altLang="en-US" dirty="0"/>
          </a:p>
        </p:txBody>
      </p:sp>
      <p:sp>
        <p:nvSpPr>
          <p:cNvPr id="4" name="スライド番号プレースホルダー 3"/>
          <p:cNvSpPr>
            <a:spLocks noGrp="1"/>
          </p:cNvSpPr>
          <p:nvPr>
            <p:ph type="sldNum" sz="quarter" idx="12"/>
          </p:nvPr>
        </p:nvSpPr>
        <p:spPr/>
        <p:txBody>
          <a:bodyPr/>
          <a:lstStyle/>
          <a:p>
            <a:fld id="{3EFF009B-A59A-4A4A-940C-016A68B0B844}" type="slidenum">
              <a:rPr kumimoji="1" lang="ja-JP" altLang="en-US" smtClean="0"/>
              <a:t>19</a:t>
            </a:fld>
            <a:endParaRPr kumimoji="1" lang="ja-JP" altLang="en-US"/>
          </a:p>
        </p:txBody>
      </p:sp>
    </p:spTree>
    <p:extLst>
      <p:ext uri="{BB962C8B-B14F-4D97-AF65-F5344CB8AC3E}">
        <p14:creationId xmlns:p14="http://schemas.microsoft.com/office/powerpoint/2010/main" val="4145330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7476" y="411163"/>
            <a:ext cx="10515600" cy="676656"/>
          </a:xfrm>
        </p:spPr>
        <p:txBody>
          <a:bodyPr>
            <a:normAutofit fontScale="90000"/>
          </a:bodyPr>
          <a:lstStyle/>
          <a:p>
            <a:r>
              <a:rPr kumimoji="1" lang="ja-JP" altLang="en-US" sz="4000" dirty="0" smtClean="0"/>
              <a:t>目次</a:t>
            </a:r>
            <a:endParaRPr kumimoji="1" lang="ja-JP" altLang="en-US" sz="4000" dirty="0"/>
          </a:p>
        </p:txBody>
      </p:sp>
      <p:sp>
        <p:nvSpPr>
          <p:cNvPr id="3" name="コンテンツ プレースホルダー 2"/>
          <p:cNvSpPr>
            <a:spLocks noGrp="1"/>
          </p:cNvSpPr>
          <p:nvPr>
            <p:ph idx="1"/>
          </p:nvPr>
        </p:nvSpPr>
        <p:spPr>
          <a:xfrm>
            <a:off x="664780" y="1325249"/>
            <a:ext cx="10515600" cy="4460695"/>
          </a:xfrm>
        </p:spPr>
        <p:txBody>
          <a:bodyPr>
            <a:normAutofit/>
          </a:bodyPr>
          <a:lstStyle/>
          <a:p>
            <a:r>
              <a:rPr lang="en-US" altLang="ja-JP" sz="2800" dirty="0"/>
              <a:t>1</a:t>
            </a:r>
            <a:r>
              <a:rPr lang="ja-JP" altLang="ja-JP" sz="2800" dirty="0"/>
              <a:t>章　はじめ</a:t>
            </a:r>
            <a:r>
              <a:rPr lang="ja-JP" altLang="ja-JP" sz="2800" dirty="0" smtClean="0"/>
              <a:t>に</a:t>
            </a:r>
            <a:r>
              <a:rPr lang="ja-JP" altLang="en-US" sz="2800" dirty="0" smtClean="0"/>
              <a:t>（研究概要・問題意識・仮説）</a:t>
            </a:r>
            <a:endParaRPr lang="ja-JP" altLang="ja-JP" sz="2800" dirty="0"/>
          </a:p>
          <a:p>
            <a:r>
              <a:rPr lang="en-US" altLang="ja-JP" sz="2800" dirty="0"/>
              <a:t>2</a:t>
            </a:r>
            <a:r>
              <a:rPr lang="ja-JP" altLang="ja-JP" sz="2800" dirty="0"/>
              <a:t>章　マグロに関する基礎知識</a:t>
            </a:r>
          </a:p>
          <a:p>
            <a:r>
              <a:rPr lang="en-US" altLang="ja-JP" sz="2800" dirty="0"/>
              <a:t>3</a:t>
            </a:r>
            <a:r>
              <a:rPr lang="ja-JP" altLang="ja-JP" sz="2800" dirty="0"/>
              <a:t>章　</a:t>
            </a:r>
            <a:r>
              <a:rPr lang="ja-JP" altLang="en-US" sz="2800" dirty="0" smtClean="0"/>
              <a:t>先行</a:t>
            </a:r>
            <a:r>
              <a:rPr lang="ja-JP" altLang="en-US" sz="2800" dirty="0"/>
              <a:t>研究</a:t>
            </a:r>
            <a:endParaRPr lang="ja-JP" altLang="ja-JP" sz="2800" dirty="0" smtClean="0"/>
          </a:p>
          <a:p>
            <a:r>
              <a:rPr lang="en-US" altLang="ja-JP" sz="2800" dirty="0" smtClean="0"/>
              <a:t>4</a:t>
            </a:r>
            <a:r>
              <a:rPr lang="ja-JP" altLang="ja-JP" sz="2800" dirty="0"/>
              <a:t>章　マグロ漁獲量の時系列観察</a:t>
            </a:r>
          </a:p>
          <a:p>
            <a:r>
              <a:rPr lang="en-US" altLang="ja-JP" sz="2800" dirty="0" smtClean="0"/>
              <a:t>5</a:t>
            </a:r>
            <a:r>
              <a:rPr lang="ja-JP" altLang="ja-JP" sz="2800" dirty="0"/>
              <a:t>章　</a:t>
            </a:r>
            <a:r>
              <a:rPr lang="en-US" altLang="ja-JP" sz="2800" dirty="0"/>
              <a:t>VAR</a:t>
            </a:r>
            <a:r>
              <a:rPr lang="ja-JP" altLang="en-US" sz="2800" dirty="0"/>
              <a:t>分析</a:t>
            </a:r>
            <a:endParaRPr lang="ja-JP" altLang="ja-JP" sz="2800" dirty="0"/>
          </a:p>
          <a:p>
            <a:r>
              <a:rPr lang="en-US" altLang="ja-JP" sz="2800" dirty="0"/>
              <a:t>6</a:t>
            </a:r>
            <a:r>
              <a:rPr lang="ja-JP" altLang="ja-JP" sz="2800" dirty="0"/>
              <a:t>章　漁獲規制に伴う消費者余剰の分析</a:t>
            </a:r>
          </a:p>
          <a:p>
            <a:r>
              <a:rPr lang="en-US" altLang="ja-JP" sz="2800" dirty="0" smtClean="0"/>
              <a:t>7</a:t>
            </a:r>
            <a:r>
              <a:rPr lang="ja-JP" altLang="ja-JP" sz="2800" dirty="0"/>
              <a:t>章　</a:t>
            </a:r>
            <a:r>
              <a:rPr lang="ja-JP" altLang="en-US" sz="2800" dirty="0" smtClean="0"/>
              <a:t>まとめ</a:t>
            </a:r>
            <a:endParaRPr lang="en-US" altLang="ja-JP" sz="2800" dirty="0" smtClean="0"/>
          </a:p>
          <a:p>
            <a:r>
              <a:rPr lang="ja-JP" altLang="en-US" sz="2800" dirty="0"/>
              <a:t>参考文献</a:t>
            </a:r>
            <a:endParaRPr lang="ja-JP" altLang="ja-JP" sz="28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3EFF009B-A59A-4A4A-940C-016A68B0B844}" type="slidenum">
              <a:rPr kumimoji="1" lang="ja-JP" altLang="en-US" smtClean="0"/>
              <a:t>2</a:t>
            </a:fld>
            <a:endParaRPr kumimoji="1" lang="ja-JP" altLang="en-US"/>
          </a:p>
        </p:txBody>
      </p:sp>
    </p:spTree>
    <p:extLst>
      <p:ext uri="{BB962C8B-B14F-4D97-AF65-F5344CB8AC3E}">
        <p14:creationId xmlns:p14="http://schemas.microsoft.com/office/powerpoint/2010/main" val="217697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8348" y="411030"/>
            <a:ext cx="10515600" cy="657918"/>
          </a:xfrm>
        </p:spPr>
        <p:txBody>
          <a:bodyPr/>
          <a:lstStyle/>
          <a:p>
            <a:r>
              <a:rPr kumimoji="1" lang="ja-JP" altLang="en-US" dirty="0" smtClean="0"/>
              <a:t>参考文献・データ出典</a:t>
            </a:r>
            <a:endParaRPr kumimoji="1" lang="ja-JP" altLang="en-US" dirty="0"/>
          </a:p>
        </p:txBody>
      </p:sp>
      <p:sp>
        <p:nvSpPr>
          <p:cNvPr id="3" name="テキスト ボックス 2"/>
          <p:cNvSpPr txBox="1"/>
          <p:nvPr/>
        </p:nvSpPr>
        <p:spPr>
          <a:xfrm>
            <a:off x="443483" y="1421243"/>
            <a:ext cx="10865331" cy="3539430"/>
          </a:xfrm>
          <a:prstGeom prst="rect">
            <a:avLst/>
          </a:prstGeom>
          <a:noFill/>
        </p:spPr>
        <p:txBody>
          <a:bodyPr wrap="square" rtlCol="0">
            <a:spAutoFit/>
          </a:bodyPr>
          <a:lstStyle/>
          <a:p>
            <a:r>
              <a:rPr lang="ja-JP" altLang="en-US" sz="2000" dirty="0"/>
              <a:t>１章</a:t>
            </a:r>
            <a:r>
              <a:rPr lang="ja-JP" altLang="en-US" sz="2000" dirty="0" smtClean="0"/>
              <a:t>：  水産庁、水産白書平成</a:t>
            </a:r>
            <a:r>
              <a:rPr lang="en-US" altLang="ja-JP" sz="2000" dirty="0" smtClean="0"/>
              <a:t>26</a:t>
            </a:r>
            <a:r>
              <a:rPr lang="ja-JP" altLang="en-US" sz="2000" dirty="0" smtClean="0"/>
              <a:t>年度、</a:t>
            </a:r>
            <a:r>
              <a:rPr lang="en-US" altLang="ja-JP" sz="2000" dirty="0" smtClean="0"/>
              <a:t>2014</a:t>
            </a:r>
          </a:p>
          <a:p>
            <a:pPr marL="914400" lvl="4"/>
            <a:r>
              <a:rPr lang="ja-JP" altLang="en-US" sz="2000" dirty="0"/>
              <a:t>水産庁、太平洋クロマグロの管理強化の取組状況と今後の対応について、</a:t>
            </a:r>
            <a:r>
              <a:rPr lang="en-US" altLang="ja-JP" sz="2000" dirty="0" smtClean="0"/>
              <a:t>2014</a:t>
            </a:r>
          </a:p>
          <a:p>
            <a:pPr marL="0" lvl="2"/>
            <a:r>
              <a:rPr lang="ja-JP" altLang="en-US" sz="2000" dirty="0" smtClean="0"/>
              <a:t>２章：  小野</a:t>
            </a:r>
            <a:r>
              <a:rPr lang="ja-JP" altLang="en-US" sz="2000" dirty="0"/>
              <a:t>征一郎、マグロの科学－その生産から消費まで－、成山堂書店、</a:t>
            </a:r>
            <a:r>
              <a:rPr lang="en-US" altLang="ja-JP" sz="2000" dirty="0" smtClean="0"/>
              <a:t>2004</a:t>
            </a:r>
          </a:p>
          <a:p>
            <a:pPr marL="0" lvl="2"/>
            <a:r>
              <a:rPr lang="ja-JP" altLang="en-US" sz="2000" dirty="0" smtClean="0"/>
              <a:t>３章：  </a:t>
            </a:r>
            <a:r>
              <a:rPr lang="en-US" altLang="ja-JP" sz="2000" dirty="0" smtClean="0"/>
              <a:t>ISC </a:t>
            </a:r>
            <a:r>
              <a:rPr lang="en-US" altLang="ja-JP" sz="2000" dirty="0"/>
              <a:t>Pacific Bluefin Tuna Working </a:t>
            </a:r>
            <a:r>
              <a:rPr lang="en-US" altLang="ja-JP" sz="2000" dirty="0" smtClean="0"/>
              <a:t>Group, </a:t>
            </a:r>
            <a:r>
              <a:rPr lang="en-US" altLang="ja-JP" sz="2000" dirty="0"/>
              <a:t>Stock assessment </a:t>
            </a:r>
            <a:r>
              <a:rPr lang="en-US" altLang="ja-JP" sz="2000" dirty="0" smtClean="0"/>
              <a:t>report, 2014</a:t>
            </a:r>
          </a:p>
          <a:p>
            <a:pPr marL="914400" lvl="4"/>
            <a:r>
              <a:rPr lang="ja-JP" altLang="en-US" sz="2000" dirty="0" smtClean="0"/>
              <a:t>玉置泰司</a:t>
            </a:r>
            <a:r>
              <a:rPr lang="ja-JP" altLang="en-US" sz="2000" dirty="0"/>
              <a:t>、</a:t>
            </a:r>
            <a:r>
              <a:rPr lang="ja-JP" altLang="en-US" sz="2000" dirty="0" smtClean="0"/>
              <a:t>生産量</a:t>
            </a:r>
            <a:r>
              <a:rPr lang="ja-JP" altLang="en-US" sz="2000" dirty="0"/>
              <a:t>削減に伴うマグロ類の価格水準</a:t>
            </a:r>
            <a:r>
              <a:rPr lang="ja-JP" altLang="en-US" sz="2000" dirty="0" smtClean="0"/>
              <a:t>予測、</a:t>
            </a:r>
            <a:r>
              <a:rPr lang="en-US" altLang="ja-JP" sz="2000" dirty="0" smtClean="0"/>
              <a:t>2006</a:t>
            </a:r>
          </a:p>
          <a:p>
            <a:pPr marL="914400" lvl="4"/>
            <a:r>
              <a:rPr lang="ja-JP" altLang="en-US" sz="2000" dirty="0"/>
              <a:t>農林</a:t>
            </a:r>
            <a:r>
              <a:rPr lang="ja-JP" altLang="en-US" sz="2000" dirty="0" smtClean="0"/>
              <a:t>金融</a:t>
            </a:r>
            <a:r>
              <a:rPr lang="ja-JP" altLang="en-US" sz="2000" dirty="0"/>
              <a:t>、</a:t>
            </a:r>
            <a:r>
              <a:rPr lang="ja-JP" altLang="en-US" sz="2000" dirty="0" smtClean="0"/>
              <a:t>マグロ</a:t>
            </a:r>
            <a:r>
              <a:rPr lang="ja-JP" altLang="en-US" sz="2000" dirty="0"/>
              <a:t>の需給と価格形成をめぐる</a:t>
            </a:r>
            <a:r>
              <a:rPr lang="ja-JP" altLang="en-US" sz="2000" dirty="0" smtClean="0"/>
              <a:t>動向、</a:t>
            </a:r>
            <a:r>
              <a:rPr lang="en-US" altLang="ja-JP" sz="2000" dirty="0" smtClean="0"/>
              <a:t>2008</a:t>
            </a:r>
          </a:p>
          <a:p>
            <a:pPr marL="0" lvl="2"/>
            <a:r>
              <a:rPr lang="ja-JP" altLang="en-US" sz="2000" dirty="0"/>
              <a:t>４</a:t>
            </a:r>
            <a:r>
              <a:rPr lang="ja-JP" altLang="en-US" sz="2000" dirty="0" smtClean="0"/>
              <a:t>章：  </a:t>
            </a:r>
            <a:r>
              <a:rPr lang="zh-TW" altLang="en-US" sz="2000" dirty="0" smtClean="0">
                <a:latin typeface="メイリオ" panose="020B0604030504040204" pitchFamily="50" charset="-128"/>
                <a:ea typeface="メイリオ" panose="020B0604030504040204" pitchFamily="50" charset="-128"/>
                <a:cs typeface="メイリオ" panose="020B0604030504040204" pitchFamily="50" charset="-128"/>
              </a:rPr>
              <a:t>東京都</a:t>
            </a:r>
            <a:r>
              <a:rPr lang="zh-TW" altLang="en-US" sz="2000" dirty="0">
                <a:latin typeface="メイリオ" panose="020B0604030504040204" pitchFamily="50" charset="-128"/>
                <a:ea typeface="メイリオ" panose="020B0604030504040204" pitchFamily="50" charset="-128"/>
                <a:cs typeface="メイリオ" panose="020B0604030504040204" pitchFamily="50" charset="-128"/>
              </a:rPr>
              <a:t>中央卸売市場　市場統計情報　</a:t>
            </a:r>
            <a:r>
              <a:rPr lang="zh-TW" altLang="en-US" sz="2000" dirty="0" smtClean="0">
                <a:latin typeface="メイリオ" panose="020B0604030504040204" pitchFamily="50" charset="-128"/>
                <a:ea typeface="メイリオ" panose="020B0604030504040204" pitchFamily="50" charset="-128"/>
                <a:cs typeface="メイリオ" panose="020B0604030504040204" pitchFamily="50" charset="-128"/>
              </a:rPr>
              <a:t>月報</a:t>
            </a:r>
            <a:endParaRPr lang="en-US" altLang="zh-TW"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lvl="2"/>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５章：  </a:t>
            </a:r>
            <a:r>
              <a:rPr lang="ja-JP" altLang="en-US" sz="2000" dirty="0" smtClean="0"/>
              <a:t>総務省</a:t>
            </a:r>
            <a:r>
              <a:rPr lang="ja-JP" altLang="en-US" sz="2000" dirty="0"/>
              <a:t>家計調査報告月報</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914400" lvl="4"/>
            <a:endParaRPr lang="en-US" altLang="ja-JP" sz="2000" dirty="0" smtClean="0"/>
          </a:p>
          <a:p>
            <a:pPr lvl="2"/>
            <a:endParaRPr lang="en-US" altLang="ja-JP" sz="2000" dirty="0" smtClean="0"/>
          </a:p>
          <a:p>
            <a:endParaRPr lang="en-US" altLang="ja-JP" sz="2000" dirty="0" smtClean="0"/>
          </a:p>
        </p:txBody>
      </p:sp>
      <p:sp>
        <p:nvSpPr>
          <p:cNvPr id="4" name="スライド番号プレースホルダー 3"/>
          <p:cNvSpPr>
            <a:spLocks noGrp="1"/>
          </p:cNvSpPr>
          <p:nvPr>
            <p:ph type="sldNum" sz="quarter" idx="12"/>
          </p:nvPr>
        </p:nvSpPr>
        <p:spPr/>
        <p:txBody>
          <a:bodyPr/>
          <a:lstStyle/>
          <a:p>
            <a:fld id="{3EFF009B-A59A-4A4A-940C-016A68B0B844}" type="slidenum">
              <a:rPr kumimoji="1" lang="ja-JP" altLang="en-US" smtClean="0"/>
              <a:t>20</a:t>
            </a:fld>
            <a:endParaRPr kumimoji="1" lang="ja-JP" altLang="en-US"/>
          </a:p>
        </p:txBody>
      </p:sp>
    </p:spTree>
    <p:extLst>
      <p:ext uri="{BB962C8B-B14F-4D97-AF65-F5344CB8AC3E}">
        <p14:creationId xmlns:p14="http://schemas.microsoft.com/office/powerpoint/2010/main" val="1874974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7666" y="914400"/>
            <a:ext cx="8596668" cy="669701"/>
          </a:xfrm>
        </p:spPr>
        <p:txBody>
          <a:bodyPr>
            <a:noAutofit/>
          </a:bodyPr>
          <a:lstStyle/>
          <a:p>
            <a:pPr algn="ctr"/>
            <a:r>
              <a:rPr kumimoji="1" lang="ja-JP" altLang="en-US" sz="4000" dirty="0" smtClean="0"/>
              <a:t>ご清聴ありがとうございました</a:t>
            </a:r>
            <a:endParaRPr kumimoji="1" lang="ja-JP" altLang="en-US" sz="4000"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8376" y="2160588"/>
            <a:ext cx="5175249" cy="3881437"/>
          </a:xfrm>
        </p:spPr>
      </p:pic>
      <p:sp>
        <p:nvSpPr>
          <p:cNvPr id="3" name="スライド番号プレースホルダー 2"/>
          <p:cNvSpPr>
            <a:spLocks noGrp="1"/>
          </p:cNvSpPr>
          <p:nvPr>
            <p:ph type="sldNum" sz="quarter" idx="12"/>
          </p:nvPr>
        </p:nvSpPr>
        <p:spPr/>
        <p:txBody>
          <a:bodyPr/>
          <a:lstStyle/>
          <a:p>
            <a:fld id="{3EFF009B-A59A-4A4A-940C-016A68B0B844}" type="slidenum">
              <a:rPr kumimoji="1" lang="ja-JP" altLang="en-US" smtClean="0"/>
              <a:t>21</a:t>
            </a:fld>
            <a:endParaRPr kumimoji="1" lang="ja-JP" altLang="en-US"/>
          </a:p>
        </p:txBody>
      </p:sp>
    </p:spTree>
    <p:extLst>
      <p:ext uri="{BB962C8B-B14F-4D97-AF65-F5344CB8AC3E}">
        <p14:creationId xmlns:p14="http://schemas.microsoft.com/office/powerpoint/2010/main" val="531500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0991" y="416640"/>
            <a:ext cx="10515600" cy="665185"/>
          </a:xfrm>
        </p:spPr>
        <p:txBody>
          <a:bodyPr/>
          <a:lstStyle/>
          <a:p>
            <a:r>
              <a:rPr kumimoji="1" lang="ja-JP" altLang="en-US" dirty="0" smtClean="0"/>
              <a:t>補足：</a:t>
            </a:r>
            <a:r>
              <a:rPr kumimoji="1" lang="en-US" altLang="ja-JP" dirty="0" smtClean="0"/>
              <a:t>VAR</a:t>
            </a:r>
            <a:r>
              <a:rPr kumimoji="1" lang="ja-JP" altLang="en-US" dirty="0" smtClean="0"/>
              <a:t>結果詳細</a:t>
            </a:r>
            <a:r>
              <a:rPr kumimoji="1" lang="en-US" altLang="ja-JP" dirty="0" smtClean="0"/>
              <a:t>①</a:t>
            </a:r>
            <a:r>
              <a:rPr kumimoji="1" lang="ja-JP" altLang="en-US" dirty="0" smtClean="0"/>
              <a:t>　ラグ</a:t>
            </a:r>
            <a:r>
              <a:rPr kumimoji="1" lang="en-US" altLang="ja-JP" dirty="0" smtClean="0"/>
              <a:t>3</a:t>
            </a:r>
            <a:endParaRPr kumimoji="1" lang="ja-JP" altLang="en-US" dirty="0"/>
          </a:p>
        </p:txBody>
      </p:sp>
      <p:pic>
        <p:nvPicPr>
          <p:cNvPr id="3" name="図 2" descr="スクリーンショット 2015-07-28 16.32.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601" y="1394269"/>
            <a:ext cx="10744381" cy="5134047"/>
          </a:xfrm>
          <a:prstGeom prst="rect">
            <a:avLst/>
          </a:prstGeom>
        </p:spPr>
      </p:pic>
      <p:sp>
        <p:nvSpPr>
          <p:cNvPr id="4" name="スライド番号プレースホルダー 3"/>
          <p:cNvSpPr>
            <a:spLocks noGrp="1"/>
          </p:cNvSpPr>
          <p:nvPr>
            <p:ph type="sldNum" sz="quarter" idx="12"/>
          </p:nvPr>
        </p:nvSpPr>
        <p:spPr/>
        <p:txBody>
          <a:bodyPr/>
          <a:lstStyle/>
          <a:p>
            <a:fld id="{3EFF009B-A59A-4A4A-940C-016A68B0B844}" type="slidenum">
              <a:rPr kumimoji="1" lang="ja-JP" altLang="en-US" smtClean="0"/>
              <a:t>22</a:t>
            </a:fld>
            <a:endParaRPr kumimoji="1" lang="ja-JP" altLang="en-US"/>
          </a:p>
        </p:txBody>
      </p:sp>
    </p:spTree>
    <p:extLst>
      <p:ext uri="{BB962C8B-B14F-4D97-AF65-F5344CB8AC3E}">
        <p14:creationId xmlns:p14="http://schemas.microsoft.com/office/powerpoint/2010/main" val="2731196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4268" y="412126"/>
            <a:ext cx="10515600" cy="734096"/>
          </a:xfrm>
        </p:spPr>
        <p:txBody>
          <a:bodyPr/>
          <a:lstStyle/>
          <a:p>
            <a:r>
              <a:rPr lang="ja-JP" altLang="en-US" dirty="0" smtClean="0"/>
              <a:t>補足：分析結果詳細</a:t>
            </a:r>
            <a:r>
              <a:rPr lang="en-US" altLang="ja-JP" dirty="0" smtClean="0"/>
              <a:t>②</a:t>
            </a:r>
            <a:r>
              <a:rPr lang="ja-JP" altLang="en-US" dirty="0" smtClean="0"/>
              <a:t>　ラグ</a:t>
            </a:r>
            <a:r>
              <a:rPr lang="en-US" altLang="ja-JP" dirty="0"/>
              <a:t>10</a:t>
            </a:r>
            <a:r>
              <a:rPr lang="en-US" altLang="ja-JP" dirty="0" smtClean="0"/>
              <a:t> </a:t>
            </a:r>
            <a:endParaRPr kumimoji="1" lang="ja-JP" altLang="en-US" dirty="0"/>
          </a:p>
        </p:txBody>
      </p:sp>
      <p:pic>
        <p:nvPicPr>
          <p:cNvPr id="3" name="図 2" descr="スクリーンショット 2015-07-28 15.32.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96" y="1401083"/>
            <a:ext cx="11848454" cy="4908831"/>
          </a:xfrm>
          <a:prstGeom prst="rect">
            <a:avLst/>
          </a:prstGeom>
        </p:spPr>
      </p:pic>
      <p:sp>
        <p:nvSpPr>
          <p:cNvPr id="4" name="スライド番号プレースホルダー 3"/>
          <p:cNvSpPr>
            <a:spLocks noGrp="1"/>
          </p:cNvSpPr>
          <p:nvPr>
            <p:ph type="sldNum" sz="quarter" idx="12"/>
          </p:nvPr>
        </p:nvSpPr>
        <p:spPr/>
        <p:txBody>
          <a:bodyPr/>
          <a:lstStyle/>
          <a:p>
            <a:fld id="{3EFF009B-A59A-4A4A-940C-016A68B0B844}" type="slidenum">
              <a:rPr kumimoji="1" lang="ja-JP" altLang="en-US" smtClean="0"/>
              <a:t>23</a:t>
            </a:fld>
            <a:endParaRPr kumimoji="1" lang="ja-JP" altLang="en-US"/>
          </a:p>
        </p:txBody>
      </p:sp>
    </p:spTree>
    <p:extLst>
      <p:ext uri="{BB962C8B-B14F-4D97-AF65-F5344CB8AC3E}">
        <p14:creationId xmlns:p14="http://schemas.microsoft.com/office/powerpoint/2010/main" val="377836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4368" y="413155"/>
            <a:ext cx="9425401" cy="690018"/>
          </a:xfrm>
        </p:spPr>
        <p:txBody>
          <a:bodyPr>
            <a:normAutofit/>
          </a:bodyPr>
          <a:lstStyle/>
          <a:p>
            <a:r>
              <a:rPr lang="ja-JP" altLang="en-US" dirty="0"/>
              <a:t>補足：分析結果詳細</a:t>
            </a:r>
            <a:r>
              <a:rPr lang="en-US" altLang="ja-JP" dirty="0" smtClean="0"/>
              <a:t>②</a:t>
            </a:r>
            <a:r>
              <a:rPr lang="ja-JP" altLang="en-US" dirty="0" smtClean="0"/>
              <a:t>　ラグ</a:t>
            </a:r>
            <a:r>
              <a:rPr lang="en-US" altLang="ja-JP" dirty="0" smtClean="0"/>
              <a:t>10</a:t>
            </a:r>
            <a:r>
              <a:rPr lang="ja-JP" altLang="en-US" dirty="0" smtClean="0"/>
              <a:t>　</a:t>
            </a:r>
            <a:r>
              <a:rPr lang="en-US" altLang="ja-JP" dirty="0" smtClean="0"/>
              <a:t>CIRF </a:t>
            </a:r>
            <a:endParaRPr kumimoji="1" lang="ja-JP" altLang="en-US" sz="2800" dirty="0"/>
          </a:p>
        </p:txBody>
      </p:sp>
      <p:pic>
        <p:nvPicPr>
          <p:cNvPr id="3" name="図 2" descr="CIR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33" y="1092916"/>
            <a:ext cx="9348787" cy="4581975"/>
          </a:xfrm>
          <a:prstGeom prst="rect">
            <a:avLst/>
          </a:prstGeom>
        </p:spPr>
      </p:pic>
      <p:sp>
        <p:nvSpPr>
          <p:cNvPr id="4" name="テキスト ボックス 3"/>
          <p:cNvSpPr txBox="1"/>
          <p:nvPr/>
        </p:nvSpPr>
        <p:spPr>
          <a:xfrm>
            <a:off x="322533" y="5679176"/>
            <a:ext cx="11328972" cy="1200328"/>
          </a:xfrm>
          <a:prstGeom prst="rect">
            <a:avLst/>
          </a:prstGeom>
          <a:noFill/>
        </p:spPr>
        <p:txBody>
          <a:bodyPr wrap="square" rtlCol="0">
            <a:spAutoFit/>
          </a:bodyPr>
          <a:lstStyle/>
          <a:p>
            <a:r>
              <a:rPr kumimoji="1" lang="en-US" altLang="ja-JP" sz="2400" dirty="0" smtClean="0"/>
              <a:t>→</a:t>
            </a:r>
            <a:r>
              <a:rPr kumimoji="1" lang="ja-JP" altLang="en-US" sz="2400" dirty="0" smtClean="0"/>
              <a:t>価格は</a:t>
            </a:r>
            <a:r>
              <a:rPr lang="ja-JP" altLang="en-US" sz="2400" dirty="0" smtClean="0">
                <a:solidFill>
                  <a:srgbClr val="FF0000"/>
                </a:solidFill>
              </a:rPr>
              <a:t>８期以降より安定傾向</a:t>
            </a:r>
            <a:r>
              <a:rPr lang="ja-JP" altLang="en-US" sz="2400" dirty="0" smtClean="0"/>
              <a:t>　</a:t>
            </a:r>
            <a:endParaRPr lang="en-US" altLang="ja-JP" sz="2400" dirty="0" smtClean="0"/>
          </a:p>
          <a:p>
            <a:r>
              <a:rPr kumimoji="1" lang="ja-JP" altLang="ja-JP" sz="2400" dirty="0"/>
              <a:t>　</a:t>
            </a:r>
            <a:r>
              <a:rPr lang="ja-JP" altLang="en-US" sz="2400" u="sng" dirty="0" smtClean="0"/>
              <a:t>８期以降の価格の平均値を数量ショック後の価格の変化としてみなす</a:t>
            </a:r>
            <a:endParaRPr lang="en-US" altLang="ja-JP" sz="2400" u="sng" dirty="0" smtClean="0"/>
          </a:p>
          <a:p>
            <a:endParaRPr kumimoji="1" lang="ja-JP" altLang="en-US" sz="2400" u="sng" dirty="0"/>
          </a:p>
        </p:txBody>
      </p:sp>
      <p:sp>
        <p:nvSpPr>
          <p:cNvPr id="5" name="スライド番号プレースホルダー 4"/>
          <p:cNvSpPr>
            <a:spLocks noGrp="1"/>
          </p:cNvSpPr>
          <p:nvPr>
            <p:ph type="sldNum" sz="quarter" idx="12"/>
          </p:nvPr>
        </p:nvSpPr>
        <p:spPr/>
        <p:txBody>
          <a:bodyPr/>
          <a:lstStyle/>
          <a:p>
            <a:fld id="{3EFF009B-A59A-4A4A-940C-016A68B0B844}" type="slidenum">
              <a:rPr kumimoji="1" lang="ja-JP" altLang="en-US" smtClean="0"/>
              <a:t>24</a:t>
            </a:fld>
            <a:endParaRPr kumimoji="1" lang="ja-JP" altLang="en-US"/>
          </a:p>
        </p:txBody>
      </p:sp>
    </p:spTree>
    <p:extLst>
      <p:ext uri="{BB962C8B-B14F-4D97-AF65-F5344CB8AC3E}">
        <p14:creationId xmlns:p14="http://schemas.microsoft.com/office/powerpoint/2010/main" val="3502324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 2015-07-28 13.57.19.png"/>
          <p:cNvPicPr>
            <a:picLocks noChangeAspect="1"/>
          </p:cNvPicPr>
          <p:nvPr/>
        </p:nvPicPr>
        <p:blipFill rotWithShape="1">
          <a:blip r:embed="rId2">
            <a:extLst>
              <a:ext uri="{28A0092B-C50C-407E-A947-70E740481C1C}">
                <a14:useLocalDpi xmlns:a14="http://schemas.microsoft.com/office/drawing/2010/main" val="0"/>
              </a:ext>
            </a:extLst>
          </a:blip>
          <a:srcRect r="30231" b="10310"/>
          <a:stretch/>
        </p:blipFill>
        <p:spPr>
          <a:xfrm>
            <a:off x="6161639" y="291047"/>
            <a:ext cx="4656614" cy="5993844"/>
          </a:xfrm>
          <a:prstGeom prst="rect">
            <a:avLst/>
          </a:prstGeom>
        </p:spPr>
      </p:pic>
      <p:sp>
        <p:nvSpPr>
          <p:cNvPr id="2" name="タイトル 1"/>
          <p:cNvSpPr>
            <a:spLocks noGrp="1"/>
          </p:cNvSpPr>
          <p:nvPr>
            <p:ph type="title"/>
          </p:nvPr>
        </p:nvSpPr>
        <p:spPr>
          <a:xfrm>
            <a:off x="593501" y="378005"/>
            <a:ext cx="10515600" cy="536396"/>
          </a:xfrm>
        </p:spPr>
        <p:txBody>
          <a:bodyPr>
            <a:noAutofit/>
          </a:bodyPr>
          <a:lstStyle/>
          <a:p>
            <a:r>
              <a:rPr kumimoji="1" lang="ja-JP" altLang="en-US" dirty="0" smtClean="0"/>
              <a:t>補足：分析結果詳細</a:t>
            </a:r>
            <a:r>
              <a:rPr lang="en-US" altLang="ja-JP" dirty="0" smtClean="0"/>
              <a:t>②</a:t>
            </a:r>
            <a:r>
              <a:rPr lang="ja-JP" altLang="en-US" dirty="0" smtClean="0"/>
              <a:t>　ラグ</a:t>
            </a:r>
            <a:r>
              <a:rPr lang="en-US" altLang="ja-JP" dirty="0" smtClean="0"/>
              <a:t>10</a:t>
            </a:r>
            <a:br>
              <a:rPr lang="en-US" altLang="ja-JP" dirty="0" smtClean="0"/>
            </a:br>
            <a:endParaRPr kumimoji="1" lang="ja-JP" altLang="en-US" dirty="0"/>
          </a:p>
        </p:txBody>
      </p:sp>
      <p:sp>
        <p:nvSpPr>
          <p:cNvPr id="4" name="テキスト ボックス 3"/>
          <p:cNvSpPr txBox="1"/>
          <p:nvPr/>
        </p:nvSpPr>
        <p:spPr>
          <a:xfrm>
            <a:off x="569483" y="1483984"/>
            <a:ext cx="4958945" cy="4524315"/>
          </a:xfrm>
          <a:prstGeom prst="rect">
            <a:avLst/>
          </a:prstGeom>
          <a:noFill/>
        </p:spPr>
        <p:txBody>
          <a:bodyPr wrap="square" rtlCol="0">
            <a:spAutoFit/>
          </a:bodyPr>
          <a:lstStyle/>
          <a:p>
            <a:r>
              <a:rPr kumimoji="1" lang="en-US" altLang="ja-JP" sz="3200" dirty="0" smtClean="0"/>
              <a:t>Table:</a:t>
            </a:r>
          </a:p>
          <a:p>
            <a:r>
              <a:rPr kumimoji="1" lang="en-US" altLang="ja-JP" sz="3200" dirty="0" smtClean="0"/>
              <a:t>Cumulative Impulse Response</a:t>
            </a:r>
          </a:p>
          <a:p>
            <a:endParaRPr lang="en-US" altLang="ja-JP" sz="3200" dirty="0"/>
          </a:p>
          <a:p>
            <a:r>
              <a:rPr kumimoji="1" lang="en-US" altLang="ja-JP" sz="3200" dirty="0" smtClean="0"/>
              <a:t>Shock: </a:t>
            </a:r>
          </a:p>
          <a:p>
            <a:r>
              <a:rPr kumimoji="1" lang="en-US" altLang="ja-JP" sz="3200" dirty="0" smtClean="0"/>
              <a:t>One Standard Deviation of </a:t>
            </a:r>
            <a:r>
              <a:rPr kumimoji="1" lang="en-US" altLang="ja-JP" sz="3200" dirty="0" err="1" smtClean="0"/>
              <a:t>ln</a:t>
            </a:r>
            <a:r>
              <a:rPr kumimoji="1" lang="en-US" altLang="ja-JP" sz="3200" dirty="0" smtClean="0"/>
              <a:t>(quantity) </a:t>
            </a:r>
          </a:p>
          <a:p>
            <a:endParaRPr lang="en-US" altLang="ja-JP" sz="3200" dirty="0"/>
          </a:p>
          <a:p>
            <a:r>
              <a:rPr lang="en-US" altLang="ja-JP" sz="3200" dirty="0" smtClean="0"/>
              <a:t>Response: </a:t>
            </a:r>
            <a:r>
              <a:rPr lang="en-US" altLang="ja-JP" sz="3200" dirty="0" err="1" smtClean="0"/>
              <a:t>ln</a:t>
            </a:r>
            <a:r>
              <a:rPr lang="en-US" altLang="ja-JP" sz="3200" dirty="0" smtClean="0"/>
              <a:t>(Price)</a:t>
            </a:r>
            <a:r>
              <a:rPr kumimoji="1" lang="en-US" altLang="ja-JP" sz="3200" dirty="0" smtClean="0"/>
              <a:t> </a:t>
            </a:r>
            <a:endParaRPr kumimoji="1" lang="ja-JP" altLang="en-US" sz="3200" dirty="0"/>
          </a:p>
        </p:txBody>
      </p:sp>
      <p:sp>
        <p:nvSpPr>
          <p:cNvPr id="5" name="右矢印 4"/>
          <p:cNvSpPr/>
          <p:nvPr/>
        </p:nvSpPr>
        <p:spPr>
          <a:xfrm>
            <a:off x="4781998" y="2358658"/>
            <a:ext cx="1219578" cy="6047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3EFF009B-A59A-4A4A-940C-016A68B0B844}" type="slidenum">
              <a:rPr kumimoji="1" lang="ja-JP" altLang="en-US" smtClean="0"/>
              <a:t>25</a:t>
            </a:fld>
            <a:endParaRPr kumimoji="1" lang="ja-JP" altLang="en-US"/>
          </a:p>
        </p:txBody>
      </p:sp>
      <p:pic>
        <p:nvPicPr>
          <p:cNvPr id="7" name="図 6" descr="スクリーンショット 2015-07-28 13.57.19.png"/>
          <p:cNvPicPr>
            <a:picLocks noChangeAspect="1"/>
          </p:cNvPicPr>
          <p:nvPr/>
        </p:nvPicPr>
        <p:blipFill rotWithShape="1">
          <a:blip r:embed="rId2">
            <a:extLst>
              <a:ext uri="{28A0092B-C50C-407E-A947-70E740481C1C}">
                <a14:useLocalDpi xmlns:a14="http://schemas.microsoft.com/office/drawing/2010/main" val="0"/>
              </a:ext>
            </a:extLst>
          </a:blip>
          <a:srcRect t="88758" r="4148" b="2281"/>
          <a:stretch/>
        </p:blipFill>
        <p:spPr>
          <a:xfrm>
            <a:off x="5528428" y="6220496"/>
            <a:ext cx="6397408" cy="598868"/>
          </a:xfrm>
          <a:prstGeom prst="rect">
            <a:avLst/>
          </a:prstGeom>
        </p:spPr>
      </p:pic>
    </p:spTree>
    <p:extLst>
      <p:ext uri="{BB962C8B-B14F-4D97-AF65-F5344CB8AC3E}">
        <p14:creationId xmlns:p14="http://schemas.microsoft.com/office/powerpoint/2010/main" val="414459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46167" y="423371"/>
            <a:ext cx="8596668" cy="615696"/>
          </a:xfrm>
        </p:spPr>
        <p:txBody>
          <a:bodyPr>
            <a:noAutofit/>
          </a:bodyPr>
          <a:lstStyle/>
          <a:p>
            <a:r>
              <a:rPr lang="ja-JP" altLang="en-US" dirty="0" smtClean="0"/>
              <a:t>補足：インパルス応答（</a:t>
            </a:r>
            <a:r>
              <a:rPr lang="en-US" altLang="ja-JP" dirty="0" smtClean="0"/>
              <a:t>IRF</a:t>
            </a:r>
            <a:r>
              <a:rPr lang="ja-JP" altLang="en-US" dirty="0" smtClean="0"/>
              <a:t>）の</a:t>
            </a:r>
            <a:r>
              <a:rPr kumimoji="1" lang="ja-JP" altLang="en-US" dirty="0" smtClean="0"/>
              <a:t>結果解釈</a:t>
            </a:r>
            <a:endParaRPr kumimoji="1" lang="ja-JP" altLang="en-US" dirty="0"/>
          </a:p>
        </p:txBody>
      </p:sp>
      <mc:AlternateContent xmlns:mc="http://schemas.openxmlformats.org/markup-compatibility/2006" xmlns:a14="http://schemas.microsoft.com/office/drawing/2010/main">
        <mc:Choice Requires="a14">
          <p:sp>
            <p:nvSpPr>
              <p:cNvPr id="5" name="コンテンツ プレースホルダー 4"/>
              <p:cNvSpPr>
                <a:spLocks noGrp="1"/>
              </p:cNvSpPr>
              <p:nvPr>
                <p:ph idx="1"/>
              </p:nvPr>
            </p:nvSpPr>
            <p:spPr>
              <a:xfrm>
                <a:off x="829056" y="1136904"/>
                <a:ext cx="8915400" cy="5638800"/>
              </a:xfrm>
            </p:spPr>
            <p:txBody>
              <a:bodyPr>
                <a:normAutofit lnSpcReduction="10000"/>
              </a:bodyPr>
              <a:lstStyle/>
              <a:p>
                <a:pPr>
                  <a:buFont typeface="Wingdings" panose="05000000000000000000" pitchFamily="2" charset="2"/>
                  <a:buChar char="Ø"/>
                </a:pPr>
                <a:r>
                  <a:rPr lang="ja-JP" altLang="en-US" sz="2000" dirty="0">
                    <a:latin typeface="Cambria Math"/>
                  </a:rPr>
                  <a:t>数量</a:t>
                </a:r>
                <a14:m>
                  <m:oMath xmlns:m="http://schemas.openxmlformats.org/officeDocument/2006/math">
                    <m:r>
                      <a:rPr lang="en-US" altLang="ja-JP" sz="2000" i="1">
                        <a:latin typeface="Cambria Math"/>
                      </a:rPr>
                      <m:t>𝑙𝑛𝑞𝑢𝑎𝑛𝑡𝑖𝑡𝑦</m:t>
                    </m:r>
                  </m:oMath>
                </a14:m>
                <a:r>
                  <a:rPr lang="ja-JP" altLang="en-US" sz="2000" dirty="0">
                    <a:latin typeface="Cambria Math"/>
                  </a:rPr>
                  <a:t>に</a:t>
                </a:r>
                <a:r>
                  <a:rPr lang="en-US" altLang="ja-JP" sz="2000" dirty="0">
                    <a:latin typeface="Cambria Math"/>
                  </a:rPr>
                  <a:t>1</a:t>
                </a:r>
                <a:r>
                  <a:rPr lang="ja-JP" altLang="en-US" sz="2000" dirty="0">
                    <a:latin typeface="Cambria Math"/>
                  </a:rPr>
                  <a:t>標準偏差の衝撃を与える</a:t>
                </a:r>
                <a:endParaRPr lang="en-US" altLang="ja-JP" sz="2000" dirty="0">
                  <a:latin typeface="Cambria Math"/>
                </a:endParaRPr>
              </a:p>
              <a:p>
                <a:pPr marL="0" indent="0" algn="ctr">
                  <a:buNone/>
                </a:pPr>
                <a14:m>
                  <m:oMathPara xmlns:m="http://schemas.openxmlformats.org/officeDocument/2006/math">
                    <m:oMathParaPr>
                      <m:jc m:val="centerGroup"/>
                    </m:oMathParaPr>
                    <m:oMath xmlns:m="http://schemas.openxmlformats.org/officeDocument/2006/math">
                      <m:r>
                        <m:rPr>
                          <m:sty m:val="p"/>
                        </m:rPr>
                        <a:rPr lang="en-US" altLang="ja-JP">
                          <a:latin typeface="Cambria Math"/>
                        </a:rPr>
                        <m:t>Δ</m:t>
                      </m:r>
                      <m:r>
                        <a:rPr lang="en-US" altLang="ja-JP" i="1">
                          <a:latin typeface="Cambria Math"/>
                        </a:rPr>
                        <m:t>𝑙𝑛𝑞𝑢𝑎𝑛𝑡𝑖𝑡𝑦</m:t>
                      </m:r>
                      <m:r>
                        <a:rPr lang="en-US" altLang="ja-JP" i="1">
                          <a:latin typeface="Cambria Math"/>
                        </a:rPr>
                        <m:t>=</m:t>
                      </m:r>
                      <m:r>
                        <a:rPr lang="en-US" altLang="ja-JP" i="1">
                          <a:latin typeface="Cambria Math"/>
                        </a:rPr>
                        <m:t>𝑠</m:t>
                      </m:r>
                      <m:sSub>
                        <m:sSubPr>
                          <m:ctrlPr>
                            <a:rPr lang="en-US" altLang="ja-JP" i="1">
                              <a:latin typeface="Cambria Math"/>
                            </a:rPr>
                          </m:ctrlPr>
                        </m:sSubPr>
                        <m:e>
                          <m:r>
                            <a:rPr lang="en-US" altLang="ja-JP" i="1">
                              <a:latin typeface="Cambria Math"/>
                            </a:rPr>
                            <m:t>𝑑</m:t>
                          </m:r>
                        </m:e>
                        <m:sub>
                          <m:r>
                            <a:rPr lang="en-US" altLang="ja-JP" i="1">
                              <a:latin typeface="Cambria Math"/>
                            </a:rPr>
                            <m:t>𝑙𝑛𝑞𝑢𝑎𝑛𝑡𝑖𝑡𝑦</m:t>
                          </m:r>
                        </m:sub>
                      </m:sSub>
                      <m:r>
                        <a:rPr lang="en-US" altLang="ja-JP" i="1">
                          <a:latin typeface="Cambria Math"/>
                        </a:rPr>
                        <m:t>=0.2899</m:t>
                      </m:r>
                    </m:oMath>
                  </m:oMathPara>
                </a14:m>
                <a:endParaRPr lang="en-US" altLang="ja-JP" sz="2000" dirty="0"/>
              </a:p>
              <a:p>
                <a:pPr>
                  <a:buFont typeface="Wingdings" panose="05000000000000000000" pitchFamily="2" charset="2"/>
                  <a:buChar char="Ø"/>
                </a:pPr>
                <a:r>
                  <a:rPr lang="ja-JP" altLang="en-US" sz="2000" dirty="0"/>
                  <a:t>これは</a:t>
                </a:r>
                <a14:m>
                  <m:oMath xmlns:m="http://schemas.openxmlformats.org/officeDocument/2006/math">
                    <m:r>
                      <a:rPr lang="en-US" altLang="ja-JP" sz="2000" i="1">
                        <a:latin typeface="Cambria Math"/>
                      </a:rPr>
                      <m:t>𝑙𝑛</m:t>
                    </m:r>
                  </m:oMath>
                </a14:m>
                <a:r>
                  <a:rPr lang="ja-JP" altLang="en-US" sz="2000" dirty="0"/>
                  <a:t>の変化量で、</a:t>
                </a:r>
                <a:r>
                  <a:rPr lang="en-US" altLang="ja-JP" sz="2000" dirty="0"/>
                  <a:t> </a:t>
                </a:r>
                <a14:m>
                  <m:oMath xmlns:m="http://schemas.openxmlformats.org/officeDocument/2006/math">
                    <m:r>
                      <a:rPr lang="en-US" altLang="ja-JP" sz="2000" i="1">
                        <a:latin typeface="Cambria Math"/>
                      </a:rPr>
                      <m:t>𝑞𝑢𝑎𝑛𝑡𝑖𝑡𝑦</m:t>
                    </m:r>
                  </m:oMath>
                </a14:m>
                <a:r>
                  <a:rPr lang="ja-JP" altLang="en-US" sz="2000" dirty="0"/>
                  <a:t>で言うと</a:t>
                </a:r>
                <a:endParaRPr lang="en-US" altLang="ja-JP" dirty="0">
                  <a:latin typeface="Cambria Math"/>
                </a:endParaRPr>
              </a:p>
              <a:p>
                <a:pPr marL="0" indent="0">
                  <a:buNone/>
                </a:pPr>
                <a14:m>
                  <m:oMathPara xmlns:m="http://schemas.openxmlformats.org/officeDocument/2006/math">
                    <m:oMathParaPr>
                      <m:jc m:val="centerGroup"/>
                    </m:oMathParaPr>
                    <m:oMath xmlns:m="http://schemas.openxmlformats.org/officeDocument/2006/math">
                      <m:r>
                        <m:rPr>
                          <m:sty m:val="p"/>
                        </m:rPr>
                        <a:rPr lang="en-US" altLang="ja-JP">
                          <a:latin typeface="Cambria Math"/>
                        </a:rPr>
                        <m:t>Δ</m:t>
                      </m:r>
                      <m:r>
                        <a:rPr lang="en-US" altLang="ja-JP" i="1">
                          <a:latin typeface="Cambria Math"/>
                        </a:rPr>
                        <m:t>𝑙𝑛𝑞𝑢𝑎𝑛𝑡𝑖𝑡𝑦</m:t>
                      </m:r>
                      <m:r>
                        <a:rPr lang="en-US" altLang="ja-JP" i="1">
                          <a:latin typeface="Cambria Math"/>
                        </a:rPr>
                        <m:t>=</m:t>
                      </m:r>
                      <m:r>
                        <a:rPr lang="en-US" altLang="ja-JP" i="1">
                          <a:latin typeface="Cambria Math"/>
                        </a:rPr>
                        <m:t>𝑙𝑛𝑞𝑢𝑎𝑛𝑡𝑖𝑡</m:t>
                      </m:r>
                      <m:sSub>
                        <m:sSubPr>
                          <m:ctrlPr>
                            <a:rPr lang="en-US" altLang="ja-JP" i="1">
                              <a:latin typeface="Cambria Math"/>
                            </a:rPr>
                          </m:ctrlPr>
                        </m:sSubPr>
                        <m:e>
                          <m:r>
                            <a:rPr lang="en-US" altLang="ja-JP" i="1">
                              <a:latin typeface="Cambria Math"/>
                            </a:rPr>
                            <m:t>𝑦</m:t>
                          </m:r>
                        </m:e>
                        <m:sub>
                          <m:r>
                            <a:rPr lang="en-US" altLang="ja-JP" i="1">
                              <a:latin typeface="Cambria Math"/>
                            </a:rPr>
                            <m:t>𝑛𝑒𝑤</m:t>
                          </m:r>
                        </m:sub>
                      </m:sSub>
                      <m:r>
                        <a:rPr lang="en-US" altLang="ja-JP" i="1">
                          <a:latin typeface="Cambria Math"/>
                        </a:rPr>
                        <m:t>−</m:t>
                      </m:r>
                      <m:r>
                        <a:rPr lang="en-US" altLang="ja-JP" i="1">
                          <a:latin typeface="Cambria Math"/>
                        </a:rPr>
                        <m:t>𝑙𝑛𝑞𝑢𝑎𝑛𝑡𝑖𝑡</m:t>
                      </m:r>
                      <m:sSub>
                        <m:sSubPr>
                          <m:ctrlPr>
                            <a:rPr lang="en-US" altLang="ja-JP" i="1">
                              <a:latin typeface="Cambria Math"/>
                            </a:rPr>
                          </m:ctrlPr>
                        </m:sSubPr>
                        <m:e>
                          <m:r>
                            <a:rPr lang="en-US" altLang="ja-JP" i="1">
                              <a:latin typeface="Cambria Math"/>
                            </a:rPr>
                            <m:t>𝑦</m:t>
                          </m:r>
                        </m:e>
                        <m:sub>
                          <m:r>
                            <a:rPr lang="en-US" altLang="ja-JP" i="1">
                              <a:latin typeface="Cambria Math"/>
                            </a:rPr>
                            <m:t>0</m:t>
                          </m:r>
                        </m:sub>
                      </m:sSub>
                      <m:r>
                        <a:rPr lang="en-US" altLang="ja-JP" i="1">
                          <a:latin typeface="Cambria Math"/>
                        </a:rPr>
                        <m:t>=</m:t>
                      </m:r>
                      <m:func>
                        <m:funcPr>
                          <m:ctrlPr>
                            <a:rPr lang="en-US" altLang="ja-JP" i="1">
                              <a:latin typeface="Cambria Math"/>
                            </a:rPr>
                          </m:ctrlPr>
                        </m:funcPr>
                        <m:fName>
                          <m:r>
                            <m:rPr>
                              <m:sty m:val="p"/>
                            </m:rPr>
                            <a:rPr lang="en-US" altLang="ja-JP">
                              <a:latin typeface="Cambria Math"/>
                            </a:rPr>
                            <m:t>ln</m:t>
                          </m:r>
                        </m:fName>
                        <m:e>
                          <m:d>
                            <m:dPr>
                              <m:ctrlPr>
                                <a:rPr lang="en-US" altLang="ja-JP" i="1">
                                  <a:latin typeface="Cambria Math"/>
                                </a:rPr>
                              </m:ctrlPr>
                            </m:dPr>
                            <m:e>
                              <m:f>
                                <m:fPr>
                                  <m:ctrlPr>
                                    <a:rPr lang="en-US" altLang="ja-JP" i="1">
                                      <a:latin typeface="Cambria Math"/>
                                    </a:rPr>
                                  </m:ctrlPr>
                                </m:fPr>
                                <m:num>
                                  <m:r>
                                    <a:rPr lang="en-US" altLang="ja-JP" i="1">
                                      <a:latin typeface="Cambria Math"/>
                                    </a:rPr>
                                    <m:t>𝑞𝑢𝑎𝑛𝑡𝑖𝑡</m:t>
                                  </m:r>
                                  <m:sSub>
                                    <m:sSubPr>
                                      <m:ctrlPr>
                                        <a:rPr lang="en-US" altLang="ja-JP" i="1">
                                          <a:latin typeface="Cambria Math"/>
                                        </a:rPr>
                                      </m:ctrlPr>
                                    </m:sSubPr>
                                    <m:e>
                                      <m:r>
                                        <a:rPr lang="en-US" altLang="ja-JP" i="1">
                                          <a:latin typeface="Cambria Math"/>
                                        </a:rPr>
                                        <m:t>𝑦</m:t>
                                      </m:r>
                                    </m:e>
                                    <m:sub>
                                      <m:r>
                                        <a:rPr lang="en-US" altLang="ja-JP" i="1">
                                          <a:latin typeface="Cambria Math"/>
                                        </a:rPr>
                                        <m:t>𝑛𝑒𝑤</m:t>
                                      </m:r>
                                    </m:sub>
                                  </m:sSub>
                                </m:num>
                                <m:den>
                                  <m:r>
                                    <a:rPr lang="en-US" altLang="ja-JP" i="1">
                                      <a:latin typeface="Cambria Math"/>
                                    </a:rPr>
                                    <m:t>𝑞𝑢𝑎𝑛𝑡𝑖𝑡</m:t>
                                  </m:r>
                                  <m:sSub>
                                    <m:sSubPr>
                                      <m:ctrlPr>
                                        <a:rPr lang="en-US" altLang="ja-JP" i="1">
                                          <a:latin typeface="Cambria Math"/>
                                        </a:rPr>
                                      </m:ctrlPr>
                                    </m:sSubPr>
                                    <m:e>
                                      <m:r>
                                        <a:rPr lang="en-US" altLang="ja-JP" i="1">
                                          <a:latin typeface="Cambria Math"/>
                                        </a:rPr>
                                        <m:t>𝑦</m:t>
                                      </m:r>
                                    </m:e>
                                    <m:sub>
                                      <m:r>
                                        <a:rPr lang="en-US" altLang="ja-JP" i="1">
                                          <a:latin typeface="Cambria Math"/>
                                        </a:rPr>
                                        <m:t>0</m:t>
                                      </m:r>
                                    </m:sub>
                                  </m:sSub>
                                </m:den>
                              </m:f>
                            </m:e>
                          </m:d>
                        </m:e>
                      </m:func>
                      <m:r>
                        <a:rPr lang="en-US" altLang="ja-JP" i="1">
                          <a:latin typeface="Cambria Math"/>
                        </a:rPr>
                        <m:t>=0.2899</m:t>
                      </m:r>
                    </m:oMath>
                  </m:oMathPara>
                </a14:m>
                <a:endParaRPr lang="en-US" altLang="ja-JP" dirty="0"/>
              </a:p>
              <a:p>
                <a:pPr>
                  <a:buFont typeface="Wingdings" panose="05000000000000000000" pitchFamily="2" charset="2"/>
                  <a:buChar char="Ø"/>
                </a:pPr>
                <a14:m>
                  <m:oMath xmlns:m="http://schemas.openxmlformats.org/officeDocument/2006/math">
                    <m:r>
                      <a:rPr lang="en-US" altLang="ja-JP" sz="2000" i="1">
                        <a:latin typeface="Cambria Math"/>
                      </a:rPr>
                      <m:t>𝑞𝑢𝑎𝑛𝑡𝑖𝑡𝑦</m:t>
                    </m:r>
                    <m:r>
                      <a:rPr lang="en-US" altLang="ja-JP" sz="2000" i="1">
                        <a:latin typeface="Cambria Math"/>
                      </a:rPr>
                      <m:t> </m:t>
                    </m:r>
                    <m:sSup>
                      <m:sSupPr>
                        <m:ctrlPr>
                          <a:rPr lang="en-US" altLang="ja-JP" sz="2000" i="1">
                            <a:latin typeface="Cambria Math"/>
                          </a:rPr>
                        </m:ctrlPr>
                      </m:sSupPr>
                      <m:e>
                        <m:r>
                          <a:rPr lang="ja-JP" altLang="en-US" sz="2000" i="1">
                            <a:latin typeface="Cambria Math"/>
                          </a:rPr>
                          <m:t>を</m:t>
                        </m:r>
                        <m:r>
                          <a:rPr lang="en-US" altLang="ja-JP" sz="2000" i="1">
                            <a:latin typeface="Cambria Math"/>
                          </a:rPr>
                          <m:t>𝑒</m:t>
                        </m:r>
                      </m:e>
                      <m:sup>
                        <m:r>
                          <a:rPr lang="en-US" altLang="ja-JP" sz="2000" i="1">
                            <a:latin typeface="Cambria Math"/>
                          </a:rPr>
                          <m:t>0.2899</m:t>
                        </m:r>
                      </m:sup>
                    </m:sSup>
                    <m:r>
                      <a:rPr lang="en-US" altLang="ja-JP" sz="2000" i="1">
                        <a:latin typeface="Cambria Math"/>
                      </a:rPr>
                      <m:t>=1.33 </m:t>
                    </m:r>
                  </m:oMath>
                </a14:m>
                <a:r>
                  <a:rPr lang="ja-JP" altLang="en-US" sz="2000" dirty="0"/>
                  <a:t>倍だけの変化させる。</a:t>
                </a:r>
                <a:endParaRPr lang="en-US" altLang="ja-JP" sz="2000" dirty="0"/>
              </a:p>
              <a:p>
                <a:pPr>
                  <a:buFont typeface="Wingdings" panose="05000000000000000000" pitchFamily="2" charset="2"/>
                  <a:buChar char="Ø"/>
                </a:pPr>
                <a:r>
                  <a:rPr lang="en-US" altLang="ja-JP" sz="2000" dirty="0">
                    <a:latin typeface="Cambria Math"/>
                  </a:rPr>
                  <a:t>IRF</a:t>
                </a:r>
                <a:r>
                  <a:rPr lang="ja-JP" altLang="en-US" sz="2000" dirty="0">
                    <a:latin typeface="Cambria Math"/>
                  </a:rPr>
                  <a:t>の結果から、価格</a:t>
                </a:r>
                <a14:m>
                  <m:oMath xmlns:m="http://schemas.openxmlformats.org/officeDocument/2006/math">
                    <m:r>
                      <a:rPr lang="en-US" altLang="ja-JP" sz="2000" i="1">
                        <a:latin typeface="Cambria Math"/>
                      </a:rPr>
                      <m:t>𝑙𝑛𝑝𝑟𝑖𝑐𝑒</m:t>
                    </m:r>
                  </m:oMath>
                </a14:m>
                <a:r>
                  <a:rPr lang="ja-JP" altLang="en-US" sz="2000" dirty="0">
                    <a:latin typeface="Cambria Math"/>
                  </a:rPr>
                  <a:t>は最終的に</a:t>
                </a:r>
                <a14:m>
                  <m:oMath xmlns:m="http://schemas.openxmlformats.org/officeDocument/2006/math">
                    <m:r>
                      <a:rPr lang="en-US" altLang="ja-JP" sz="2000" i="1" dirty="0">
                        <a:latin typeface="Cambria Math"/>
                      </a:rPr>
                      <m:t>0.</m:t>
                    </m:r>
                    <m:r>
                      <a:rPr lang="en-US" altLang="ja-JP" sz="2000" i="1" dirty="0">
                        <a:latin typeface="Cambria Math" panose="02040503050406030204" pitchFamily="18" charset="0"/>
                      </a:rPr>
                      <m:t>3395</m:t>
                    </m:r>
                    <m:r>
                      <a:rPr lang="ja-JP" altLang="en-US" sz="2000" i="1" dirty="0">
                        <a:latin typeface="Cambria Math" panose="02040503050406030204" pitchFamily="18" charset="0"/>
                      </a:rPr>
                      <m:t>減っ</m:t>
                    </m:r>
                  </m:oMath>
                </a14:m>
                <a:r>
                  <a:rPr lang="ja-JP" altLang="en-US" sz="2000" dirty="0">
                    <a:latin typeface="Cambria Math"/>
                  </a:rPr>
                  <a:t>て均衡する。同様に、</a:t>
                </a:r>
                <a:endParaRPr lang="en-US" altLang="ja-JP" sz="2000" dirty="0">
                  <a:latin typeface="Cambria Math"/>
                </a:endParaRPr>
              </a:p>
              <a:p>
                <a:pPr marL="0" indent="0">
                  <a:buNone/>
                </a:pPr>
                <a14:m>
                  <m:oMathPara xmlns:m="http://schemas.openxmlformats.org/officeDocument/2006/math">
                    <m:oMathParaPr>
                      <m:jc m:val="centerGroup"/>
                    </m:oMathParaPr>
                    <m:oMath xmlns:m="http://schemas.openxmlformats.org/officeDocument/2006/math">
                      <m:r>
                        <m:rPr>
                          <m:sty m:val="p"/>
                        </m:rPr>
                        <a:rPr lang="en-US" altLang="ja-JP">
                          <a:latin typeface="Cambria Math"/>
                        </a:rPr>
                        <m:t>Δ</m:t>
                      </m:r>
                      <m:r>
                        <a:rPr lang="en-US" altLang="ja-JP" i="1">
                          <a:latin typeface="Cambria Math"/>
                        </a:rPr>
                        <m:t>𝑙𝑛𝑝𝑟𝑖𝑐𝑒</m:t>
                      </m:r>
                      <m:r>
                        <a:rPr lang="en-US" altLang="ja-JP" i="1">
                          <a:latin typeface="Cambria Math"/>
                        </a:rPr>
                        <m:t>=</m:t>
                      </m:r>
                      <m:r>
                        <a:rPr lang="en-US" altLang="ja-JP" i="1">
                          <a:latin typeface="Cambria Math"/>
                        </a:rPr>
                        <m:t>𝑙𝑛𝑝𝑟𝑖𝑐</m:t>
                      </m:r>
                      <m:sSub>
                        <m:sSubPr>
                          <m:ctrlPr>
                            <a:rPr lang="en-US" altLang="ja-JP" i="1">
                              <a:latin typeface="Cambria Math"/>
                            </a:rPr>
                          </m:ctrlPr>
                        </m:sSubPr>
                        <m:e>
                          <m:r>
                            <a:rPr lang="en-US" altLang="ja-JP" i="1">
                              <a:latin typeface="Cambria Math"/>
                            </a:rPr>
                            <m:t>𝑒</m:t>
                          </m:r>
                        </m:e>
                        <m:sub>
                          <m:r>
                            <a:rPr lang="en-US" altLang="ja-JP" i="1">
                              <a:latin typeface="Cambria Math"/>
                            </a:rPr>
                            <m:t>𝑛𝑒𝑤</m:t>
                          </m:r>
                        </m:sub>
                      </m:sSub>
                      <m:r>
                        <a:rPr lang="en-US" altLang="ja-JP" i="1">
                          <a:latin typeface="Cambria Math"/>
                        </a:rPr>
                        <m:t>−</m:t>
                      </m:r>
                      <m:r>
                        <a:rPr lang="en-US" altLang="ja-JP" i="1">
                          <a:latin typeface="Cambria Math"/>
                        </a:rPr>
                        <m:t>𝑙𝑛𝑝𝑟𝑖𝑐</m:t>
                      </m:r>
                      <m:sSub>
                        <m:sSubPr>
                          <m:ctrlPr>
                            <a:rPr lang="en-US" altLang="ja-JP" i="1">
                              <a:latin typeface="Cambria Math"/>
                            </a:rPr>
                          </m:ctrlPr>
                        </m:sSubPr>
                        <m:e>
                          <m:r>
                            <a:rPr lang="en-US" altLang="ja-JP" i="1">
                              <a:latin typeface="Cambria Math"/>
                            </a:rPr>
                            <m:t>𝑒</m:t>
                          </m:r>
                        </m:e>
                        <m:sub>
                          <m:r>
                            <a:rPr lang="en-US" altLang="ja-JP" i="1">
                              <a:latin typeface="Cambria Math"/>
                            </a:rPr>
                            <m:t>0</m:t>
                          </m:r>
                        </m:sub>
                      </m:sSub>
                      <m:r>
                        <a:rPr lang="en-US" altLang="ja-JP" i="1">
                          <a:latin typeface="Cambria Math"/>
                        </a:rPr>
                        <m:t>=</m:t>
                      </m:r>
                      <m:func>
                        <m:funcPr>
                          <m:ctrlPr>
                            <a:rPr lang="en-US" altLang="ja-JP" i="1">
                              <a:latin typeface="Cambria Math"/>
                            </a:rPr>
                          </m:ctrlPr>
                        </m:funcPr>
                        <m:fName>
                          <m:r>
                            <m:rPr>
                              <m:sty m:val="p"/>
                            </m:rPr>
                            <a:rPr lang="en-US" altLang="ja-JP">
                              <a:latin typeface="Cambria Math"/>
                            </a:rPr>
                            <m:t>ln</m:t>
                          </m:r>
                        </m:fName>
                        <m:e>
                          <m:d>
                            <m:dPr>
                              <m:ctrlPr>
                                <a:rPr lang="en-US" altLang="ja-JP" i="1">
                                  <a:latin typeface="Cambria Math"/>
                                </a:rPr>
                              </m:ctrlPr>
                            </m:dPr>
                            <m:e>
                              <m:f>
                                <m:fPr>
                                  <m:ctrlPr>
                                    <a:rPr lang="en-US" altLang="ja-JP" i="1">
                                      <a:latin typeface="Cambria Math"/>
                                    </a:rPr>
                                  </m:ctrlPr>
                                </m:fPr>
                                <m:num>
                                  <m:r>
                                    <a:rPr lang="en-US" altLang="ja-JP" i="1">
                                      <a:latin typeface="Cambria Math"/>
                                    </a:rPr>
                                    <m:t>𝑝𝑟𝑖𝑐</m:t>
                                  </m:r>
                                  <m:sSub>
                                    <m:sSubPr>
                                      <m:ctrlPr>
                                        <a:rPr lang="en-US" altLang="ja-JP" i="1">
                                          <a:latin typeface="Cambria Math"/>
                                        </a:rPr>
                                      </m:ctrlPr>
                                    </m:sSubPr>
                                    <m:e>
                                      <m:r>
                                        <a:rPr lang="en-US" altLang="ja-JP" i="1">
                                          <a:latin typeface="Cambria Math"/>
                                        </a:rPr>
                                        <m:t>𝑒</m:t>
                                      </m:r>
                                    </m:e>
                                    <m:sub>
                                      <m:r>
                                        <a:rPr lang="en-US" altLang="ja-JP" i="1">
                                          <a:latin typeface="Cambria Math"/>
                                        </a:rPr>
                                        <m:t>𝑛𝑒𝑤</m:t>
                                      </m:r>
                                    </m:sub>
                                  </m:sSub>
                                </m:num>
                                <m:den>
                                  <m:r>
                                    <a:rPr lang="en-US" altLang="ja-JP" i="1">
                                      <a:latin typeface="Cambria Math"/>
                                    </a:rPr>
                                    <m:t>𝑝𝑟𝑖𝑐</m:t>
                                  </m:r>
                                  <m:sSub>
                                    <m:sSubPr>
                                      <m:ctrlPr>
                                        <a:rPr lang="en-US" altLang="ja-JP" i="1">
                                          <a:latin typeface="Cambria Math"/>
                                        </a:rPr>
                                      </m:ctrlPr>
                                    </m:sSubPr>
                                    <m:e>
                                      <m:r>
                                        <a:rPr lang="en-US" altLang="ja-JP" i="1">
                                          <a:latin typeface="Cambria Math"/>
                                        </a:rPr>
                                        <m:t>𝑒</m:t>
                                      </m:r>
                                    </m:e>
                                    <m:sub>
                                      <m:r>
                                        <a:rPr lang="en-US" altLang="ja-JP" i="1">
                                          <a:latin typeface="Cambria Math"/>
                                        </a:rPr>
                                        <m:t>0</m:t>
                                      </m:r>
                                    </m:sub>
                                  </m:sSub>
                                </m:den>
                              </m:f>
                            </m:e>
                          </m:d>
                        </m:e>
                      </m:func>
                      <m:r>
                        <a:rPr lang="en-US" altLang="ja-JP" i="1">
                          <a:latin typeface="Cambria Math"/>
                        </a:rPr>
                        <m:t>=</m:t>
                      </m:r>
                      <m:r>
                        <a:rPr lang="en-US" altLang="ja-JP" i="1">
                          <a:latin typeface="Cambria Math" panose="02040503050406030204" pitchFamily="18" charset="0"/>
                        </a:rPr>
                        <m:t>−</m:t>
                      </m:r>
                      <m:r>
                        <a:rPr lang="en-US" altLang="ja-JP" i="1">
                          <a:latin typeface="Cambria Math"/>
                        </a:rPr>
                        <m:t>0.</m:t>
                      </m:r>
                      <m:r>
                        <a:rPr lang="en-US" altLang="ja-JP" i="1">
                          <a:latin typeface="Cambria Math" panose="02040503050406030204" pitchFamily="18" charset="0"/>
                        </a:rPr>
                        <m:t>3395</m:t>
                      </m:r>
                    </m:oMath>
                  </m:oMathPara>
                </a14:m>
                <a:endParaRPr lang="en-US" altLang="ja-JP" dirty="0"/>
              </a:p>
              <a:p>
                <a:pPr>
                  <a:buFont typeface="Wingdings" panose="05000000000000000000" pitchFamily="2" charset="2"/>
                  <a:buChar char="Ø"/>
                </a:pPr>
                <a:r>
                  <a:rPr lang="ja-JP" altLang="en-US" sz="2000" dirty="0">
                    <a:latin typeface="Cambria Math"/>
                  </a:rPr>
                  <a:t>つまり、価格</a:t>
                </a:r>
                <a14:m>
                  <m:oMath xmlns:m="http://schemas.openxmlformats.org/officeDocument/2006/math">
                    <m:r>
                      <a:rPr lang="en-US" altLang="ja-JP" sz="2000" i="1">
                        <a:latin typeface="Cambria Math"/>
                      </a:rPr>
                      <m:t>𝑝𝑟𝑖𝑐𝑒</m:t>
                    </m:r>
                  </m:oMath>
                </a14:m>
                <a:r>
                  <a:rPr lang="ja-JP" altLang="en-US" sz="2000" dirty="0">
                    <a:latin typeface="Cambria Math"/>
                  </a:rPr>
                  <a:t>は</a:t>
                </a:r>
                <a14:m>
                  <m:oMath xmlns:m="http://schemas.openxmlformats.org/officeDocument/2006/math">
                    <m:sSup>
                      <m:sSupPr>
                        <m:ctrlPr>
                          <a:rPr lang="en-US" altLang="ja-JP" sz="2000" i="1" dirty="0">
                            <a:latin typeface="Cambria Math"/>
                          </a:rPr>
                        </m:ctrlPr>
                      </m:sSupPr>
                      <m:e>
                        <m:r>
                          <a:rPr lang="en-US" altLang="ja-JP" sz="2000" i="1" dirty="0">
                            <a:latin typeface="Cambria Math"/>
                          </a:rPr>
                          <m:t>𝑒</m:t>
                        </m:r>
                      </m:e>
                      <m:sup>
                        <m:r>
                          <a:rPr lang="en-US" altLang="ja-JP" sz="2000" i="1" dirty="0">
                            <a:latin typeface="Cambria Math" panose="02040503050406030204" pitchFamily="18" charset="0"/>
                          </a:rPr>
                          <m:t>−</m:t>
                        </m:r>
                        <m:r>
                          <a:rPr lang="en-US" altLang="ja-JP" sz="2000" i="1" dirty="0">
                            <a:latin typeface="Cambria Math"/>
                          </a:rPr>
                          <m:t>0.</m:t>
                        </m:r>
                        <m:r>
                          <a:rPr lang="en-US" altLang="ja-JP" sz="2000" i="1" dirty="0">
                            <a:latin typeface="Cambria Math" panose="02040503050406030204" pitchFamily="18" charset="0"/>
                          </a:rPr>
                          <m:t>3395</m:t>
                        </m:r>
                      </m:sup>
                    </m:sSup>
                    <m:r>
                      <a:rPr lang="en-US" altLang="ja-JP" sz="2000" i="1" dirty="0">
                        <a:latin typeface="Cambria Math" panose="02040503050406030204" pitchFamily="18" charset="0"/>
                      </a:rPr>
                      <m:t>=</m:t>
                    </m:r>
                    <m:r>
                      <a:rPr lang="en-US" altLang="ja-JP" sz="2000" dirty="0">
                        <a:latin typeface="Cambria Math" panose="02040503050406030204" pitchFamily="18" charset="0"/>
                      </a:rPr>
                      <m:t>0.712</m:t>
                    </m:r>
                  </m:oMath>
                </a14:m>
                <a:r>
                  <a:rPr lang="ja-JP" altLang="en-US" sz="2000" dirty="0">
                    <a:latin typeface="Cambria Math"/>
                  </a:rPr>
                  <a:t>倍になって均衡する</a:t>
                </a:r>
                <a:endParaRPr lang="en-US" altLang="ja-JP" sz="2000" dirty="0">
                  <a:latin typeface="Cambria Math"/>
                </a:endParaRPr>
              </a:p>
              <a:p>
                <a:pPr>
                  <a:buFont typeface="Wingdings" panose="05000000000000000000" pitchFamily="2" charset="2"/>
                  <a:buChar char="Ø"/>
                </a:pPr>
                <a:r>
                  <a:rPr lang="ja-JP" altLang="en-US" sz="2000" dirty="0">
                    <a:latin typeface="Cambria Math"/>
                  </a:rPr>
                  <a:t>この関係は、数量を</a:t>
                </a:r>
                <a:r>
                  <a:rPr lang="en-US" altLang="ja-JP" sz="2000" dirty="0">
                    <a:latin typeface="Cambria Math"/>
                  </a:rPr>
                  <a:t>1.33</a:t>
                </a:r>
                <a:r>
                  <a:rPr lang="ja-JP" altLang="en-US" sz="2000" dirty="0">
                    <a:latin typeface="Cambria Math"/>
                  </a:rPr>
                  <a:t>倍にすると、価格は</a:t>
                </a:r>
                <a:r>
                  <a:rPr lang="ja-JP" altLang="en-US" sz="2000" dirty="0">
                    <a:solidFill>
                      <a:srgbClr val="FF0000"/>
                    </a:solidFill>
                    <a:latin typeface="Cambria Math"/>
                  </a:rPr>
                  <a:t>反対向きに</a:t>
                </a:r>
                <a:r>
                  <a:rPr lang="ja-JP" altLang="en-US" sz="2000" dirty="0">
                    <a:latin typeface="Cambria Math"/>
                  </a:rPr>
                  <a:t>変化して</a:t>
                </a:r>
                <a:r>
                  <a:rPr lang="en-US" altLang="ja-JP" sz="2000" dirty="0">
                    <a:latin typeface="Cambria Math"/>
                  </a:rPr>
                  <a:t>0.712</a:t>
                </a:r>
                <a:r>
                  <a:rPr lang="ja-JP" altLang="en-US" sz="2000" dirty="0">
                    <a:latin typeface="Cambria Math"/>
                  </a:rPr>
                  <a:t>倍になることを表している。これを式にすると、</a:t>
                </a:r>
                <a:endParaRPr lang="en-US" altLang="ja-JP" sz="2000" dirty="0">
                  <a:latin typeface="Cambria Math"/>
                </a:endParaRPr>
              </a:p>
              <a:p>
                <a:pPr marL="0" indent="0">
                  <a:buNone/>
                </a:pPr>
                <a14:m>
                  <m:oMathPara xmlns:m="http://schemas.openxmlformats.org/officeDocument/2006/math">
                    <m:oMathParaPr>
                      <m:jc m:val="center"/>
                    </m:oMathParaPr>
                    <m:oMath xmlns:m="http://schemas.openxmlformats.org/officeDocument/2006/math">
                      <m:func>
                        <m:funcPr>
                          <m:ctrlPr>
                            <a:rPr lang="en-US" altLang="ja-JP" i="1">
                              <a:latin typeface="Cambria Math"/>
                            </a:rPr>
                          </m:ctrlPr>
                        </m:funcPr>
                        <m:fName>
                          <m:r>
                            <m:rPr>
                              <m:sty m:val="p"/>
                            </m:rPr>
                            <a:rPr lang="en-US" altLang="ja-JP">
                              <a:latin typeface="Cambria Math"/>
                            </a:rPr>
                            <m:t>ln</m:t>
                          </m:r>
                        </m:fName>
                        <m:e>
                          <m:d>
                            <m:dPr>
                              <m:ctrlPr>
                                <a:rPr lang="en-US" altLang="ja-JP" i="1">
                                  <a:latin typeface="Cambria Math"/>
                                </a:rPr>
                              </m:ctrlPr>
                            </m:dPr>
                            <m:e>
                              <m:f>
                                <m:fPr>
                                  <m:ctrlPr>
                                    <a:rPr lang="en-US" altLang="ja-JP" i="1">
                                      <a:latin typeface="Cambria Math"/>
                                    </a:rPr>
                                  </m:ctrlPr>
                                </m:fPr>
                                <m:num>
                                  <m:r>
                                    <a:rPr lang="en-US" altLang="ja-JP" i="1">
                                      <a:latin typeface="Cambria Math"/>
                                    </a:rPr>
                                    <m:t>𝑝𝑟𝑖𝑐</m:t>
                                  </m:r>
                                  <m:sSub>
                                    <m:sSubPr>
                                      <m:ctrlPr>
                                        <a:rPr lang="en-US" altLang="ja-JP" i="1">
                                          <a:latin typeface="Cambria Math"/>
                                        </a:rPr>
                                      </m:ctrlPr>
                                    </m:sSubPr>
                                    <m:e>
                                      <m:r>
                                        <a:rPr lang="en-US" altLang="ja-JP" i="1">
                                          <a:latin typeface="Cambria Math"/>
                                        </a:rPr>
                                        <m:t>𝑒</m:t>
                                      </m:r>
                                    </m:e>
                                    <m:sub>
                                      <m:r>
                                        <a:rPr lang="en-US" altLang="ja-JP" i="1">
                                          <a:latin typeface="Cambria Math"/>
                                        </a:rPr>
                                        <m:t>𝑛𝑒𝑤</m:t>
                                      </m:r>
                                    </m:sub>
                                  </m:sSub>
                                </m:num>
                                <m:den>
                                  <m:r>
                                    <a:rPr lang="en-US" altLang="ja-JP" i="1">
                                      <a:latin typeface="Cambria Math"/>
                                    </a:rPr>
                                    <m:t>𝑝𝑟𝑖𝑐</m:t>
                                  </m:r>
                                  <m:sSub>
                                    <m:sSubPr>
                                      <m:ctrlPr>
                                        <a:rPr lang="en-US" altLang="ja-JP" i="1">
                                          <a:latin typeface="Cambria Math"/>
                                        </a:rPr>
                                      </m:ctrlPr>
                                    </m:sSubPr>
                                    <m:e>
                                      <m:r>
                                        <a:rPr lang="en-US" altLang="ja-JP" i="1">
                                          <a:latin typeface="Cambria Math"/>
                                        </a:rPr>
                                        <m:t>𝑒</m:t>
                                      </m:r>
                                    </m:e>
                                    <m:sub>
                                      <m:r>
                                        <a:rPr lang="en-US" altLang="ja-JP" i="1">
                                          <a:latin typeface="Cambria Math"/>
                                        </a:rPr>
                                        <m:t>0</m:t>
                                      </m:r>
                                    </m:sub>
                                  </m:sSub>
                                </m:den>
                              </m:f>
                            </m:e>
                          </m:d>
                        </m:e>
                      </m:func>
                      <m:r>
                        <a:rPr lang="en-US" altLang="ja-JP" i="1">
                          <a:latin typeface="Cambria Math"/>
                        </a:rPr>
                        <m:t>=</m:t>
                      </m:r>
                      <m:sSup>
                        <m:sSupPr>
                          <m:ctrlPr>
                            <a:rPr lang="en-US" altLang="ja-JP" i="1">
                              <a:latin typeface="Cambria Math"/>
                            </a:rPr>
                          </m:ctrlPr>
                        </m:sSupPr>
                        <m:e>
                          <m:func>
                            <m:funcPr>
                              <m:ctrlPr>
                                <a:rPr lang="en-US" altLang="ja-JP" i="1">
                                  <a:latin typeface="Cambria Math"/>
                                </a:rPr>
                              </m:ctrlPr>
                            </m:funcPr>
                            <m:fName>
                              <m:r>
                                <m:rPr>
                                  <m:sty m:val="p"/>
                                </m:rPr>
                                <a:rPr lang="en-US" altLang="ja-JP">
                                  <a:latin typeface="Cambria Math"/>
                                </a:rPr>
                                <m:t>ln</m:t>
                              </m:r>
                            </m:fName>
                            <m:e>
                              <m:d>
                                <m:dPr>
                                  <m:ctrlPr>
                                    <a:rPr lang="en-US" altLang="ja-JP" i="1">
                                      <a:latin typeface="Cambria Math"/>
                                    </a:rPr>
                                  </m:ctrlPr>
                                </m:dPr>
                                <m:e>
                                  <m:f>
                                    <m:fPr>
                                      <m:ctrlPr>
                                        <a:rPr lang="en-US" altLang="ja-JP" i="1">
                                          <a:latin typeface="Cambria Math"/>
                                        </a:rPr>
                                      </m:ctrlPr>
                                    </m:fPr>
                                    <m:num>
                                      <m:r>
                                        <a:rPr lang="en-US" altLang="ja-JP" i="1">
                                          <a:latin typeface="Cambria Math"/>
                                        </a:rPr>
                                        <m:t>𝑞𝑢𝑎𝑛𝑡𝑖𝑡</m:t>
                                      </m:r>
                                      <m:sSub>
                                        <m:sSubPr>
                                          <m:ctrlPr>
                                            <a:rPr lang="en-US" altLang="ja-JP" i="1">
                                              <a:latin typeface="Cambria Math"/>
                                            </a:rPr>
                                          </m:ctrlPr>
                                        </m:sSubPr>
                                        <m:e>
                                          <m:r>
                                            <a:rPr lang="en-US" altLang="ja-JP" i="1">
                                              <a:latin typeface="Cambria Math"/>
                                            </a:rPr>
                                            <m:t>𝑦</m:t>
                                          </m:r>
                                        </m:e>
                                        <m:sub>
                                          <m:r>
                                            <a:rPr lang="en-US" altLang="ja-JP" i="1">
                                              <a:latin typeface="Cambria Math"/>
                                            </a:rPr>
                                            <m:t>𝑛𝑒𝑤</m:t>
                                          </m:r>
                                        </m:sub>
                                      </m:sSub>
                                    </m:num>
                                    <m:den>
                                      <m:r>
                                        <a:rPr lang="en-US" altLang="ja-JP" i="1">
                                          <a:latin typeface="Cambria Math"/>
                                        </a:rPr>
                                        <m:t>𝑞𝑢𝑎𝑛𝑡𝑖𝑡</m:t>
                                      </m:r>
                                      <m:sSub>
                                        <m:sSubPr>
                                          <m:ctrlPr>
                                            <a:rPr lang="en-US" altLang="ja-JP" i="1">
                                              <a:latin typeface="Cambria Math"/>
                                            </a:rPr>
                                          </m:ctrlPr>
                                        </m:sSubPr>
                                        <m:e>
                                          <m:r>
                                            <a:rPr lang="en-US" altLang="ja-JP" i="1">
                                              <a:latin typeface="Cambria Math"/>
                                            </a:rPr>
                                            <m:t>𝑦</m:t>
                                          </m:r>
                                        </m:e>
                                        <m:sub>
                                          <m:r>
                                            <a:rPr lang="en-US" altLang="ja-JP" i="1">
                                              <a:latin typeface="Cambria Math"/>
                                            </a:rPr>
                                            <m:t>0</m:t>
                                          </m:r>
                                        </m:sub>
                                      </m:sSub>
                                    </m:den>
                                  </m:f>
                                </m:e>
                              </m:d>
                            </m:e>
                          </m:func>
                        </m:e>
                        <m:sup>
                          <m:f>
                            <m:fPr>
                              <m:ctrlPr>
                                <a:rPr lang="en-US" altLang="ja-JP" i="1">
                                  <a:latin typeface="Cambria Math"/>
                                </a:rPr>
                              </m:ctrlPr>
                            </m:fPr>
                            <m:num>
                              <m:r>
                                <a:rPr lang="en-US" altLang="ja-JP" i="1">
                                  <a:latin typeface="Cambria Math" panose="02040503050406030204" pitchFamily="18" charset="0"/>
                                </a:rPr>
                                <m:t>−</m:t>
                              </m:r>
                              <m:r>
                                <a:rPr lang="en-US" altLang="ja-JP" i="1">
                                  <a:latin typeface="Cambria Math"/>
                                </a:rPr>
                                <m:t>0.</m:t>
                              </m:r>
                              <m:r>
                                <a:rPr lang="en-US" altLang="ja-JP" i="1">
                                  <a:latin typeface="Cambria Math" panose="02040503050406030204" pitchFamily="18" charset="0"/>
                                </a:rPr>
                                <m:t>3395</m:t>
                              </m:r>
                            </m:num>
                            <m:den>
                              <m:r>
                                <a:rPr lang="en-US" altLang="ja-JP" i="1">
                                  <a:latin typeface="Cambria Math"/>
                                </a:rPr>
                                <m:t>0.2899</m:t>
                              </m:r>
                            </m:den>
                          </m:f>
                        </m:sup>
                      </m:sSup>
                    </m:oMath>
                  </m:oMathPara>
                </a14:m>
                <a:endParaRPr lang="en-US" altLang="ja-JP" dirty="0"/>
              </a:p>
              <a:p>
                <a:pPr marL="0" indent="0">
                  <a:buNone/>
                </a:pPr>
                <a14:m>
                  <m:oMathPara xmlns:m="http://schemas.openxmlformats.org/officeDocument/2006/math">
                    <m:oMathParaPr>
                      <m:jc m:val="centerGroup"/>
                    </m:oMathParaPr>
                    <m:oMath xmlns:m="http://schemas.openxmlformats.org/officeDocument/2006/math">
                      <m:r>
                        <a:rPr lang="en-US" altLang="ja-JP" i="1">
                          <a:latin typeface="Cambria Math"/>
                        </a:rPr>
                        <m:t>𝑝𝑟𝑖𝑐</m:t>
                      </m:r>
                      <m:sSub>
                        <m:sSubPr>
                          <m:ctrlPr>
                            <a:rPr lang="en-US" altLang="ja-JP" i="1">
                              <a:latin typeface="Cambria Math"/>
                            </a:rPr>
                          </m:ctrlPr>
                        </m:sSubPr>
                        <m:e>
                          <m:r>
                            <a:rPr lang="en-US" altLang="ja-JP" i="1">
                              <a:latin typeface="Cambria Math"/>
                            </a:rPr>
                            <m:t>𝑒</m:t>
                          </m:r>
                        </m:e>
                        <m:sub>
                          <m:r>
                            <a:rPr lang="en-US" altLang="ja-JP" i="1">
                              <a:latin typeface="Cambria Math"/>
                            </a:rPr>
                            <m:t>𝑛𝑒𝑤</m:t>
                          </m:r>
                        </m:sub>
                      </m:sSub>
                      <m:r>
                        <a:rPr lang="en-US" altLang="ja-JP" i="1">
                          <a:latin typeface="Cambria Math"/>
                        </a:rPr>
                        <m:t>=</m:t>
                      </m:r>
                      <m:sSup>
                        <m:sSupPr>
                          <m:ctrlPr>
                            <a:rPr lang="en-US" altLang="ja-JP" i="1">
                              <a:latin typeface="Cambria Math"/>
                            </a:rPr>
                          </m:ctrlPr>
                        </m:sSupPr>
                        <m:e>
                          <m:d>
                            <m:dPr>
                              <m:ctrlPr>
                                <a:rPr lang="en-US" altLang="ja-JP" i="1">
                                  <a:latin typeface="Cambria Math"/>
                                </a:rPr>
                              </m:ctrlPr>
                            </m:dPr>
                            <m:e>
                              <m:f>
                                <m:fPr>
                                  <m:ctrlPr>
                                    <a:rPr lang="en-US" altLang="ja-JP" i="1">
                                      <a:latin typeface="Cambria Math"/>
                                    </a:rPr>
                                  </m:ctrlPr>
                                </m:fPr>
                                <m:num>
                                  <m:r>
                                    <a:rPr lang="en-US" altLang="ja-JP" i="1">
                                      <a:latin typeface="Cambria Math"/>
                                    </a:rPr>
                                    <m:t>𝑞𝑢𝑎𝑛𝑡𝑖𝑡</m:t>
                                  </m:r>
                                  <m:sSub>
                                    <m:sSubPr>
                                      <m:ctrlPr>
                                        <a:rPr lang="en-US" altLang="ja-JP" i="1">
                                          <a:latin typeface="Cambria Math"/>
                                        </a:rPr>
                                      </m:ctrlPr>
                                    </m:sSubPr>
                                    <m:e>
                                      <m:r>
                                        <a:rPr lang="en-US" altLang="ja-JP" i="1">
                                          <a:latin typeface="Cambria Math"/>
                                        </a:rPr>
                                        <m:t>𝑦</m:t>
                                      </m:r>
                                    </m:e>
                                    <m:sub>
                                      <m:r>
                                        <a:rPr lang="en-US" altLang="ja-JP" i="1">
                                          <a:latin typeface="Cambria Math"/>
                                        </a:rPr>
                                        <m:t>𝑛𝑒𝑤</m:t>
                                      </m:r>
                                    </m:sub>
                                  </m:sSub>
                                </m:num>
                                <m:den>
                                  <m:r>
                                    <a:rPr lang="en-US" altLang="ja-JP" i="1">
                                      <a:latin typeface="Cambria Math"/>
                                    </a:rPr>
                                    <m:t>𝑞𝑢𝑎𝑛𝑡𝑖𝑡</m:t>
                                  </m:r>
                                  <m:sSub>
                                    <m:sSubPr>
                                      <m:ctrlPr>
                                        <a:rPr lang="en-US" altLang="ja-JP" i="1">
                                          <a:latin typeface="Cambria Math"/>
                                        </a:rPr>
                                      </m:ctrlPr>
                                    </m:sSubPr>
                                    <m:e>
                                      <m:r>
                                        <a:rPr lang="en-US" altLang="ja-JP" i="1">
                                          <a:latin typeface="Cambria Math"/>
                                        </a:rPr>
                                        <m:t>𝑦</m:t>
                                      </m:r>
                                    </m:e>
                                    <m:sub>
                                      <m:r>
                                        <a:rPr lang="en-US" altLang="ja-JP" i="1">
                                          <a:latin typeface="Cambria Math"/>
                                        </a:rPr>
                                        <m:t>0</m:t>
                                      </m:r>
                                    </m:sub>
                                  </m:sSub>
                                </m:den>
                              </m:f>
                            </m:e>
                          </m:d>
                        </m:e>
                        <m:sup>
                          <m:r>
                            <a:rPr lang="en-US" altLang="ja-JP" i="1">
                              <a:latin typeface="Cambria Math" panose="02040503050406030204" pitchFamily="18" charset="0"/>
                            </a:rPr>
                            <m:t>−</m:t>
                          </m:r>
                          <m:r>
                            <a:rPr lang="en-US" altLang="ja-JP" i="1">
                              <a:latin typeface="Cambria Math"/>
                            </a:rPr>
                            <m:t>0.</m:t>
                          </m:r>
                          <m:r>
                            <a:rPr lang="en-US" altLang="ja-JP" i="1">
                              <a:latin typeface="Cambria Math" panose="02040503050406030204" pitchFamily="18" charset="0"/>
                            </a:rPr>
                            <m:t>3395</m:t>
                          </m:r>
                          <m:r>
                            <m:rPr>
                              <m:lit/>
                            </m:rPr>
                            <a:rPr lang="en-US" altLang="ja-JP" i="1">
                              <a:latin typeface="Cambria Math"/>
                            </a:rPr>
                            <m:t>/</m:t>
                          </m:r>
                          <m:r>
                            <a:rPr lang="en-US" altLang="ja-JP" i="1">
                              <a:latin typeface="Cambria Math"/>
                            </a:rPr>
                            <m:t>0.2899</m:t>
                          </m:r>
                        </m:sup>
                      </m:sSup>
                      <m:r>
                        <a:rPr lang="en-US" altLang="ja-JP" i="1">
                          <a:latin typeface="Cambria Math"/>
                        </a:rPr>
                        <m:t>𝑝𝑟𝑖𝑐</m:t>
                      </m:r>
                      <m:sSub>
                        <m:sSubPr>
                          <m:ctrlPr>
                            <a:rPr lang="en-US" altLang="ja-JP" i="1">
                              <a:latin typeface="Cambria Math"/>
                            </a:rPr>
                          </m:ctrlPr>
                        </m:sSubPr>
                        <m:e>
                          <m:r>
                            <a:rPr lang="en-US" altLang="ja-JP" i="1">
                              <a:latin typeface="Cambria Math"/>
                            </a:rPr>
                            <m:t>𝑒</m:t>
                          </m:r>
                        </m:e>
                        <m:sub>
                          <m:r>
                            <a:rPr lang="en-US" altLang="ja-JP" i="1">
                              <a:latin typeface="Cambria Math"/>
                            </a:rPr>
                            <m:t>0</m:t>
                          </m:r>
                        </m:sub>
                      </m:sSub>
                    </m:oMath>
                  </m:oMathPara>
                </a14:m>
                <a:endParaRPr lang="en-US" altLang="ja-JP" sz="2000" dirty="0"/>
              </a:p>
              <a:p>
                <a:pPr>
                  <a:buFont typeface="Wingdings" panose="05000000000000000000" pitchFamily="2" charset="2"/>
                  <a:buChar char="Ø"/>
                </a:pPr>
                <a:endParaRPr lang="en-US" altLang="ja-JP" sz="2000" dirty="0"/>
              </a:p>
              <a:p>
                <a:pPr>
                  <a:buFont typeface="Wingdings" panose="05000000000000000000" pitchFamily="2" charset="2"/>
                  <a:buChar char="Ø"/>
                </a:pPr>
                <a:endParaRPr lang="en-US" altLang="ja-JP" sz="2000" dirty="0"/>
              </a:p>
              <a:p>
                <a:pPr>
                  <a:buFont typeface="Wingdings" panose="05000000000000000000" pitchFamily="2" charset="2"/>
                  <a:buChar char="Ø"/>
                </a:pPr>
                <a:endParaRPr lang="ja-JP" altLang="en-US" sz="2000" dirty="0"/>
              </a:p>
            </p:txBody>
          </p:sp>
        </mc:Choice>
        <mc:Fallback xmlns="">
          <p:sp>
            <p:nvSpPr>
              <p:cNvPr id="5" name="コンテンツ プレースホルダー 4"/>
              <p:cNvSpPr>
                <a:spLocks noGrp="1" noRot="1" noChangeAspect="1" noMove="1" noResize="1" noEditPoints="1" noAdjustHandles="1" noChangeArrowheads="1" noChangeShapeType="1" noTextEdit="1"/>
              </p:cNvSpPr>
              <p:nvPr>
                <p:ph idx="1"/>
              </p:nvPr>
            </p:nvSpPr>
            <p:spPr>
              <a:xfrm>
                <a:off x="829056" y="1136904"/>
                <a:ext cx="8915400" cy="5638800"/>
              </a:xfrm>
              <a:blipFill rotWithShape="0">
                <a:blip r:embed="rId2"/>
                <a:stretch>
                  <a:fillRect l="-273" t="-1514"/>
                </a:stretch>
              </a:blipFill>
            </p:spPr>
            <p:txBody>
              <a:bodyPr/>
              <a:lstStyle/>
              <a:p>
                <a:r>
                  <a:rPr lang="ja-JP" altLang="en-US">
                    <a:noFill/>
                  </a:rPr>
                  <a:t> </a:t>
                </a:r>
              </a:p>
            </p:txBody>
          </p:sp>
        </mc:Fallback>
      </mc:AlternateContent>
      <p:sp>
        <p:nvSpPr>
          <p:cNvPr id="2" name="スライド番号プレースホルダー 1"/>
          <p:cNvSpPr>
            <a:spLocks noGrp="1"/>
          </p:cNvSpPr>
          <p:nvPr>
            <p:ph type="sldNum" sz="quarter" idx="12"/>
          </p:nvPr>
        </p:nvSpPr>
        <p:spPr/>
        <p:txBody>
          <a:bodyPr/>
          <a:lstStyle/>
          <a:p>
            <a:fld id="{3EFF009B-A59A-4A4A-940C-016A68B0B844}" type="slidenum">
              <a:rPr kumimoji="1" lang="ja-JP" altLang="en-US" smtClean="0"/>
              <a:t>26</a:t>
            </a:fld>
            <a:endParaRPr kumimoji="1" lang="ja-JP" altLang="en-US"/>
          </a:p>
        </p:txBody>
      </p:sp>
    </p:spTree>
    <p:extLst>
      <p:ext uri="{BB962C8B-B14F-4D97-AF65-F5344CB8AC3E}">
        <p14:creationId xmlns:p14="http://schemas.microsoft.com/office/powerpoint/2010/main" val="1851321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1384" y="296652"/>
            <a:ext cx="11292840" cy="876872"/>
          </a:xfrm>
        </p:spPr>
        <p:txBody>
          <a:bodyPr anchor="ctr"/>
          <a:lstStyle/>
          <a:p>
            <a:r>
              <a:rPr lang="ja-JP" altLang="en-US" dirty="0" smtClean="0"/>
              <a:t>１</a:t>
            </a:r>
            <a:r>
              <a:rPr kumimoji="1" lang="ja-JP" altLang="en-US" dirty="0" smtClean="0"/>
              <a:t>章（１）クロ</a:t>
            </a:r>
            <a:r>
              <a:rPr lang="ja-JP" altLang="en-US" dirty="0" smtClean="0"/>
              <a:t>マグロ漁業を取り巻く現状</a:t>
            </a:r>
            <a:endParaRPr kumimoji="1" lang="ja-JP" altLang="en-US" dirty="0"/>
          </a:p>
        </p:txBody>
      </p:sp>
      <p:sp>
        <p:nvSpPr>
          <p:cNvPr id="3" name="コンテンツ プレースホルダー 2"/>
          <p:cNvSpPr>
            <a:spLocks noGrp="1"/>
          </p:cNvSpPr>
          <p:nvPr>
            <p:ph idx="1"/>
          </p:nvPr>
        </p:nvSpPr>
        <p:spPr>
          <a:xfrm>
            <a:off x="722928" y="1356547"/>
            <a:ext cx="8956065" cy="4397865"/>
          </a:xfrm>
        </p:spPr>
        <p:txBody>
          <a:bodyPr>
            <a:normAutofit fontScale="85000" lnSpcReduction="10000"/>
          </a:bodyPr>
          <a:lstStyle/>
          <a:p>
            <a:pPr marL="0" indent="0">
              <a:buNone/>
            </a:pPr>
            <a:r>
              <a:rPr kumimoji="1" lang="ja-JP" altLang="en-US" sz="2600" dirty="0" smtClean="0"/>
              <a:t>・現状の厳しさ＝資源量の減少、食生活の変化、漁業者の高齢化・　　　</a:t>
            </a:r>
            <a:endParaRPr kumimoji="1" lang="en-US" altLang="ja-JP" sz="2600" dirty="0" smtClean="0"/>
          </a:p>
          <a:p>
            <a:pPr marL="0" indent="0">
              <a:buNone/>
            </a:pPr>
            <a:r>
              <a:rPr lang="ja-JP" altLang="en-US" sz="2600" dirty="0"/>
              <a:t>　</a:t>
            </a:r>
            <a:r>
              <a:rPr lang="ja-JP" altLang="en-US" sz="2600" dirty="0" smtClean="0"/>
              <a:t>　　　　　　　</a:t>
            </a:r>
            <a:r>
              <a:rPr kumimoji="1" lang="ja-JP" altLang="en-US" sz="2600" dirty="0" smtClean="0"/>
              <a:t>後継者不足、燃油価格の上昇等</a:t>
            </a:r>
            <a:endParaRPr kumimoji="1" lang="en-US" altLang="ja-JP" sz="2600" dirty="0" smtClean="0"/>
          </a:p>
          <a:p>
            <a:pPr marL="0" indent="0">
              <a:buNone/>
            </a:pPr>
            <a:endParaRPr lang="en-US" altLang="ja-JP" sz="2600" dirty="0"/>
          </a:p>
          <a:p>
            <a:pPr marL="0" indent="0">
              <a:buNone/>
            </a:pPr>
            <a:r>
              <a:rPr kumimoji="1" lang="ja-JP" altLang="en-US" sz="2600" dirty="0" smtClean="0"/>
              <a:t>・親魚の資源量は</a:t>
            </a:r>
            <a:r>
              <a:rPr kumimoji="1" lang="en-US" altLang="ja-JP" sz="2600" dirty="0" smtClean="0"/>
              <a:t>1995</a:t>
            </a:r>
            <a:r>
              <a:rPr kumimoji="1" lang="ja-JP" altLang="en-US" sz="2600" dirty="0" smtClean="0"/>
              <a:t>年以降減少を続けており、</a:t>
            </a:r>
            <a:endParaRPr kumimoji="1" lang="en-US" altLang="ja-JP" sz="2600" dirty="0" smtClean="0"/>
          </a:p>
          <a:p>
            <a:pPr marL="0" indent="0">
              <a:buNone/>
            </a:pPr>
            <a:r>
              <a:rPr lang="ja-JP" altLang="en-US" sz="2600" dirty="0"/>
              <a:t>　</a:t>
            </a:r>
            <a:r>
              <a:rPr kumimoji="1" lang="en-US" altLang="ja-JP" sz="2600" dirty="0" smtClean="0"/>
              <a:t>2012</a:t>
            </a:r>
            <a:r>
              <a:rPr kumimoji="1" lang="ja-JP" altLang="en-US" sz="2600" dirty="0" smtClean="0"/>
              <a:t>年には</a:t>
            </a:r>
            <a:r>
              <a:rPr kumimoji="1" lang="ja-JP" altLang="en-US" sz="2600" dirty="0" smtClean="0">
                <a:solidFill>
                  <a:srgbClr val="FF0000"/>
                </a:solidFill>
              </a:rPr>
              <a:t>歴史的最低水準</a:t>
            </a:r>
            <a:r>
              <a:rPr kumimoji="1" lang="ja-JP" altLang="en-US" sz="2600" dirty="0" smtClean="0"/>
              <a:t>付近に</a:t>
            </a:r>
            <a:r>
              <a:rPr lang="ja-JP" altLang="en-US" sz="2600" dirty="0"/>
              <a:t>。 →</a:t>
            </a:r>
            <a:r>
              <a:rPr lang="ja-JP" altLang="en-US" sz="2600" u="sng" dirty="0"/>
              <a:t>マグロの漁獲規制の必要性</a:t>
            </a:r>
            <a:endParaRPr kumimoji="1" lang="en-US" altLang="ja-JP" sz="2600" dirty="0" smtClean="0"/>
          </a:p>
          <a:p>
            <a:pPr marL="0" indent="0" algn="ctr">
              <a:buNone/>
            </a:pPr>
            <a:endParaRPr lang="en-US" altLang="ja-JP" sz="2600" dirty="0" smtClean="0"/>
          </a:p>
          <a:p>
            <a:pPr marL="0" indent="0">
              <a:buNone/>
            </a:pPr>
            <a:r>
              <a:rPr lang="ja-JP" altLang="en-US" sz="2600" dirty="0" smtClean="0"/>
              <a:t>・</a:t>
            </a:r>
            <a:r>
              <a:rPr lang="ja-JP" altLang="ja-JP" sz="2600" dirty="0" smtClean="0"/>
              <a:t>中西部</a:t>
            </a:r>
            <a:r>
              <a:rPr lang="ja-JP" altLang="ja-JP" sz="2600" dirty="0"/>
              <a:t>太平洋まぐろ類委員会（</a:t>
            </a:r>
            <a:r>
              <a:rPr lang="en-US" altLang="ja-JP" sz="2600" dirty="0"/>
              <a:t>WCPEC</a:t>
            </a:r>
            <a:r>
              <a:rPr lang="ja-JP" altLang="ja-JP" sz="2600" dirty="0"/>
              <a:t>）は</a:t>
            </a:r>
            <a:r>
              <a:rPr lang="ja-JP" altLang="ja-JP" sz="2600" dirty="0" smtClean="0"/>
              <a:t>、</a:t>
            </a:r>
            <a:endParaRPr lang="en-US" altLang="ja-JP" sz="2600" dirty="0" smtClean="0"/>
          </a:p>
          <a:p>
            <a:pPr marL="0" indent="0">
              <a:buNone/>
            </a:pPr>
            <a:r>
              <a:rPr lang="ja-JP" altLang="en-US" sz="2600" dirty="0" smtClean="0"/>
              <a:t>　</a:t>
            </a:r>
            <a:r>
              <a:rPr lang="en-US" altLang="ja-JP" sz="2600" dirty="0" smtClean="0"/>
              <a:t>2015</a:t>
            </a:r>
            <a:r>
              <a:rPr lang="ja-JP" altLang="ja-JP" sz="2600" dirty="0"/>
              <a:t>年</a:t>
            </a:r>
            <a:r>
              <a:rPr lang="en-US" altLang="ja-JP" sz="2600" dirty="0"/>
              <a:t>1</a:t>
            </a:r>
            <a:r>
              <a:rPr lang="ja-JP" altLang="ja-JP" sz="2600" dirty="0"/>
              <a:t>月から</a:t>
            </a:r>
            <a:r>
              <a:rPr lang="en-US" altLang="ja-JP" sz="2600" dirty="0"/>
              <a:t>30 kg</a:t>
            </a:r>
            <a:r>
              <a:rPr lang="ja-JP" altLang="ja-JP" sz="2600" dirty="0"/>
              <a:t>未満の未成魚の漁獲量</a:t>
            </a:r>
            <a:r>
              <a:rPr lang="ja-JP" altLang="ja-JP" sz="2600" dirty="0" smtClean="0"/>
              <a:t>を</a:t>
            </a:r>
            <a:r>
              <a:rPr lang="en-US" altLang="ja-JP" sz="2600" dirty="0" smtClean="0"/>
              <a:t>02</a:t>
            </a:r>
            <a:r>
              <a:rPr lang="ja-JP" altLang="en-US" sz="2600" dirty="0" smtClean="0"/>
              <a:t>～</a:t>
            </a:r>
            <a:r>
              <a:rPr lang="en-US" altLang="ja-JP" sz="2600" dirty="0" smtClean="0"/>
              <a:t>04</a:t>
            </a:r>
            <a:r>
              <a:rPr lang="ja-JP" altLang="ja-JP" sz="2600" dirty="0"/>
              <a:t>年の平均</a:t>
            </a:r>
            <a:r>
              <a:rPr lang="ja-JP" altLang="ja-JP" sz="2600" dirty="0" smtClean="0"/>
              <a:t>水準</a:t>
            </a:r>
            <a:endParaRPr lang="en-US" altLang="ja-JP" sz="2600" dirty="0" smtClean="0"/>
          </a:p>
          <a:p>
            <a:pPr marL="0" indent="0">
              <a:buNone/>
            </a:pPr>
            <a:r>
              <a:rPr lang="ja-JP" altLang="en-US" sz="2600" dirty="0"/>
              <a:t>　</a:t>
            </a:r>
            <a:r>
              <a:rPr lang="ja-JP" altLang="ja-JP" sz="2600" dirty="0" smtClean="0"/>
              <a:t>から</a:t>
            </a:r>
            <a:r>
              <a:rPr lang="ja-JP" altLang="ja-JP" sz="2600" dirty="0">
                <a:solidFill>
                  <a:srgbClr val="FF0000"/>
                </a:solidFill>
              </a:rPr>
              <a:t>半減</a:t>
            </a:r>
            <a:r>
              <a:rPr lang="ja-JP" altLang="ja-JP" sz="2600" dirty="0"/>
              <a:t>させる規制を採択した</a:t>
            </a:r>
            <a:r>
              <a:rPr lang="ja-JP" altLang="ja-JP" sz="2600" dirty="0" smtClean="0"/>
              <a:t>。</a:t>
            </a:r>
            <a:r>
              <a:rPr lang="ja-JP" altLang="en-US" sz="2600" dirty="0" smtClean="0"/>
              <a:t>日本でも水産庁主導で規制開始！</a:t>
            </a:r>
            <a:endParaRPr lang="en-US" altLang="ja-JP" sz="2600" dirty="0" smtClean="0"/>
          </a:p>
          <a:p>
            <a:pPr marL="0" indent="0">
              <a:buNone/>
            </a:pPr>
            <a:r>
              <a:rPr lang="ja-JP" altLang="en-US" sz="2600" dirty="0"/>
              <a:t>（参考）　農林水産省</a:t>
            </a:r>
            <a:r>
              <a:rPr lang="en-US" altLang="ja-JP" sz="2600" dirty="0"/>
              <a:t>/</a:t>
            </a:r>
            <a:r>
              <a:rPr lang="ja-JP" altLang="en-US" sz="2600" dirty="0"/>
              <a:t>水産庁</a:t>
            </a:r>
            <a:r>
              <a:rPr lang="en-US" altLang="ja-JP" sz="2600" dirty="0"/>
              <a:t>/</a:t>
            </a:r>
            <a:r>
              <a:rPr lang="ja-JP" altLang="en-US" sz="2600" dirty="0"/>
              <a:t>平成</a:t>
            </a:r>
            <a:r>
              <a:rPr lang="en-US" altLang="ja-JP" sz="2600" dirty="0"/>
              <a:t>26</a:t>
            </a:r>
            <a:r>
              <a:rPr lang="ja-JP" altLang="en-US" sz="2600" dirty="0"/>
              <a:t>年度　水産</a:t>
            </a:r>
            <a:r>
              <a:rPr lang="ja-JP" altLang="en-US" sz="2600" dirty="0" smtClean="0"/>
              <a:t>白書</a:t>
            </a:r>
            <a:endParaRPr lang="en-US" altLang="ja-JP" dirty="0"/>
          </a:p>
          <a:p>
            <a:pPr marL="0" indent="0">
              <a:buNone/>
            </a:pPr>
            <a:endParaRPr kumimoji="1" lang="en-US" altLang="ja-JP" dirty="0" smtClean="0"/>
          </a:p>
          <a:p>
            <a:pPr marL="0" indent="0">
              <a:buNone/>
            </a:pPr>
            <a:endParaRPr kumimoji="1"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3EFF009B-A59A-4A4A-940C-016A68B0B844}" type="slidenum">
              <a:rPr kumimoji="1" lang="ja-JP" altLang="en-US" smtClean="0"/>
              <a:t>3</a:t>
            </a:fld>
            <a:endParaRPr kumimoji="1" lang="ja-JP" altLang="en-US" dirty="0"/>
          </a:p>
        </p:txBody>
      </p:sp>
      <p:sp>
        <p:nvSpPr>
          <p:cNvPr id="5" name="下矢印 4"/>
          <p:cNvSpPr/>
          <p:nvPr/>
        </p:nvSpPr>
        <p:spPr>
          <a:xfrm>
            <a:off x="4803919" y="3477126"/>
            <a:ext cx="397042" cy="360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72845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388" y="368660"/>
            <a:ext cx="8596668" cy="691166"/>
          </a:xfrm>
        </p:spPr>
        <p:txBody>
          <a:bodyPr anchor="ctr"/>
          <a:lstStyle/>
          <a:p>
            <a:r>
              <a:rPr lang="ja-JP" altLang="en-US" dirty="0" smtClean="0"/>
              <a:t>１章（２）問題意識・仮説・研究目的</a:t>
            </a:r>
            <a:endParaRPr kumimoji="1" lang="ja-JP" altLang="en-US" dirty="0"/>
          </a:p>
        </p:txBody>
      </p:sp>
      <p:sp>
        <p:nvSpPr>
          <p:cNvPr id="4" name="スライド番号プレースホルダー 3"/>
          <p:cNvSpPr>
            <a:spLocks noGrp="1"/>
          </p:cNvSpPr>
          <p:nvPr>
            <p:ph type="sldNum" sz="quarter" idx="12"/>
          </p:nvPr>
        </p:nvSpPr>
        <p:spPr/>
        <p:txBody>
          <a:bodyPr/>
          <a:lstStyle/>
          <a:p>
            <a:fld id="{3EFF009B-A59A-4A4A-940C-016A68B0B844}" type="slidenum">
              <a:rPr kumimoji="1" lang="ja-JP" altLang="en-US" smtClean="0"/>
              <a:t>4</a:t>
            </a:fld>
            <a:endParaRPr kumimoji="1" lang="ja-JP" altLang="en-US"/>
          </a:p>
        </p:txBody>
      </p:sp>
      <p:sp>
        <p:nvSpPr>
          <p:cNvPr id="6" name="コンテンツ プレースホルダー 2"/>
          <p:cNvSpPr>
            <a:spLocks noGrp="1"/>
          </p:cNvSpPr>
          <p:nvPr>
            <p:ph idx="1"/>
          </p:nvPr>
        </p:nvSpPr>
        <p:spPr>
          <a:xfrm>
            <a:off x="612648" y="1383632"/>
            <a:ext cx="10927080" cy="4793331"/>
          </a:xfrm>
        </p:spPr>
        <p:txBody>
          <a:bodyPr>
            <a:normAutofit/>
          </a:bodyPr>
          <a:lstStyle/>
          <a:p>
            <a:pPr marL="0" indent="0">
              <a:buNone/>
            </a:pPr>
            <a:r>
              <a:rPr kumimoji="1" lang="ja-JP" altLang="en-US" sz="3200" u="sng" dirty="0" smtClean="0">
                <a:solidFill>
                  <a:srgbClr val="FF0000"/>
                </a:solidFill>
              </a:rPr>
              <a:t>●問題意識</a:t>
            </a:r>
            <a:endParaRPr kumimoji="1" lang="en-US" altLang="ja-JP" sz="3200" u="sng" dirty="0" smtClean="0">
              <a:solidFill>
                <a:srgbClr val="FF0000"/>
              </a:solidFill>
            </a:endParaRPr>
          </a:p>
          <a:p>
            <a:pPr marL="0" indent="0">
              <a:buNone/>
            </a:pPr>
            <a:r>
              <a:rPr lang="ja-JP" altLang="en-US" sz="2800" dirty="0" smtClean="0">
                <a:solidFill>
                  <a:schemeClr val="tx1"/>
                </a:solidFill>
              </a:rPr>
              <a:t>近年の資源量の減少により漁獲規制の必要性は唱えられて</a:t>
            </a:r>
            <a:endParaRPr lang="en-US" altLang="ja-JP" sz="2800" dirty="0" smtClean="0">
              <a:solidFill>
                <a:schemeClr val="tx1"/>
              </a:solidFill>
            </a:endParaRPr>
          </a:p>
          <a:p>
            <a:pPr marL="0" indent="0">
              <a:buNone/>
            </a:pPr>
            <a:r>
              <a:rPr lang="ja-JP" altLang="en-US" sz="2800" dirty="0" smtClean="0">
                <a:solidFill>
                  <a:schemeClr val="tx1"/>
                </a:solidFill>
              </a:rPr>
              <a:t>いるものの</a:t>
            </a:r>
            <a:r>
              <a:rPr kumimoji="1" lang="ja-JP" altLang="en-US" sz="2800" dirty="0" smtClean="0">
                <a:solidFill>
                  <a:schemeClr val="tx1"/>
                </a:solidFill>
              </a:rPr>
              <a:t>その経済的影響については定量的に分析されていない</a:t>
            </a:r>
            <a:endParaRPr lang="en-US" altLang="ja-JP" sz="2200" dirty="0">
              <a:solidFill>
                <a:schemeClr val="tx1"/>
              </a:solidFill>
            </a:endParaRPr>
          </a:p>
          <a:p>
            <a:pPr marL="0" indent="0">
              <a:buNone/>
            </a:pPr>
            <a:endParaRPr kumimoji="1" lang="en-US" altLang="ja-JP" sz="2200" dirty="0" smtClean="0">
              <a:solidFill>
                <a:schemeClr val="tx1"/>
              </a:solidFill>
            </a:endParaRPr>
          </a:p>
          <a:p>
            <a:pPr marL="0" indent="0">
              <a:buNone/>
            </a:pPr>
            <a:r>
              <a:rPr kumimoji="1" lang="ja-JP" altLang="en-US" sz="3200" u="sng" dirty="0" smtClean="0">
                <a:solidFill>
                  <a:srgbClr val="FF0000"/>
                </a:solidFill>
              </a:rPr>
              <a:t>●研究目的</a:t>
            </a:r>
            <a:endParaRPr kumimoji="1" lang="en-US" altLang="ja-JP" sz="3200" u="sng" dirty="0" smtClean="0">
              <a:solidFill>
                <a:srgbClr val="FF0000"/>
              </a:solidFill>
            </a:endParaRPr>
          </a:p>
          <a:p>
            <a:pPr marL="0" indent="0">
              <a:buNone/>
            </a:pPr>
            <a:r>
              <a:rPr kumimoji="1" lang="ja-JP" altLang="en-US" sz="2800" dirty="0" smtClean="0"/>
              <a:t>規制による「消費者余剰」の変化を観察することで規制に</a:t>
            </a:r>
            <a:endParaRPr kumimoji="1" lang="en-US" altLang="ja-JP" sz="2800" dirty="0" smtClean="0"/>
          </a:p>
          <a:p>
            <a:pPr marL="0" indent="0">
              <a:buNone/>
            </a:pPr>
            <a:r>
              <a:rPr kumimoji="1" lang="ja-JP" altLang="en-US" sz="2800" dirty="0" smtClean="0"/>
              <a:t>よる影響の一部を評価</a:t>
            </a:r>
            <a:endParaRPr kumimoji="1" lang="ja-JP" altLang="en-US" sz="2800" dirty="0"/>
          </a:p>
        </p:txBody>
      </p:sp>
    </p:spTree>
    <p:extLst>
      <p:ext uri="{BB962C8B-B14F-4D97-AF65-F5344CB8AC3E}">
        <p14:creationId xmlns:p14="http://schemas.microsoft.com/office/powerpoint/2010/main" val="3371299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151" y="2701879"/>
            <a:ext cx="4454177" cy="3086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659396" y="440668"/>
            <a:ext cx="8596668" cy="725456"/>
          </a:xfrm>
        </p:spPr>
        <p:txBody>
          <a:bodyPr/>
          <a:lstStyle/>
          <a:p>
            <a:r>
              <a:rPr lang="ja-JP" altLang="en-US" dirty="0"/>
              <a:t>２</a:t>
            </a:r>
            <a:r>
              <a:rPr kumimoji="1" lang="ja-JP" altLang="en-US" dirty="0" smtClean="0"/>
              <a:t>章　マグロに関する基礎知識</a:t>
            </a:r>
            <a:endParaRPr kumimoji="1" lang="ja-JP" altLang="en-US" dirty="0"/>
          </a:p>
        </p:txBody>
      </p:sp>
      <p:pic>
        <p:nvPicPr>
          <p:cNvPr id="4" name="コンテンツ プレースホルダー 3"/>
          <p:cNvPicPr>
            <a:picLocks noGrp="1" noChangeAspect="1"/>
          </p:cNvPicPr>
          <p:nvPr>
            <p:ph idx="1"/>
          </p:nvPr>
        </p:nvPicPr>
        <p:blipFill>
          <a:blip r:embed="rId3"/>
          <a:stretch>
            <a:fillRect/>
          </a:stretch>
        </p:blipFill>
        <p:spPr>
          <a:xfrm>
            <a:off x="5075031" y="1046020"/>
            <a:ext cx="6171166" cy="5574879"/>
          </a:xfrm>
          <a:prstGeom prst="rect">
            <a:avLst/>
          </a:prstGeom>
        </p:spPr>
      </p:pic>
      <p:sp>
        <p:nvSpPr>
          <p:cNvPr id="3" name="円/楕円 2"/>
          <p:cNvSpPr/>
          <p:nvPr/>
        </p:nvSpPr>
        <p:spPr>
          <a:xfrm>
            <a:off x="7892818" y="3138582"/>
            <a:ext cx="1234440" cy="11064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ライド番号プレースホルダー 5"/>
          <p:cNvSpPr>
            <a:spLocks noGrp="1"/>
          </p:cNvSpPr>
          <p:nvPr>
            <p:ph type="sldNum" sz="quarter" idx="12"/>
          </p:nvPr>
        </p:nvSpPr>
        <p:spPr/>
        <p:txBody>
          <a:bodyPr/>
          <a:lstStyle/>
          <a:p>
            <a:fld id="{3EFF009B-A59A-4A4A-940C-016A68B0B844}" type="slidenum">
              <a:rPr kumimoji="1" lang="ja-JP" altLang="en-US" smtClean="0"/>
              <a:t>5</a:t>
            </a:fld>
            <a:endParaRPr kumimoji="1" lang="ja-JP" altLang="en-US"/>
          </a:p>
        </p:txBody>
      </p:sp>
      <p:sp>
        <p:nvSpPr>
          <p:cNvPr id="7" name="正方形/長方形 6"/>
          <p:cNvSpPr/>
          <p:nvPr/>
        </p:nvSpPr>
        <p:spPr>
          <a:xfrm>
            <a:off x="836151" y="5921053"/>
            <a:ext cx="2460930" cy="261610"/>
          </a:xfrm>
          <a:prstGeom prst="rect">
            <a:avLst/>
          </a:prstGeom>
        </p:spPr>
        <p:txBody>
          <a:bodyPr wrap="none">
            <a:spAutoFit/>
          </a:bodyPr>
          <a:lstStyle/>
          <a:p>
            <a:r>
              <a:rPr lang="en-US" altLang="ja-JP" sz="1100" dirty="0"/>
              <a:t>http://www.japantuna.net/press34</a:t>
            </a:r>
            <a:endParaRPr lang="ja-JP" altLang="en-US" sz="1100" dirty="0"/>
          </a:p>
        </p:txBody>
      </p:sp>
      <p:sp>
        <p:nvSpPr>
          <p:cNvPr id="9" name="テキスト ボックス 8"/>
          <p:cNvSpPr txBox="1"/>
          <p:nvPr/>
        </p:nvSpPr>
        <p:spPr>
          <a:xfrm>
            <a:off x="568138" y="1373011"/>
            <a:ext cx="6131945" cy="1200329"/>
          </a:xfrm>
          <a:prstGeom prst="rect">
            <a:avLst/>
          </a:prstGeom>
          <a:noFill/>
        </p:spPr>
        <p:txBody>
          <a:bodyPr wrap="square" rtlCol="0">
            <a:spAutoFit/>
          </a:bodyPr>
          <a:lstStyle/>
          <a:p>
            <a:r>
              <a:rPr kumimoji="1" lang="ja-JP" altLang="en-US" sz="2400" dirty="0" smtClean="0"/>
              <a:t>・対象は「冷凍マグロ」の「クロマグロ」</a:t>
            </a:r>
            <a:endParaRPr lang="en-US" altLang="ja-JP" sz="2400" dirty="0"/>
          </a:p>
          <a:p>
            <a:r>
              <a:rPr kumimoji="1" lang="ja-JP" altLang="en-US" sz="2400" dirty="0" smtClean="0"/>
              <a:t>・築地でほとんどのクロマグロが取引</a:t>
            </a:r>
            <a:endParaRPr kumimoji="1" lang="en-US" altLang="ja-JP" sz="2400" dirty="0" smtClean="0"/>
          </a:p>
          <a:p>
            <a:r>
              <a:rPr lang="ja-JP" altLang="en-US" sz="2400" dirty="0"/>
              <a:t>⇒</a:t>
            </a:r>
            <a:r>
              <a:rPr kumimoji="1" lang="ja-JP" altLang="en-US" sz="2400" dirty="0" smtClean="0"/>
              <a:t>本研究では築地市場を対象</a:t>
            </a:r>
            <a:endParaRPr kumimoji="1" lang="ja-JP" altLang="en-US" sz="2400" dirty="0"/>
          </a:p>
        </p:txBody>
      </p:sp>
    </p:spTree>
    <p:extLst>
      <p:ext uri="{BB962C8B-B14F-4D97-AF65-F5344CB8AC3E}">
        <p14:creationId xmlns:p14="http://schemas.microsoft.com/office/powerpoint/2010/main" val="565797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1496" y="430152"/>
            <a:ext cx="9491472" cy="658588"/>
          </a:xfrm>
        </p:spPr>
        <p:txBody>
          <a:bodyPr/>
          <a:lstStyle/>
          <a:p>
            <a:r>
              <a:rPr kumimoji="1" lang="ja-JP" altLang="en-US" dirty="0" smtClean="0"/>
              <a:t>３章　先行研究</a:t>
            </a:r>
            <a:r>
              <a:rPr lang="ja-JP" altLang="en-US" dirty="0"/>
              <a:t>　</a:t>
            </a:r>
            <a:r>
              <a:rPr kumimoji="1" lang="ja-JP" altLang="en-US" dirty="0" smtClean="0"/>
              <a:t>クロマグロ 規制と資源量</a:t>
            </a:r>
            <a:endParaRPr kumimoji="1" lang="ja-JP" altLang="en-US" dirty="0"/>
          </a:p>
        </p:txBody>
      </p:sp>
      <p:sp>
        <p:nvSpPr>
          <p:cNvPr id="5" name="正方形/長方形 4"/>
          <p:cNvSpPr/>
          <p:nvPr/>
        </p:nvSpPr>
        <p:spPr>
          <a:xfrm>
            <a:off x="2895600" y="6139071"/>
            <a:ext cx="7772400" cy="307777"/>
          </a:xfrm>
          <a:prstGeom prst="rect">
            <a:avLst/>
          </a:prstGeom>
        </p:spPr>
        <p:txBody>
          <a:bodyPr wrap="square">
            <a:spAutoFit/>
          </a:bodyPr>
          <a:lstStyle/>
          <a:p>
            <a:r>
              <a:rPr lang="en-US" altLang="ja-JP" sz="1400" dirty="0"/>
              <a:t>ISC Stock assessment report Pacific Bluefin Tuna Working Group</a:t>
            </a:r>
            <a:r>
              <a:rPr lang="ja-JP" altLang="en-US" sz="1400" dirty="0"/>
              <a:t> </a:t>
            </a:r>
            <a:r>
              <a:rPr lang="en-US" altLang="ja-JP" sz="1400" dirty="0"/>
              <a:t>2014</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432" y="1508654"/>
            <a:ext cx="6705600" cy="505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865050" y="4742688"/>
            <a:ext cx="877163" cy="369332"/>
          </a:xfrm>
          <a:prstGeom prst="rect">
            <a:avLst/>
          </a:prstGeom>
          <a:noFill/>
        </p:spPr>
        <p:txBody>
          <a:bodyPr wrap="none" rtlCol="0">
            <a:spAutoFit/>
          </a:bodyPr>
          <a:lstStyle/>
          <a:p>
            <a:r>
              <a:rPr lang="ja-JP" altLang="en-US" dirty="0"/>
              <a:t>漁獲量</a:t>
            </a:r>
          </a:p>
        </p:txBody>
      </p:sp>
      <p:sp>
        <p:nvSpPr>
          <p:cNvPr id="7" name="テキスト ボックス 6"/>
          <p:cNvSpPr txBox="1"/>
          <p:nvPr/>
        </p:nvSpPr>
        <p:spPr>
          <a:xfrm>
            <a:off x="865049" y="2584704"/>
            <a:ext cx="877163" cy="369332"/>
          </a:xfrm>
          <a:prstGeom prst="rect">
            <a:avLst/>
          </a:prstGeom>
          <a:noFill/>
        </p:spPr>
        <p:txBody>
          <a:bodyPr wrap="none" rtlCol="0">
            <a:spAutoFit/>
          </a:bodyPr>
          <a:lstStyle/>
          <a:p>
            <a:r>
              <a:rPr lang="ja-JP" altLang="en-US" dirty="0"/>
              <a:t>資源量</a:t>
            </a:r>
          </a:p>
        </p:txBody>
      </p:sp>
      <p:sp>
        <p:nvSpPr>
          <p:cNvPr id="2" name="スライド番号プレースホルダー 1"/>
          <p:cNvSpPr>
            <a:spLocks noGrp="1"/>
          </p:cNvSpPr>
          <p:nvPr>
            <p:ph type="sldNum" sz="quarter" idx="12"/>
          </p:nvPr>
        </p:nvSpPr>
        <p:spPr/>
        <p:txBody>
          <a:bodyPr/>
          <a:lstStyle/>
          <a:p>
            <a:fld id="{3EFF009B-A59A-4A4A-940C-016A68B0B844}" type="slidenum">
              <a:rPr kumimoji="1" lang="ja-JP" altLang="en-US" smtClean="0"/>
              <a:t>6</a:t>
            </a:fld>
            <a:endParaRPr kumimoji="1" lang="ja-JP" altLang="en-US"/>
          </a:p>
        </p:txBody>
      </p:sp>
      <p:sp>
        <p:nvSpPr>
          <p:cNvPr id="8" name="正方形/長方形 7"/>
          <p:cNvSpPr/>
          <p:nvPr/>
        </p:nvSpPr>
        <p:spPr>
          <a:xfrm>
            <a:off x="2401910" y="6533193"/>
            <a:ext cx="5235262" cy="307777"/>
          </a:xfrm>
          <a:prstGeom prst="rect">
            <a:avLst/>
          </a:prstGeom>
        </p:spPr>
        <p:txBody>
          <a:bodyPr wrap="square">
            <a:spAutoFit/>
          </a:bodyPr>
          <a:lstStyle/>
          <a:p>
            <a:r>
              <a:rPr lang="en-US" altLang="ja-JP" sz="1400" dirty="0" smtClean="0">
                <a:solidFill>
                  <a:prstClr val="black"/>
                </a:solidFill>
                <a:latin typeface="Calibri"/>
                <a:ea typeface="ＭＳ Ｐゴシック"/>
              </a:rPr>
              <a:t>ISC Stock assessment report Pacific Bluefin Tuna Working Group</a:t>
            </a:r>
            <a:r>
              <a:rPr lang="ja-JP" altLang="en-US" sz="1400" dirty="0">
                <a:solidFill>
                  <a:prstClr val="black"/>
                </a:solidFill>
                <a:latin typeface="Calibri"/>
                <a:ea typeface="ＭＳ Ｐゴシック"/>
              </a:rPr>
              <a:t> </a:t>
            </a:r>
            <a:r>
              <a:rPr lang="en-US" altLang="ja-JP" sz="1400" dirty="0" smtClean="0">
                <a:solidFill>
                  <a:prstClr val="black"/>
                </a:solidFill>
                <a:latin typeface="Calibri"/>
                <a:ea typeface="ＭＳ Ｐゴシック"/>
              </a:rPr>
              <a:t>2014</a:t>
            </a:r>
          </a:p>
        </p:txBody>
      </p:sp>
      <p:sp>
        <p:nvSpPr>
          <p:cNvPr id="9" name="テキスト ボックス 8"/>
          <p:cNvSpPr txBox="1"/>
          <p:nvPr/>
        </p:nvSpPr>
        <p:spPr>
          <a:xfrm>
            <a:off x="3026775" y="1145303"/>
            <a:ext cx="646331" cy="369332"/>
          </a:xfrm>
          <a:prstGeom prst="rect">
            <a:avLst/>
          </a:prstGeom>
          <a:noFill/>
        </p:spPr>
        <p:txBody>
          <a:bodyPr wrap="none" rtlCol="0">
            <a:spAutoFit/>
          </a:bodyPr>
          <a:lstStyle/>
          <a:p>
            <a:r>
              <a:rPr lang="ja-JP" altLang="en-US" dirty="0"/>
              <a:t>現在</a:t>
            </a:r>
          </a:p>
        </p:txBody>
      </p:sp>
      <p:sp>
        <p:nvSpPr>
          <p:cNvPr id="3" name="テキスト ボックス 2"/>
          <p:cNvSpPr txBox="1"/>
          <p:nvPr/>
        </p:nvSpPr>
        <p:spPr>
          <a:xfrm>
            <a:off x="5434885" y="1151284"/>
            <a:ext cx="1107996" cy="369332"/>
          </a:xfrm>
          <a:prstGeom prst="rect">
            <a:avLst/>
          </a:prstGeom>
          <a:noFill/>
        </p:spPr>
        <p:txBody>
          <a:bodyPr wrap="none" rtlCol="0">
            <a:spAutoFit/>
          </a:bodyPr>
          <a:lstStyle/>
          <a:p>
            <a:r>
              <a:rPr kumimoji="1" lang="ja-JP" altLang="en-US" dirty="0" smtClean="0"/>
              <a:t>将来予測</a:t>
            </a:r>
            <a:endParaRPr kumimoji="1" lang="ja-JP" altLang="en-US" dirty="0"/>
          </a:p>
        </p:txBody>
      </p:sp>
    </p:spTree>
    <p:extLst>
      <p:ext uri="{BB962C8B-B14F-4D97-AF65-F5344CB8AC3E}">
        <p14:creationId xmlns:p14="http://schemas.microsoft.com/office/powerpoint/2010/main" val="4164926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2" y="404664"/>
            <a:ext cx="8596668" cy="691166"/>
          </a:xfrm>
        </p:spPr>
        <p:txBody>
          <a:bodyPr/>
          <a:lstStyle/>
          <a:p>
            <a:r>
              <a:rPr kumimoji="1" lang="ja-JP" altLang="en-US" dirty="0" smtClean="0"/>
              <a:t>３章　先行研究</a:t>
            </a:r>
            <a:endParaRPr kumimoji="1" lang="ja-JP" altLang="en-US" dirty="0"/>
          </a:p>
        </p:txBody>
      </p:sp>
      <p:sp>
        <p:nvSpPr>
          <p:cNvPr id="3" name="コンテンツ プレースホルダー 2"/>
          <p:cNvSpPr>
            <a:spLocks noGrp="1"/>
          </p:cNvSpPr>
          <p:nvPr>
            <p:ph idx="1"/>
          </p:nvPr>
        </p:nvSpPr>
        <p:spPr>
          <a:xfrm>
            <a:off x="838200" y="1853057"/>
            <a:ext cx="10515600" cy="4351338"/>
          </a:xfrm>
        </p:spPr>
        <p:txBody>
          <a:bodyPr>
            <a:normAutofit/>
          </a:bodyPr>
          <a:lstStyle/>
          <a:p>
            <a:pPr marL="0" indent="0">
              <a:buNone/>
            </a:pPr>
            <a:r>
              <a:rPr lang="ja-JP" altLang="en-US" sz="2400" dirty="0" smtClean="0">
                <a:solidFill>
                  <a:srgbClr val="FF0000"/>
                </a:solidFill>
              </a:rPr>
              <a:t>価格動向</a:t>
            </a:r>
            <a:r>
              <a:rPr lang="ja-JP" altLang="en-US" sz="2400" dirty="0" smtClean="0"/>
              <a:t>に関する先行研究</a:t>
            </a:r>
            <a:endParaRPr lang="en-US" altLang="ja-JP" sz="2400" dirty="0" smtClean="0"/>
          </a:p>
          <a:p>
            <a:pPr marL="0" indent="0">
              <a:buNone/>
            </a:pPr>
            <a:r>
              <a:rPr lang="ja-JP" altLang="en-US" sz="2400" dirty="0" smtClean="0"/>
              <a:t>①玉置泰司（</a:t>
            </a:r>
            <a:r>
              <a:rPr lang="en-US" altLang="ja-JP" sz="2400" dirty="0" smtClean="0"/>
              <a:t>2006</a:t>
            </a:r>
            <a:r>
              <a:rPr lang="ja-JP" altLang="en-US" sz="2400" dirty="0" smtClean="0"/>
              <a:t>）</a:t>
            </a:r>
            <a:r>
              <a:rPr lang="en-US" altLang="ja-JP" sz="2400" dirty="0" smtClean="0"/>
              <a:t>『</a:t>
            </a:r>
            <a:r>
              <a:rPr lang="ja-JP" altLang="en-US" sz="2400" dirty="0" smtClean="0"/>
              <a:t>生産量削減に伴うマグロ類の価格水準予測</a:t>
            </a:r>
            <a:r>
              <a:rPr lang="en-US" altLang="ja-JP" sz="2400" dirty="0" smtClean="0"/>
              <a:t>』</a:t>
            </a:r>
          </a:p>
          <a:p>
            <a:pPr marL="0" indent="0">
              <a:buNone/>
            </a:pPr>
            <a:r>
              <a:rPr lang="ja-JP" altLang="en-US" sz="2400" dirty="0" smtClean="0"/>
              <a:t>クロマグロの生産量削減がもたらす価格変化をシミュレーション。</a:t>
            </a:r>
            <a:endParaRPr lang="en-US" altLang="ja-JP" sz="2400" dirty="0" smtClean="0"/>
          </a:p>
          <a:p>
            <a:pPr marL="0" indent="0">
              <a:buNone/>
            </a:pPr>
            <a:r>
              <a:rPr lang="ja-JP" altLang="en-US" sz="2400" dirty="0" smtClean="0"/>
              <a:t>　→　生産量が</a:t>
            </a:r>
            <a:r>
              <a:rPr lang="en-US" altLang="ja-JP" sz="2400" dirty="0" smtClean="0"/>
              <a:t>18.7%</a:t>
            </a:r>
            <a:r>
              <a:rPr lang="ja-JP" altLang="en-US" sz="2400" dirty="0" smtClean="0"/>
              <a:t>削減されると</a:t>
            </a:r>
            <a:r>
              <a:rPr lang="en-US" altLang="ja-JP" sz="2400" dirty="0" smtClean="0"/>
              <a:t>25.8%</a:t>
            </a:r>
            <a:r>
              <a:rPr lang="ja-JP" altLang="en-US" sz="2400" dirty="0" smtClean="0"/>
              <a:t>価格が上昇すると予測。</a:t>
            </a:r>
            <a:endParaRPr lang="en-US" altLang="ja-JP" sz="2400" dirty="0"/>
          </a:p>
          <a:p>
            <a:pPr marL="0" indent="0">
              <a:buNone/>
            </a:pPr>
            <a:endParaRPr lang="en-US" altLang="ja-JP" sz="2400" dirty="0" smtClean="0"/>
          </a:p>
          <a:p>
            <a:pPr marL="0" indent="0">
              <a:buNone/>
            </a:pPr>
            <a:r>
              <a:rPr lang="ja-JP" altLang="en-US" sz="2400" dirty="0"/>
              <a:t>②</a:t>
            </a:r>
            <a:r>
              <a:rPr lang="ja-JP" altLang="en-US" sz="2400" dirty="0" smtClean="0"/>
              <a:t>農林金融（</a:t>
            </a:r>
            <a:r>
              <a:rPr lang="en-US" altLang="ja-JP" sz="2400" dirty="0" smtClean="0"/>
              <a:t>2008</a:t>
            </a:r>
            <a:r>
              <a:rPr lang="ja-JP" altLang="en-US" sz="2400" dirty="0" smtClean="0"/>
              <a:t>）</a:t>
            </a:r>
            <a:r>
              <a:rPr lang="en-US" altLang="ja-JP" sz="2400" dirty="0" smtClean="0"/>
              <a:t>『</a:t>
            </a:r>
            <a:r>
              <a:rPr lang="ja-JP" altLang="en-US" sz="2400" dirty="0" smtClean="0"/>
              <a:t>マグロの需給と価格形成をめぐる動向</a:t>
            </a:r>
            <a:r>
              <a:rPr lang="en-US" altLang="ja-JP" sz="2400" dirty="0" smtClean="0"/>
              <a:t>』</a:t>
            </a:r>
          </a:p>
          <a:p>
            <a:pPr marL="0" indent="0">
              <a:buNone/>
            </a:pPr>
            <a:r>
              <a:rPr lang="ja-JP" altLang="en-US" sz="2400" dirty="0" smtClean="0"/>
              <a:t>　→　取扱数量</a:t>
            </a:r>
            <a:r>
              <a:rPr lang="en-US" altLang="ja-JP" sz="2400" dirty="0" smtClean="0"/>
              <a:t>16.9%</a:t>
            </a:r>
            <a:r>
              <a:rPr lang="ja-JP" altLang="en-US" sz="2400" dirty="0"/>
              <a:t>減少</a:t>
            </a:r>
            <a:r>
              <a:rPr lang="ja-JP" altLang="en-US" sz="2400" dirty="0" smtClean="0"/>
              <a:t>で</a:t>
            </a:r>
            <a:r>
              <a:rPr lang="en-US" altLang="ja-JP" sz="2400" dirty="0" smtClean="0"/>
              <a:t>27.0%</a:t>
            </a:r>
            <a:r>
              <a:rPr lang="ja-JP" altLang="en-US" sz="2400" dirty="0" smtClean="0"/>
              <a:t>価格が上昇すると予測。</a:t>
            </a:r>
            <a:endParaRPr lang="en-US" altLang="ja-JP" sz="2400" dirty="0" smtClean="0"/>
          </a:p>
          <a:p>
            <a:pPr marL="0" indent="0">
              <a:buNone/>
            </a:pPr>
            <a:r>
              <a:rPr kumimoji="1" lang="ja-JP" altLang="en-US" sz="2400" dirty="0" smtClean="0"/>
              <a:t>　　　（対象：東京都中央卸売市場）</a:t>
            </a:r>
            <a:endParaRPr kumimoji="1" lang="ja-JP" altLang="en-US" sz="2400" dirty="0"/>
          </a:p>
        </p:txBody>
      </p:sp>
      <p:sp>
        <p:nvSpPr>
          <p:cNvPr id="4" name="スライド番号プレースホルダー 3"/>
          <p:cNvSpPr>
            <a:spLocks noGrp="1"/>
          </p:cNvSpPr>
          <p:nvPr>
            <p:ph type="sldNum" sz="quarter" idx="12"/>
          </p:nvPr>
        </p:nvSpPr>
        <p:spPr/>
        <p:txBody>
          <a:bodyPr/>
          <a:lstStyle/>
          <a:p>
            <a:fld id="{3EFF009B-A59A-4A4A-940C-016A68B0B844}" type="slidenum">
              <a:rPr kumimoji="1" lang="ja-JP" altLang="en-US" smtClean="0"/>
              <a:t>7</a:t>
            </a:fld>
            <a:endParaRPr kumimoji="1" lang="ja-JP" altLang="en-US"/>
          </a:p>
        </p:txBody>
      </p:sp>
    </p:spTree>
    <p:extLst>
      <p:ext uri="{BB962C8B-B14F-4D97-AF65-F5344CB8AC3E}">
        <p14:creationId xmlns:p14="http://schemas.microsoft.com/office/powerpoint/2010/main" val="3000514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1577" y="429293"/>
            <a:ext cx="8596668" cy="691166"/>
          </a:xfrm>
        </p:spPr>
        <p:txBody>
          <a:bodyPr/>
          <a:lstStyle/>
          <a:p>
            <a:r>
              <a:rPr lang="ja-JP" altLang="en-US" dirty="0" smtClean="0"/>
              <a:t>４章</a:t>
            </a:r>
            <a:r>
              <a:rPr lang="ja-JP" altLang="en-US" dirty="0"/>
              <a:t>　</a:t>
            </a:r>
            <a:r>
              <a:rPr lang="ja-JP" altLang="en-US" dirty="0" smtClean="0"/>
              <a:t>クロマグロ漁獲量の時系列</a:t>
            </a:r>
            <a:r>
              <a:rPr lang="ja-JP" altLang="en-US" dirty="0"/>
              <a:t>分析</a:t>
            </a:r>
            <a:endParaRPr kumimoji="1" lang="ja-JP" altLang="en-US" dirty="0"/>
          </a:p>
        </p:txBody>
      </p:sp>
      <p:sp>
        <p:nvSpPr>
          <p:cNvPr id="3" name="コンテンツ プレースホルダー 2"/>
          <p:cNvSpPr>
            <a:spLocks noGrp="1"/>
          </p:cNvSpPr>
          <p:nvPr>
            <p:ph idx="1"/>
          </p:nvPr>
        </p:nvSpPr>
        <p:spPr>
          <a:xfrm>
            <a:off x="838200" y="1825624"/>
            <a:ext cx="10515600" cy="4876927"/>
          </a:xfrm>
        </p:spPr>
        <p:txBody>
          <a:bodyPr>
            <a:normAutofit/>
          </a:bodyPr>
          <a:lstStyle/>
          <a:p>
            <a:pPr marL="0" indent="0">
              <a:buNone/>
            </a:pPr>
            <a:r>
              <a:rPr kumimoji="1" lang="ja-JP" altLang="en-US" dirty="0" smtClean="0"/>
              <a:t>　　　　</a:t>
            </a:r>
            <a:r>
              <a:rPr kumimoji="1" lang="ja-JP" altLang="en-US" sz="2400" dirty="0" smtClean="0"/>
              <a:t>取引量の時系列変動　　</a:t>
            </a:r>
            <a:r>
              <a:rPr kumimoji="1" lang="ja-JP" altLang="en-US" dirty="0" smtClean="0"/>
              <a:t>　　　　　　</a:t>
            </a:r>
            <a:r>
              <a:rPr lang="ja-JP" altLang="en-US" dirty="0"/>
              <a:t>　</a:t>
            </a:r>
            <a:r>
              <a:rPr lang="ja-JP" altLang="en-US" dirty="0" smtClean="0"/>
              <a:t>　</a:t>
            </a:r>
            <a:r>
              <a:rPr kumimoji="1" lang="ja-JP" altLang="en-US" dirty="0" smtClean="0"/>
              <a:t>  </a:t>
            </a:r>
            <a:r>
              <a:rPr kumimoji="1" lang="ja-JP" altLang="en-US" sz="2400" dirty="0" smtClean="0"/>
              <a:t>価格の時系列変動</a:t>
            </a:r>
            <a:endParaRPr kumimoji="1" lang="en-US" altLang="ja-JP" sz="2400"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a:p>
          <a:p>
            <a:pPr marL="0" indent="0">
              <a:buNone/>
            </a:pPr>
            <a:r>
              <a:rPr kumimoji="1" lang="ja-JP" altLang="en-US" dirty="0" smtClean="0"/>
              <a:t>　　　</a:t>
            </a:r>
            <a:r>
              <a:rPr kumimoji="1" lang="en-US" altLang="ja-JP" sz="2400" dirty="0" smtClean="0"/>
              <a:t>※</a:t>
            </a:r>
            <a:r>
              <a:rPr kumimoji="1" lang="ja-JP" altLang="en-US" sz="2400" dirty="0" smtClean="0"/>
              <a:t>データ元：東京都中央卸売市場　市場統計情報　月報</a:t>
            </a:r>
            <a:endParaRPr kumimoji="1" lang="en-US" altLang="ja-JP" sz="2400" dirty="0" smtClean="0"/>
          </a:p>
          <a:p>
            <a:pPr marL="0" indent="0">
              <a:buNone/>
            </a:pPr>
            <a:endParaRPr kumimoji="1" lang="ja-JP" altLang="en-US" dirty="0"/>
          </a:p>
        </p:txBody>
      </p:sp>
      <p:pic>
        <p:nvPicPr>
          <p:cNvPr id="6" name="図 5"/>
          <p:cNvPicPr>
            <a:picLocks noChangeAspect="1"/>
          </p:cNvPicPr>
          <p:nvPr/>
        </p:nvPicPr>
        <p:blipFill>
          <a:blip r:embed="rId2"/>
          <a:stretch>
            <a:fillRect/>
          </a:stretch>
        </p:blipFill>
        <p:spPr>
          <a:xfrm>
            <a:off x="838200" y="2532030"/>
            <a:ext cx="4804064" cy="2938527"/>
          </a:xfrm>
          <a:prstGeom prst="rect">
            <a:avLst/>
          </a:prstGeom>
        </p:spPr>
      </p:pic>
      <p:pic>
        <p:nvPicPr>
          <p:cNvPr id="7" name="図 6"/>
          <p:cNvPicPr>
            <a:picLocks noChangeAspect="1"/>
          </p:cNvPicPr>
          <p:nvPr/>
        </p:nvPicPr>
        <p:blipFill>
          <a:blip r:embed="rId3"/>
          <a:stretch>
            <a:fillRect/>
          </a:stretch>
        </p:blipFill>
        <p:spPr>
          <a:xfrm>
            <a:off x="6227064" y="2532029"/>
            <a:ext cx="4804064" cy="2938527"/>
          </a:xfrm>
          <a:prstGeom prst="rect">
            <a:avLst/>
          </a:prstGeom>
        </p:spPr>
      </p:pic>
      <p:sp>
        <p:nvSpPr>
          <p:cNvPr id="4" name="スライド番号プレースホルダー 3"/>
          <p:cNvSpPr>
            <a:spLocks noGrp="1"/>
          </p:cNvSpPr>
          <p:nvPr>
            <p:ph type="sldNum" sz="quarter" idx="12"/>
          </p:nvPr>
        </p:nvSpPr>
        <p:spPr/>
        <p:txBody>
          <a:bodyPr/>
          <a:lstStyle/>
          <a:p>
            <a:fld id="{3EFF009B-A59A-4A4A-940C-016A68B0B844}" type="slidenum">
              <a:rPr kumimoji="1" lang="ja-JP" altLang="en-US" smtClean="0"/>
              <a:t>8</a:t>
            </a:fld>
            <a:endParaRPr kumimoji="1" lang="ja-JP" altLang="en-US"/>
          </a:p>
        </p:txBody>
      </p:sp>
    </p:spTree>
    <p:extLst>
      <p:ext uri="{BB962C8B-B14F-4D97-AF65-F5344CB8AC3E}">
        <p14:creationId xmlns:p14="http://schemas.microsoft.com/office/powerpoint/2010/main" val="3485910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5818" y="403535"/>
            <a:ext cx="8596668" cy="691166"/>
          </a:xfrm>
        </p:spPr>
        <p:txBody>
          <a:bodyPr/>
          <a:lstStyle/>
          <a:p>
            <a:r>
              <a:rPr lang="ja-JP" altLang="en-US" dirty="0" smtClean="0"/>
              <a:t>４</a:t>
            </a:r>
            <a:r>
              <a:rPr kumimoji="1" lang="ja-JP" altLang="en-US" dirty="0" smtClean="0"/>
              <a:t>章　価格と数量の需要関係　</a:t>
            </a:r>
            <a:endParaRPr kumimoji="1" lang="ja-JP" altLang="en-US" dirty="0"/>
          </a:p>
        </p:txBody>
      </p:sp>
      <p:sp>
        <p:nvSpPr>
          <p:cNvPr id="3" name="コンテンツ プレースホルダー 2"/>
          <p:cNvSpPr>
            <a:spLocks noGrp="1"/>
          </p:cNvSpPr>
          <p:nvPr>
            <p:ph idx="1"/>
          </p:nvPr>
        </p:nvSpPr>
        <p:spPr>
          <a:xfrm>
            <a:off x="838200" y="1853056"/>
            <a:ext cx="10515600" cy="4858639"/>
          </a:xfrm>
        </p:spPr>
        <p:txBody>
          <a:bodyPr>
            <a:normAutofit lnSpcReduction="10000"/>
          </a:bodyPr>
          <a:lstStyle/>
          <a:p>
            <a:pPr marL="0" indent="0">
              <a:buNone/>
            </a:pPr>
            <a:r>
              <a:rPr lang="ja-JP" altLang="en-US" dirty="0" smtClean="0"/>
              <a:t>　　　　　　　　</a:t>
            </a:r>
            <a:r>
              <a:rPr lang="ja-JP" altLang="en-US" sz="2400" dirty="0" smtClean="0"/>
              <a:t>全データ　　　　　　　　　　</a:t>
            </a:r>
            <a:r>
              <a:rPr lang="en-US" altLang="ja-JP" sz="2400" dirty="0" smtClean="0"/>
              <a:t>12</a:t>
            </a:r>
            <a:r>
              <a:rPr lang="ja-JP" altLang="en-US" sz="2400" dirty="0" smtClean="0"/>
              <a:t>月データ除去</a:t>
            </a:r>
            <a:r>
              <a:rPr lang="en-US" altLang="ja-JP" sz="2400" dirty="0" smtClean="0"/>
              <a:t>Version</a:t>
            </a:r>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endParaRPr lang="en-US" altLang="ja-JP" dirty="0" smtClean="0"/>
          </a:p>
          <a:p>
            <a:pPr marL="0" indent="0">
              <a:buNone/>
            </a:pPr>
            <a:r>
              <a:rPr lang="ja-JP" altLang="en-US" dirty="0" smtClean="0"/>
              <a:t>　　　</a:t>
            </a:r>
            <a:r>
              <a:rPr lang="en-US" altLang="ja-JP" sz="2400" dirty="0"/>
              <a:t>※</a:t>
            </a:r>
            <a:r>
              <a:rPr lang="ja-JP" altLang="en-US" sz="2400" dirty="0"/>
              <a:t>データ元：東京都中央卸売市場　市場統計情報　月報</a:t>
            </a:r>
            <a:endParaRPr lang="en-US" altLang="ja-JP" sz="2400" dirty="0"/>
          </a:p>
          <a:p>
            <a:pPr marL="0" indent="0">
              <a:buNone/>
            </a:pPr>
            <a:endParaRPr lang="en-US" altLang="ja-JP" dirty="0" smtClean="0"/>
          </a:p>
        </p:txBody>
      </p:sp>
      <p:pic>
        <p:nvPicPr>
          <p:cNvPr id="6" name="図 5"/>
          <p:cNvPicPr>
            <a:picLocks noChangeAspect="1"/>
          </p:cNvPicPr>
          <p:nvPr/>
        </p:nvPicPr>
        <p:blipFill>
          <a:blip r:embed="rId2"/>
          <a:stretch>
            <a:fillRect/>
          </a:stretch>
        </p:blipFill>
        <p:spPr>
          <a:xfrm>
            <a:off x="977217" y="2421707"/>
            <a:ext cx="5030391" cy="3330338"/>
          </a:xfrm>
          <a:prstGeom prst="rect">
            <a:avLst/>
          </a:prstGeom>
        </p:spPr>
      </p:pic>
      <p:pic>
        <p:nvPicPr>
          <p:cNvPr id="4" name="図 3"/>
          <p:cNvPicPr>
            <a:picLocks noChangeAspect="1"/>
          </p:cNvPicPr>
          <p:nvPr/>
        </p:nvPicPr>
        <p:blipFill>
          <a:blip r:embed="rId3"/>
          <a:stretch>
            <a:fillRect/>
          </a:stretch>
        </p:blipFill>
        <p:spPr>
          <a:xfrm>
            <a:off x="6567844" y="2421707"/>
            <a:ext cx="4225719" cy="3330338"/>
          </a:xfrm>
          <a:prstGeom prst="rect">
            <a:avLst/>
          </a:prstGeom>
        </p:spPr>
      </p:pic>
      <p:sp>
        <p:nvSpPr>
          <p:cNvPr id="5" name="スライド番号プレースホルダー 4"/>
          <p:cNvSpPr>
            <a:spLocks noGrp="1"/>
          </p:cNvSpPr>
          <p:nvPr>
            <p:ph type="sldNum" sz="quarter" idx="12"/>
          </p:nvPr>
        </p:nvSpPr>
        <p:spPr/>
        <p:txBody>
          <a:bodyPr/>
          <a:lstStyle/>
          <a:p>
            <a:fld id="{3EFF009B-A59A-4A4A-940C-016A68B0B844}" type="slidenum">
              <a:rPr kumimoji="1" lang="ja-JP" altLang="en-US" smtClean="0"/>
              <a:t>9</a:t>
            </a:fld>
            <a:endParaRPr kumimoji="1" lang="ja-JP" altLang="en-US"/>
          </a:p>
        </p:txBody>
      </p:sp>
    </p:spTree>
    <p:extLst>
      <p:ext uri="{BB962C8B-B14F-4D97-AF65-F5344CB8AC3E}">
        <p14:creationId xmlns:p14="http://schemas.microsoft.com/office/powerpoint/2010/main" val="3785383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438</TotalTime>
  <Words>1100</Words>
  <Application>Microsoft Office PowerPoint</Application>
  <PresentationFormat>ユーザー設定</PresentationFormat>
  <Paragraphs>278</Paragraphs>
  <Slides>26</Slides>
  <Notes>1</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ファセット</vt:lpstr>
      <vt:lpstr>クロマグロ漁獲規制による消費者余剰の変化</vt:lpstr>
      <vt:lpstr>目次</vt:lpstr>
      <vt:lpstr>１章（１）クロマグロ漁業を取り巻く現状</vt:lpstr>
      <vt:lpstr>１章（２）問題意識・仮説・研究目的</vt:lpstr>
      <vt:lpstr>２章　マグロに関する基礎知識</vt:lpstr>
      <vt:lpstr>３章　先行研究　クロマグロ 規制と資源量</vt:lpstr>
      <vt:lpstr>３章　先行研究</vt:lpstr>
      <vt:lpstr>４章　クロマグロ漁獲量の時系列分析</vt:lpstr>
      <vt:lpstr>４章　価格と数量の需要関係　</vt:lpstr>
      <vt:lpstr>５章　定量分析</vt:lpstr>
      <vt:lpstr>５章　分析（１）Granger 因果性検定 </vt:lpstr>
      <vt:lpstr>５章　分析（２）定常化とADF検定</vt:lpstr>
      <vt:lpstr>５章　分析（３）VAR解析</vt:lpstr>
      <vt:lpstr>５章　分析（３）インパルス応答関数：CIRF</vt:lpstr>
      <vt:lpstr>６章　余剰分析</vt:lpstr>
      <vt:lpstr>６章　余剰分析図</vt:lpstr>
      <vt:lpstr>６章　分析結果　価格・消費者余剰の変化</vt:lpstr>
      <vt:lpstr>７章　まとめ</vt:lpstr>
      <vt:lpstr>７章　今後の課題</vt:lpstr>
      <vt:lpstr>参考文献・データ出典</vt:lpstr>
      <vt:lpstr>ご清聴ありがとうございました</vt:lpstr>
      <vt:lpstr>補足：VAR結果詳細①　ラグ3</vt:lpstr>
      <vt:lpstr>補足：分析結果詳細②　ラグ10 </vt:lpstr>
      <vt:lpstr>補足：分析結果詳細②　ラグ10　CIRF </vt:lpstr>
      <vt:lpstr>補足：分析結果詳細②　ラグ10 </vt:lpstr>
      <vt:lpstr>補足：インパルス応答（IRF）の結果解釈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4章　クロマグロ漁獲量の 時系列分析</dc:title>
  <dc:creator>Hiroki3618</dc:creator>
  <cp:lastModifiedBy>ogawamasaki</cp:lastModifiedBy>
  <cp:revision>53</cp:revision>
  <dcterms:created xsi:type="dcterms:W3CDTF">2015-07-26T08:32:20Z</dcterms:created>
  <dcterms:modified xsi:type="dcterms:W3CDTF">2015-07-29T00:25:17Z</dcterms:modified>
</cp:coreProperties>
</file>