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60" r:id="rId6"/>
    <p:sldId id="261" r:id="rId7"/>
    <p:sldId id="262" r:id="rId8"/>
    <p:sldId id="263" r:id="rId9"/>
    <p:sldId id="264" r:id="rId10"/>
    <p:sldId id="267" r:id="rId11"/>
    <p:sldId id="274" r:id="rId12"/>
    <p:sldId id="275" r:id="rId13"/>
    <p:sldId id="276" r:id="rId14"/>
    <p:sldId id="266" r:id="rId15"/>
    <p:sldId id="269" r:id="rId16"/>
    <p:sldId id="271" r:id="rId17"/>
    <p:sldId id="278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a\Desktop\porkprices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取引価格と数量</a:t>
            </a:r>
            <a:endParaRPr lang="en-US" alt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Sheet5!$Q$1</c:f>
              <c:strCache>
                <c:ptCount val="1"/>
                <c:pt idx="0">
                  <c:v>hporkp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Sheet5!$P$2:$P$49</c:f>
              <c:numCache>
                <c:formatCode>0</c:formatCode>
                <c:ptCount val="48"/>
                <c:pt idx="0">
                  <c:v>251454.5</c:v>
                </c:pt>
                <c:pt idx="1">
                  <c:v>263391.5</c:v>
                </c:pt>
                <c:pt idx="2">
                  <c:v>221554.5</c:v>
                </c:pt>
                <c:pt idx="3">
                  <c:v>305066.5</c:v>
                </c:pt>
                <c:pt idx="4">
                  <c:v>355696.5</c:v>
                </c:pt>
                <c:pt idx="5">
                  <c:v>354184</c:v>
                </c:pt>
                <c:pt idx="6">
                  <c:v>353438.5</c:v>
                </c:pt>
                <c:pt idx="7">
                  <c:v>391061</c:v>
                </c:pt>
                <c:pt idx="8">
                  <c:v>339422.5</c:v>
                </c:pt>
                <c:pt idx="9">
                  <c:v>319892.5</c:v>
                </c:pt>
                <c:pt idx="10">
                  <c:v>308692</c:v>
                </c:pt>
                <c:pt idx="11">
                  <c:v>275422</c:v>
                </c:pt>
                <c:pt idx="12" formatCode="General">
                  <c:v>303457</c:v>
                </c:pt>
                <c:pt idx="13">
                  <c:v>292447.5</c:v>
                </c:pt>
                <c:pt idx="14">
                  <c:v>323350.5</c:v>
                </c:pt>
                <c:pt idx="15">
                  <c:v>363296.5</c:v>
                </c:pt>
                <c:pt idx="16">
                  <c:v>364098</c:v>
                </c:pt>
                <c:pt idx="17">
                  <c:v>419611.5</c:v>
                </c:pt>
                <c:pt idx="18">
                  <c:v>451775</c:v>
                </c:pt>
                <c:pt idx="19" formatCode="General">
                  <c:v>494348</c:v>
                </c:pt>
                <c:pt idx="20" formatCode="General">
                  <c:v>417157</c:v>
                </c:pt>
                <c:pt idx="21">
                  <c:v>413918.5</c:v>
                </c:pt>
                <c:pt idx="22">
                  <c:v>419820.5</c:v>
                </c:pt>
                <c:pt idx="23">
                  <c:v>464241</c:v>
                </c:pt>
                <c:pt idx="24">
                  <c:v>488685.5</c:v>
                </c:pt>
                <c:pt idx="25">
                  <c:v>457335</c:v>
                </c:pt>
                <c:pt idx="26">
                  <c:v>480998.5</c:v>
                </c:pt>
                <c:pt idx="27">
                  <c:v>451667.5</c:v>
                </c:pt>
                <c:pt idx="28">
                  <c:v>459402.5</c:v>
                </c:pt>
                <c:pt idx="29">
                  <c:v>551127.5</c:v>
                </c:pt>
                <c:pt idx="30">
                  <c:v>529028</c:v>
                </c:pt>
                <c:pt idx="31">
                  <c:v>562950.5</c:v>
                </c:pt>
                <c:pt idx="32">
                  <c:v>461518.5</c:v>
                </c:pt>
                <c:pt idx="33">
                  <c:v>435868</c:v>
                </c:pt>
                <c:pt idx="34">
                  <c:v>467147.5</c:v>
                </c:pt>
                <c:pt idx="35">
                  <c:v>430652.5</c:v>
                </c:pt>
                <c:pt idx="36">
                  <c:v>415664.5</c:v>
                </c:pt>
                <c:pt idx="37">
                  <c:v>398104.5</c:v>
                </c:pt>
                <c:pt idx="38">
                  <c:v>479674.5</c:v>
                </c:pt>
                <c:pt idx="39">
                  <c:v>384657.5</c:v>
                </c:pt>
                <c:pt idx="40">
                  <c:v>474362.5</c:v>
                </c:pt>
                <c:pt idx="41">
                  <c:v>421245</c:v>
                </c:pt>
                <c:pt idx="42">
                  <c:v>430520</c:v>
                </c:pt>
                <c:pt idx="43">
                  <c:v>611459.5</c:v>
                </c:pt>
                <c:pt idx="44">
                  <c:v>409109</c:v>
                </c:pt>
                <c:pt idx="45">
                  <c:v>444271.5</c:v>
                </c:pt>
                <c:pt idx="46">
                  <c:v>486638.5</c:v>
                </c:pt>
                <c:pt idx="47">
                  <c:v>475411.5</c:v>
                </c:pt>
              </c:numCache>
            </c:numRef>
          </c:xVal>
          <c:yVal>
            <c:numRef>
              <c:f>Sheet5!$Q$2:$Q$49</c:f>
              <c:numCache>
                <c:formatCode>General</c:formatCode>
                <c:ptCount val="48"/>
                <c:pt idx="0">
                  <c:v>488</c:v>
                </c:pt>
                <c:pt idx="1">
                  <c:v>541</c:v>
                </c:pt>
                <c:pt idx="2">
                  <c:v>533</c:v>
                </c:pt>
                <c:pt idx="3">
                  <c:v>496</c:v>
                </c:pt>
                <c:pt idx="4">
                  <c:v>450</c:v>
                </c:pt>
                <c:pt idx="5">
                  <c:v>361</c:v>
                </c:pt>
                <c:pt idx="6">
                  <c:v>393</c:v>
                </c:pt>
                <c:pt idx="7">
                  <c:v>449</c:v>
                </c:pt>
                <c:pt idx="8">
                  <c:v>431</c:v>
                </c:pt>
                <c:pt idx="9">
                  <c:v>427</c:v>
                </c:pt>
                <c:pt idx="10">
                  <c:v>409</c:v>
                </c:pt>
                <c:pt idx="11">
                  <c:v>440</c:v>
                </c:pt>
                <c:pt idx="12">
                  <c:v>464</c:v>
                </c:pt>
                <c:pt idx="13">
                  <c:v>531</c:v>
                </c:pt>
                <c:pt idx="14">
                  <c:v>496</c:v>
                </c:pt>
                <c:pt idx="15">
                  <c:v>481</c:v>
                </c:pt>
                <c:pt idx="16">
                  <c:v>449</c:v>
                </c:pt>
                <c:pt idx="17">
                  <c:v>399</c:v>
                </c:pt>
                <c:pt idx="18">
                  <c:v>398</c:v>
                </c:pt>
                <c:pt idx="19">
                  <c:v>428</c:v>
                </c:pt>
                <c:pt idx="20">
                  <c:v>402</c:v>
                </c:pt>
                <c:pt idx="21">
                  <c:v>415</c:v>
                </c:pt>
                <c:pt idx="22">
                  <c:v>439</c:v>
                </c:pt>
                <c:pt idx="23">
                  <c:v>468</c:v>
                </c:pt>
                <c:pt idx="24">
                  <c:v>525</c:v>
                </c:pt>
                <c:pt idx="25">
                  <c:v>496</c:v>
                </c:pt>
                <c:pt idx="26">
                  <c:v>520</c:v>
                </c:pt>
                <c:pt idx="27">
                  <c:v>526</c:v>
                </c:pt>
                <c:pt idx="28">
                  <c:v>516</c:v>
                </c:pt>
                <c:pt idx="29">
                  <c:v>473</c:v>
                </c:pt>
                <c:pt idx="30">
                  <c:v>487</c:v>
                </c:pt>
                <c:pt idx="31">
                  <c:v>542</c:v>
                </c:pt>
                <c:pt idx="32">
                  <c:v>435</c:v>
                </c:pt>
                <c:pt idx="33">
                  <c:v>469</c:v>
                </c:pt>
                <c:pt idx="34">
                  <c:v>498</c:v>
                </c:pt>
                <c:pt idx="35">
                  <c:v>586</c:v>
                </c:pt>
                <c:pt idx="36">
                  <c:v>615</c:v>
                </c:pt>
                <c:pt idx="37">
                  <c:v>666</c:v>
                </c:pt>
                <c:pt idx="38">
                  <c:v>587</c:v>
                </c:pt>
                <c:pt idx="39">
                  <c:v>563</c:v>
                </c:pt>
                <c:pt idx="40">
                  <c:v>548</c:v>
                </c:pt>
                <c:pt idx="41">
                  <c:v>533</c:v>
                </c:pt>
                <c:pt idx="42">
                  <c:v>594</c:v>
                </c:pt>
                <c:pt idx="43">
                  <c:v>663</c:v>
                </c:pt>
                <c:pt idx="44">
                  <c:v>523</c:v>
                </c:pt>
                <c:pt idx="45">
                  <c:v>625</c:v>
                </c:pt>
                <c:pt idx="46">
                  <c:v>573</c:v>
                </c:pt>
                <c:pt idx="47">
                  <c:v>585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872896"/>
        <c:axId val="56873472"/>
      </c:scatterChart>
      <c:valAx>
        <c:axId val="56872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数量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56873472"/>
        <c:crosses val="autoZero"/>
        <c:crossBetween val="midCat"/>
      </c:valAx>
      <c:valAx>
        <c:axId val="56873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ja-JP" altLang="en-US"/>
                  <a:t>価格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68728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46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16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53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77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48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53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76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82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94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83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26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7C21-680E-47DE-BA54-663C2F051BE4}" type="datetimeFigureOut">
              <a:rPr kumimoji="1" lang="ja-JP" altLang="en-US" smtClean="0"/>
              <a:t>2015/7/29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C0DA-726E-45D2-9B1D-60EB230B38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29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go.jp/jp/tpp/pdf/2013/3/130315_nourinsuisan-2.pdf" TargetMode="External"/><Relationship Id="rId2" Type="http://schemas.openxmlformats.org/officeDocument/2006/relationships/hyperlink" Target="http://www.maff.go.jp/j/study/yoton_yokei/yoton_h17_1/pdf/data9-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輸入規制政策の</a:t>
            </a:r>
            <a:r>
              <a:rPr lang="ja-JP" altLang="en-US" dirty="0" smtClean="0"/>
              <a:t>分析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3100" dirty="0" err="1" smtClean="0"/>
              <a:t>ー</a:t>
            </a:r>
            <a:r>
              <a:rPr lang="ja-JP" altLang="en-US" sz="3100" dirty="0" smtClean="0"/>
              <a:t>豚肉の輸入関税と消費者余剰</a:t>
            </a:r>
            <a:r>
              <a:rPr lang="ja-JP" altLang="en-US" sz="3100" dirty="0" err="1" smtClean="0"/>
              <a:t>ー</a:t>
            </a:r>
            <a:endParaRPr kumimoji="1"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2015</a:t>
            </a:r>
            <a:r>
              <a:rPr lang="ja-JP" altLang="en-US" dirty="0" smtClean="0">
                <a:solidFill>
                  <a:schemeClr val="tx1"/>
                </a:solidFill>
              </a:rPr>
              <a:t>年</a:t>
            </a:r>
            <a:r>
              <a:rPr lang="en-US" altLang="ja-JP" dirty="0" smtClean="0">
                <a:solidFill>
                  <a:schemeClr val="tx1"/>
                </a:solidFill>
              </a:rPr>
              <a:t>7</a:t>
            </a:r>
            <a:r>
              <a:rPr lang="ja-JP" altLang="en-US" dirty="0" smtClean="0">
                <a:solidFill>
                  <a:schemeClr val="tx1"/>
                </a:solidFill>
              </a:rPr>
              <a:t>月</a:t>
            </a:r>
            <a:r>
              <a:rPr lang="en-US" altLang="ja-JP" dirty="0" smtClean="0">
                <a:solidFill>
                  <a:schemeClr val="tx1"/>
                </a:solidFill>
              </a:rPr>
              <a:t>29</a:t>
            </a:r>
            <a:r>
              <a:rPr lang="ja-JP" altLang="en-US" dirty="0" smtClean="0">
                <a:solidFill>
                  <a:schemeClr val="tx1"/>
                </a:solidFill>
              </a:rPr>
              <a:t>日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ミクロ事例研究　食品班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王思</a:t>
            </a:r>
            <a:r>
              <a:rPr lang="ja-JP" altLang="en-US" dirty="0" smtClean="0">
                <a:solidFill>
                  <a:schemeClr val="tx1"/>
                </a:solidFill>
              </a:rPr>
              <a:t>涵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山口沙耶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18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推計：</a:t>
            </a:r>
            <a:r>
              <a:rPr lang="en-US" altLang="ja-JP" dirty="0" smtClean="0"/>
              <a:t>IRF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96" y="1412776"/>
            <a:ext cx="8183252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d(Q)</a:t>
            </a:r>
            <a:r>
              <a:rPr lang="ja-JP" altLang="en-US" dirty="0" smtClean="0"/>
              <a:t>の累積値</a:t>
            </a:r>
            <a:r>
              <a:rPr lang="ja-JP" altLang="en-US" dirty="0"/>
              <a:t>の平均</a:t>
            </a:r>
            <a:r>
              <a:rPr lang="en-US" altLang="ja-JP" dirty="0" smtClean="0"/>
              <a:t>:2022.68</a:t>
            </a:r>
            <a:endParaRPr lang="en-US" altLang="ja-JP" dirty="0"/>
          </a:p>
          <a:p>
            <a:r>
              <a:rPr lang="en-US" altLang="ja-JP" dirty="0" smtClean="0"/>
              <a:t>d(P</a:t>
            </a:r>
            <a:r>
              <a:rPr lang="en-US" altLang="ja-JP" dirty="0"/>
              <a:t>)</a:t>
            </a:r>
            <a:r>
              <a:rPr lang="ja-JP" altLang="en-US" dirty="0"/>
              <a:t>の標準偏差：</a:t>
            </a:r>
            <a:r>
              <a:rPr lang="en-US" altLang="ja-JP" dirty="0"/>
              <a:t>50.25</a:t>
            </a:r>
          </a:p>
          <a:p>
            <a:r>
              <a:rPr lang="en-US" altLang="ja-JP" dirty="0" err="1" smtClean="0"/>
              <a:t>Δd</a:t>
            </a:r>
            <a:r>
              <a:rPr lang="en-US" altLang="ja-JP" dirty="0" smtClean="0"/>
              <a:t>(P)=50.25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 smtClean="0"/>
              <a:t>Δd(Q)=2022.68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5904656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4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35607"/>
            <a:ext cx="4104456" cy="38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ΔCS</a:t>
            </a:r>
            <a:r>
              <a:rPr lang="ja-JP" altLang="en-US" dirty="0"/>
              <a:t>の</a:t>
            </a:r>
            <a:r>
              <a:rPr lang="ja-JP" altLang="en-US" dirty="0" smtClean="0"/>
              <a:t>試算：</a:t>
            </a:r>
            <a:r>
              <a:rPr lang="en-US" altLang="ja-JP" dirty="0" smtClean="0"/>
              <a:t>TPP</a:t>
            </a:r>
            <a:r>
              <a:rPr lang="ja-JP" altLang="en-US" dirty="0" smtClean="0"/>
              <a:t>による価格の変化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715" y="1268760"/>
            <a:ext cx="8377713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TPP</a:t>
            </a:r>
            <a:r>
              <a:rPr kumimoji="1" lang="ja-JP" altLang="en-US" dirty="0" smtClean="0"/>
              <a:t>日米交渉の結果</a:t>
            </a:r>
            <a:endParaRPr kumimoji="1" lang="en-US" altLang="ja-JP" dirty="0" smtClean="0"/>
          </a:p>
          <a:p>
            <a:r>
              <a:rPr lang="en-US" altLang="ja-JP" dirty="0"/>
              <a:t>65</a:t>
            </a:r>
            <a:r>
              <a:rPr lang="ja-JP" altLang="en-US" dirty="0" smtClean="0"/>
              <a:t>円</a:t>
            </a:r>
            <a:r>
              <a:rPr lang="en-US" altLang="ja-JP" dirty="0" smtClean="0"/>
              <a:t>/Kg</a:t>
            </a:r>
            <a:r>
              <a:rPr lang="ja-JP" altLang="en-US" dirty="0" smtClean="0"/>
              <a:t>以下の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豚肉の関税</a:t>
            </a:r>
            <a:r>
              <a:rPr lang="en-US" altLang="ja-JP" dirty="0" smtClean="0"/>
              <a:t>   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482</a:t>
            </a:r>
            <a:r>
              <a:rPr lang="ja-JP" altLang="en-US" dirty="0" smtClean="0"/>
              <a:t>円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>
                <a:sym typeface="Wingdings" panose="05000000000000000000" pitchFamily="2" charset="2"/>
              </a:rPr>
              <a:t>50</a:t>
            </a:r>
            <a:r>
              <a:rPr lang="ja-JP" altLang="en-US" dirty="0" smtClean="0"/>
              <a:t>円に</a:t>
            </a:r>
            <a:endParaRPr lang="en-US" altLang="ja-JP" dirty="0" smtClean="0"/>
          </a:p>
          <a:p>
            <a:r>
              <a:rPr lang="en-US" altLang="ja-JP" dirty="0"/>
              <a:t>524</a:t>
            </a:r>
            <a:r>
              <a:rPr lang="ja-JP" altLang="en-US" dirty="0" smtClean="0"/>
              <a:t>円</a:t>
            </a:r>
            <a:r>
              <a:rPr lang="en-US" altLang="ja-JP" dirty="0" smtClean="0"/>
              <a:t>/Kg</a:t>
            </a:r>
            <a:r>
              <a:rPr lang="ja-JP" altLang="en-US" dirty="0" smtClean="0"/>
              <a:t>以上の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豚肉の関税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   4.3%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2.2%</a:t>
            </a:r>
            <a:r>
              <a:rPr kumimoji="1" lang="ja-JP" altLang="en-US" dirty="0" smtClean="0">
                <a:sym typeface="Wingdings" panose="05000000000000000000" pitchFamily="2" charset="2"/>
              </a:rPr>
              <a:t>廃止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dirty="0" smtClean="0">
                <a:sym typeface="Wingdings" panose="05000000000000000000" pitchFamily="2" charset="2"/>
              </a:rPr>
              <a:t>（部分肉ベース）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dirty="0" smtClean="0">
                <a:sym typeface="Wingdings" panose="05000000000000000000" pitchFamily="2" charset="2"/>
              </a:rPr>
              <a:t>推計の対象とした規格に該当する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dirty="0" smtClean="0">
                <a:sym typeface="Wingdings" panose="05000000000000000000" pitchFamily="2" charset="2"/>
              </a:rPr>
              <a:t>65</a:t>
            </a:r>
            <a:r>
              <a:rPr lang="ja-JP" altLang="en-US" dirty="0" smtClean="0">
                <a:sym typeface="Wingdings" panose="05000000000000000000" pitchFamily="2" charset="2"/>
              </a:rPr>
              <a:t>円</a:t>
            </a:r>
            <a:r>
              <a:rPr lang="en-US" altLang="ja-JP" dirty="0" smtClean="0">
                <a:sym typeface="Wingdings" panose="05000000000000000000" pitchFamily="2" charset="2"/>
              </a:rPr>
              <a:t>/Kg</a:t>
            </a:r>
            <a:r>
              <a:rPr lang="ja-JP" altLang="en-US" dirty="0" smtClean="0">
                <a:sym typeface="Wingdings" panose="05000000000000000000" pitchFamily="2" charset="2"/>
              </a:rPr>
              <a:t>以上</a:t>
            </a:r>
            <a:r>
              <a:rPr lang="en-US" altLang="ja-JP" dirty="0"/>
              <a:t>524</a:t>
            </a:r>
            <a:r>
              <a:rPr lang="ja-JP" altLang="en-US" dirty="0"/>
              <a:t>円</a:t>
            </a:r>
            <a:r>
              <a:rPr lang="en-US" altLang="ja-JP" dirty="0"/>
              <a:t>/</a:t>
            </a:r>
            <a:r>
              <a:rPr lang="en-US" altLang="ja-JP" dirty="0" smtClean="0"/>
              <a:t>Kg</a:t>
            </a:r>
            <a:r>
              <a:rPr lang="ja-JP" altLang="en-US" dirty="0" smtClean="0"/>
              <a:t>以下の豚肉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の関税については不明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55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lh5.googleusercontent.com/UQCr4vpTCG-x15c4Uu6RCvF76KJLNwoWnHjTrKnnmlnXX0jH1rV8vGrBU9A98GiEuZRvyg0Y-2CbYQpu5ug-AhG5TiGBHrP07JUyJoBZQRlep8TEXIqCOAAjft_8Aek1j0B3Y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38220"/>
            <a:ext cx="5281313" cy="45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ΔCS</a:t>
            </a:r>
            <a:r>
              <a:rPr lang="ja-JP" altLang="en-US" dirty="0"/>
              <a:t>の</a:t>
            </a:r>
            <a:r>
              <a:rPr lang="ja-JP" altLang="en-US" dirty="0" smtClean="0"/>
              <a:t>試算：</a:t>
            </a:r>
            <a:r>
              <a:rPr lang="en-US" altLang="ja-JP" dirty="0" smtClean="0"/>
              <a:t>TPP</a:t>
            </a:r>
            <a:r>
              <a:rPr lang="ja-JP" altLang="en-US" dirty="0"/>
              <a:t>による価格の変化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日本農業新聞によれば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中間部分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en-US" altLang="ja-JP" dirty="0" smtClean="0">
                <a:sym typeface="Wingdings" panose="05000000000000000000" pitchFamily="2" charset="2"/>
              </a:rPr>
              <a:t>65</a:t>
            </a:r>
            <a:r>
              <a:rPr lang="ja-JP" altLang="en-US" dirty="0">
                <a:sym typeface="Wingdings" panose="05000000000000000000" pitchFamily="2" charset="2"/>
              </a:rPr>
              <a:t>円</a:t>
            </a:r>
            <a:r>
              <a:rPr lang="en-US" altLang="ja-JP" dirty="0">
                <a:sym typeface="Wingdings" panose="05000000000000000000" pitchFamily="2" charset="2"/>
              </a:rPr>
              <a:t>/Kg</a:t>
            </a:r>
            <a:r>
              <a:rPr lang="ja-JP" altLang="en-US" dirty="0" smtClean="0">
                <a:sym typeface="Wingdings" panose="05000000000000000000" pitchFamily="2" charset="2"/>
              </a:rPr>
              <a:t>以上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dirty="0" smtClean="0"/>
              <a:t>524</a:t>
            </a:r>
            <a:r>
              <a:rPr lang="ja-JP" altLang="en-US" dirty="0"/>
              <a:t>円</a:t>
            </a:r>
            <a:r>
              <a:rPr lang="en-US" altLang="ja-JP" dirty="0"/>
              <a:t>/Kg</a:t>
            </a:r>
            <a:r>
              <a:rPr lang="ja-JP" altLang="en-US" dirty="0"/>
              <a:t>以下</a:t>
            </a:r>
            <a:r>
              <a:rPr lang="ja-JP" altLang="en-US" dirty="0" smtClean="0"/>
              <a:t>）の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差額関税は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維持されるが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その範囲は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大幅縮小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9952" y="6367189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出所：日本農業新聞（</a:t>
            </a:r>
            <a:r>
              <a:rPr lang="en-US" altLang="ja-JP" dirty="0" smtClean="0"/>
              <a:t>2015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32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ΔCS</a:t>
            </a:r>
            <a:r>
              <a:rPr lang="ja-JP" altLang="en-US" dirty="0"/>
              <a:t>の試算：</a:t>
            </a:r>
            <a:r>
              <a:rPr lang="en-US" altLang="ja-JP" dirty="0"/>
              <a:t>TPP</a:t>
            </a:r>
            <a:r>
              <a:rPr lang="ja-JP" altLang="en-US" dirty="0"/>
              <a:t>による価格の変化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農林水産省　農林水産物への影響試算</a:t>
            </a:r>
            <a:endParaRPr kumimoji="1" lang="en-US" altLang="ja-JP" dirty="0" smtClean="0"/>
          </a:p>
          <a:p>
            <a:r>
              <a:rPr lang="ja-JP" altLang="en-US" dirty="0" smtClean="0"/>
              <a:t>銘柄豚肉ではない国産豚肉は外国産</a:t>
            </a:r>
            <a:r>
              <a:rPr lang="ja-JP" altLang="en-US" dirty="0"/>
              <a:t>に</a:t>
            </a:r>
            <a:r>
              <a:rPr lang="ja-JP" altLang="en-US" dirty="0" smtClean="0"/>
              <a:t>置き換わり、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894</a:t>
            </a:r>
            <a:r>
              <a:rPr kumimoji="1" lang="ja-JP" altLang="en-US" dirty="0" smtClean="0"/>
              <a:t>円</a:t>
            </a:r>
            <a:r>
              <a:rPr kumimoji="1" lang="en-US" altLang="ja-JP" dirty="0" smtClean="0"/>
              <a:t>/Kg</a:t>
            </a:r>
            <a:r>
              <a:rPr kumimoji="1" lang="ja-JP" altLang="en-US" dirty="0" smtClean="0"/>
              <a:t>（中央市場枝肉卸売価格全規格平均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から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>
                <a:sym typeface="Wingdings" panose="05000000000000000000" pitchFamily="2" charset="2"/>
              </a:rPr>
              <a:t>　</a:t>
            </a:r>
            <a:r>
              <a:rPr kumimoji="1" lang="en-US" altLang="ja-JP" dirty="0" smtClean="0">
                <a:sym typeface="Wingdings" panose="05000000000000000000" pitchFamily="2" charset="2"/>
              </a:rPr>
              <a:t>399</a:t>
            </a:r>
            <a:r>
              <a:rPr kumimoji="1" lang="ja-JP" altLang="en-US" dirty="0" smtClean="0">
                <a:sym typeface="Wingdings" panose="05000000000000000000" pitchFamily="2" charset="2"/>
              </a:rPr>
              <a:t>円</a:t>
            </a:r>
            <a:r>
              <a:rPr kumimoji="1" lang="en-US" altLang="ja-JP" dirty="0" smtClean="0">
                <a:sym typeface="Wingdings" panose="05000000000000000000" pitchFamily="2" charset="2"/>
              </a:rPr>
              <a:t>/Kg</a:t>
            </a:r>
            <a:r>
              <a:rPr lang="en-US" altLang="ja-JP" dirty="0" smtClean="0">
                <a:sym typeface="Wingdings" panose="05000000000000000000" pitchFamily="2" charset="2"/>
              </a:rPr>
              <a:t>(</a:t>
            </a:r>
            <a:r>
              <a:rPr kumimoji="1" lang="ja-JP" altLang="en-US" dirty="0" smtClean="0">
                <a:sym typeface="Wingdings" panose="05000000000000000000" pitchFamily="2" charset="2"/>
              </a:rPr>
              <a:t>米国豚肉卸売価格</a:t>
            </a:r>
            <a:r>
              <a:rPr lang="en-US" altLang="ja-JP" dirty="0" smtClean="0">
                <a:sym typeface="Wingdings" panose="05000000000000000000" pitchFamily="2" charset="2"/>
              </a:rPr>
              <a:t>+</a:t>
            </a:r>
            <a:r>
              <a:rPr lang="ja-JP" altLang="en-US" dirty="0" smtClean="0"/>
              <a:t>輸送費等</a:t>
            </a:r>
            <a:r>
              <a:rPr lang="en-US" altLang="ja-JP" dirty="0" smtClean="0"/>
              <a:t>)</a:t>
            </a:r>
            <a:r>
              <a:rPr lang="ja-JP" altLang="en-US" dirty="0" smtClean="0"/>
              <a:t>へ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米国の卸売価格を見</a:t>
            </a:r>
            <a:r>
              <a:rPr lang="ja-JP" altLang="en-US" dirty="0"/>
              <a:t>ると</a:t>
            </a:r>
            <a:endParaRPr lang="en-US" altLang="ja-JP" dirty="0" smtClean="0"/>
          </a:p>
          <a:p>
            <a:r>
              <a:rPr lang="ja-JP" altLang="en-US" dirty="0" smtClean="0"/>
              <a:t>枝</a:t>
            </a:r>
            <a:r>
              <a:rPr lang="ja-JP" altLang="en-US" dirty="0"/>
              <a:t>肉卸売</a:t>
            </a:r>
            <a:r>
              <a:rPr lang="ja-JP" altLang="en-US" dirty="0" smtClean="0"/>
              <a:t>価格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268</a:t>
            </a:r>
            <a:r>
              <a:rPr lang="ja-JP" altLang="en-US" dirty="0"/>
              <a:t>円</a:t>
            </a:r>
            <a:r>
              <a:rPr lang="en-US" altLang="ja-JP" dirty="0"/>
              <a:t>/</a:t>
            </a:r>
            <a:r>
              <a:rPr lang="en-US" altLang="ja-JP" dirty="0" smtClean="0"/>
              <a:t>Kg (</a:t>
            </a:r>
            <a:r>
              <a:rPr lang="en-US" altLang="ja-JP" dirty="0"/>
              <a:t>2014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月～</a:t>
            </a:r>
            <a:r>
              <a:rPr lang="en-US" altLang="ja-JP" dirty="0"/>
              <a:t>2015</a:t>
            </a:r>
            <a:r>
              <a:rPr lang="ja-JP" altLang="en-US" dirty="0"/>
              <a:t>年</a:t>
            </a:r>
            <a:r>
              <a:rPr lang="en-US" altLang="ja-JP" dirty="0"/>
              <a:t>6</a:t>
            </a:r>
            <a:r>
              <a:rPr lang="ja-JP" altLang="en-US" dirty="0"/>
              <a:t>月平均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en-US" altLang="ja-JP" dirty="0" smtClean="0"/>
              <a:t>TPP</a:t>
            </a:r>
            <a:r>
              <a:rPr lang="ja-JP" altLang="en-US" dirty="0" smtClean="0"/>
              <a:t>により、国内の豚肉価格が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268</a:t>
            </a:r>
            <a:r>
              <a:rPr lang="ja-JP" altLang="en-US" dirty="0" smtClean="0"/>
              <a:t>円</a:t>
            </a:r>
            <a:r>
              <a:rPr lang="en-US" altLang="ja-JP" dirty="0" smtClean="0"/>
              <a:t>+</a:t>
            </a:r>
            <a:r>
              <a:rPr lang="en-US" altLang="ja-JP" dirty="0"/>
              <a:t>37</a:t>
            </a:r>
            <a:r>
              <a:rPr lang="ja-JP" altLang="en-US" dirty="0" smtClean="0"/>
              <a:t>円（枝肉ベースの関税分</a:t>
            </a:r>
            <a:r>
              <a:rPr lang="ja-JP" altLang="en-US" dirty="0" smtClean="0"/>
              <a:t>）</a:t>
            </a:r>
            <a:r>
              <a:rPr lang="en-US" altLang="ja-JP" dirty="0" smtClean="0"/>
              <a:t>=</a:t>
            </a:r>
            <a:r>
              <a:rPr lang="en-US" altLang="ja-JP" dirty="0" smtClean="0"/>
              <a:t>305</a:t>
            </a:r>
            <a:r>
              <a:rPr lang="ja-JP" altLang="en-US" dirty="0" smtClean="0"/>
              <a:t>円</a:t>
            </a:r>
            <a:r>
              <a:rPr lang="en-US" altLang="ja-JP" dirty="0" smtClean="0"/>
              <a:t>/Kg</a:t>
            </a:r>
          </a:p>
          <a:p>
            <a:pPr marL="0" indent="0">
              <a:buNone/>
            </a:pPr>
            <a:r>
              <a:rPr lang="ja-JP" altLang="en-US" dirty="0" smtClean="0"/>
              <a:t>になると仮定して</a:t>
            </a:r>
            <a:r>
              <a:rPr lang="en-US" altLang="ja-JP" dirty="0" smtClean="0"/>
              <a:t>CS</a:t>
            </a:r>
            <a:r>
              <a:rPr lang="ja-JP" altLang="en-US" dirty="0" smtClean="0"/>
              <a:t>の変化分を試算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973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Δ</a:t>
            </a:r>
            <a:r>
              <a:rPr lang="en-US" altLang="ja-JP" dirty="0" smtClean="0"/>
              <a:t>CS</a:t>
            </a:r>
            <a:r>
              <a:rPr lang="ja-JP" altLang="en-US" dirty="0" smtClean="0"/>
              <a:t>の試算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err="1" smtClean="0"/>
              <a:t>Cirf</a:t>
            </a:r>
            <a:r>
              <a:rPr lang="ja-JP" altLang="en-US" dirty="0" smtClean="0"/>
              <a:t>における</a:t>
            </a:r>
            <a:r>
              <a:rPr kumimoji="1" lang="ja-JP" altLang="en-US" dirty="0" smtClean="0"/>
              <a:t>累積値の平均</a:t>
            </a:r>
            <a:r>
              <a:rPr kumimoji="1" lang="en-US" altLang="ja-JP" dirty="0" smtClean="0"/>
              <a:t>:</a:t>
            </a:r>
            <a:r>
              <a:rPr lang="en-US" altLang="ja-JP" dirty="0" smtClean="0"/>
              <a:t>ΔQ=2022.68</a:t>
            </a:r>
          </a:p>
          <a:p>
            <a:r>
              <a:rPr lang="en-US" altLang="ja-JP" dirty="0" smtClean="0"/>
              <a:t>D(P)</a:t>
            </a:r>
            <a:r>
              <a:rPr lang="ja-JP" altLang="en-US" dirty="0" smtClean="0"/>
              <a:t>の標準偏差：</a:t>
            </a:r>
            <a:r>
              <a:rPr lang="en-US" altLang="ja-JP" dirty="0" smtClean="0"/>
              <a:t>50.25</a:t>
            </a:r>
            <a:endParaRPr kumimoji="1" lang="en-US" altLang="ja-JP" dirty="0" smtClean="0"/>
          </a:p>
          <a:p>
            <a:r>
              <a:rPr kumimoji="1" lang="en-US" altLang="ja-JP" dirty="0" smtClean="0"/>
              <a:t>ΔP=50.25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dirty="0" smtClean="0"/>
              <a:t>ΔQ=2022.68</a:t>
            </a:r>
          </a:p>
          <a:p>
            <a:r>
              <a:rPr lang="ja-JP" altLang="en-US" dirty="0" smtClean="0"/>
              <a:t>予測する均衡価格</a:t>
            </a:r>
            <a:r>
              <a:rPr lang="ja-JP" altLang="en-US" dirty="0"/>
              <a:t>の変化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499</a:t>
            </a:r>
            <a:r>
              <a:rPr lang="ja-JP" altLang="en-US" dirty="0"/>
              <a:t>円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sym typeface="Wingdings" panose="05000000000000000000" pitchFamily="2" charset="2"/>
              </a:rPr>
              <a:t>305</a:t>
            </a:r>
            <a:r>
              <a:rPr lang="ja-JP" altLang="en-US" dirty="0" smtClean="0">
                <a:sym typeface="Wingdings" panose="05000000000000000000" pitchFamily="2" charset="2"/>
              </a:rPr>
              <a:t>円</a:t>
            </a:r>
            <a:r>
              <a:rPr lang="ja-JP" altLang="en-US" dirty="0" smtClean="0">
                <a:sym typeface="Wingdings" panose="05000000000000000000" pitchFamily="2" charset="2"/>
              </a:rPr>
              <a:t>（現行の約</a:t>
            </a:r>
            <a:r>
              <a:rPr lang="en-US" altLang="ja-JP" dirty="0" smtClean="0">
                <a:sym typeface="Wingdings" panose="05000000000000000000" pitchFamily="2" charset="2"/>
              </a:rPr>
              <a:t>6</a:t>
            </a:r>
            <a:r>
              <a:rPr lang="ja-JP" altLang="en-US" dirty="0" smtClean="0">
                <a:sym typeface="Wingdings" panose="05000000000000000000" pitchFamily="2" charset="2"/>
              </a:rPr>
              <a:t>割）（</a:t>
            </a:r>
            <a:r>
              <a:rPr lang="en-US" altLang="ja-JP" dirty="0" smtClean="0">
                <a:sym typeface="Wingdings" panose="05000000000000000000" pitchFamily="2" charset="2"/>
              </a:rPr>
              <a:t>Δ194</a:t>
            </a:r>
            <a:r>
              <a:rPr lang="ja-JP" altLang="en-US" dirty="0" smtClean="0">
                <a:sym typeface="Wingdings" panose="05000000000000000000" pitchFamily="2" charset="2"/>
              </a:rPr>
              <a:t>）</a:t>
            </a:r>
            <a:endParaRPr lang="en-US" altLang="ja-JP" dirty="0">
              <a:sym typeface="Wingdings" panose="05000000000000000000" pitchFamily="2" charset="2"/>
            </a:endParaRPr>
          </a:p>
          <a:p>
            <a:r>
              <a:rPr lang="ja-JP" altLang="en-US" dirty="0">
                <a:sym typeface="Wingdings" panose="05000000000000000000" pitchFamily="2" charset="2"/>
              </a:rPr>
              <a:t>予測</a:t>
            </a:r>
            <a:r>
              <a:rPr lang="ja-JP" altLang="en-US" dirty="0" smtClean="0">
                <a:sym typeface="Wingdings" panose="05000000000000000000" pitchFamily="2" charset="2"/>
              </a:rPr>
              <a:t>される</a:t>
            </a:r>
            <a:r>
              <a:rPr lang="en-US" altLang="ja-JP" dirty="0" smtClean="0">
                <a:sym typeface="Wingdings" panose="05000000000000000000" pitchFamily="2" charset="2"/>
              </a:rPr>
              <a:t>TPP</a:t>
            </a:r>
            <a:r>
              <a:rPr lang="ja-JP" altLang="en-US" dirty="0" smtClean="0">
                <a:sym typeface="Wingdings" panose="05000000000000000000" pitchFamily="2" charset="2"/>
              </a:rPr>
              <a:t>に</a:t>
            </a:r>
            <a:r>
              <a:rPr lang="ja-JP" altLang="en-US" dirty="0">
                <a:sym typeface="Wingdings" panose="05000000000000000000" pitchFamily="2" charset="2"/>
              </a:rPr>
              <a:t>よる</a:t>
            </a:r>
            <a:r>
              <a:rPr lang="ja-JP" altLang="en-US" dirty="0" smtClean="0">
                <a:sym typeface="Wingdings" panose="05000000000000000000" pitchFamily="2" charset="2"/>
              </a:rPr>
              <a:t>均衡数量</a:t>
            </a:r>
            <a:r>
              <a:rPr lang="ja-JP" altLang="en-US" dirty="0">
                <a:sym typeface="Wingdings" panose="05000000000000000000" pitchFamily="2" charset="2"/>
              </a:rPr>
              <a:t>の変化</a:t>
            </a:r>
            <a:endParaRPr lang="en-US" altLang="ja-JP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ΔP=194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/>
              <a:t>ΔQ=7809</a:t>
            </a:r>
            <a:endParaRPr lang="en-US" altLang="ja-JP" dirty="0"/>
          </a:p>
          <a:p>
            <a:r>
              <a:rPr lang="ja-JP" altLang="en-US" dirty="0" smtClean="0"/>
              <a:t>関税</a:t>
            </a:r>
            <a:r>
              <a:rPr lang="ja-JP" altLang="en-US" dirty="0"/>
              <a:t>引き下げ</a:t>
            </a:r>
            <a:r>
              <a:rPr lang="ja-JP" altLang="en-US" dirty="0" smtClean="0"/>
              <a:t>に</a:t>
            </a:r>
            <a:r>
              <a:rPr lang="ja-JP" altLang="en-US" dirty="0"/>
              <a:t>よる均衡点の変化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現行</a:t>
            </a:r>
            <a:r>
              <a:rPr lang="en-US" altLang="ja-JP" dirty="0" smtClean="0"/>
              <a:t> </a:t>
            </a:r>
            <a:r>
              <a:rPr lang="en-US" altLang="ja-JP" dirty="0"/>
              <a:t>(P,Q)=(499,409881)</a:t>
            </a:r>
          </a:p>
          <a:p>
            <a:pPr marL="0" indent="0">
              <a:buNone/>
            </a:pPr>
            <a:r>
              <a:rPr lang="ja-JP" altLang="en-US" dirty="0" smtClean="0"/>
              <a:t>　　関税引き下げ後</a:t>
            </a:r>
            <a:r>
              <a:rPr lang="en-US" altLang="ja-JP" dirty="0"/>
              <a:t>(P,Q)=(</a:t>
            </a:r>
            <a:r>
              <a:rPr lang="en-US" altLang="ja-JP" dirty="0" smtClean="0"/>
              <a:t>305,417690)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30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6410077" cy="385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 smtClean="0"/>
              <a:t>ΔCS</a:t>
            </a:r>
            <a:r>
              <a:rPr lang="ja-JP" altLang="en-US" dirty="0" smtClean="0"/>
              <a:t>の試算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>
            <a:normAutofit fontScale="85000" lnSpcReduction="10000"/>
          </a:bodyPr>
          <a:lstStyle/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TPP</a:t>
            </a:r>
            <a:r>
              <a:rPr lang="ja-JP" altLang="en-US" dirty="0" smtClean="0"/>
              <a:t>により均衡点価格が現行の</a:t>
            </a:r>
            <a:r>
              <a:rPr lang="ja-JP" altLang="en-US" dirty="0"/>
              <a:t>約</a:t>
            </a:r>
            <a:r>
              <a:rPr lang="en-US" altLang="ja-JP" dirty="0" smtClean="0"/>
              <a:t>6</a:t>
            </a:r>
            <a:r>
              <a:rPr lang="ja-JP" altLang="en-US" dirty="0" smtClean="0"/>
              <a:t>割になれば</a:t>
            </a:r>
            <a:endParaRPr lang="ja-JP" altLang="en-US" dirty="0"/>
          </a:p>
          <a:p>
            <a:r>
              <a:rPr lang="ja-JP" altLang="en-US" dirty="0"/>
              <a:t>均衡取引量</a:t>
            </a:r>
            <a:r>
              <a:rPr lang="ja-JP" altLang="en-US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 smtClean="0"/>
              <a:t>2</a:t>
            </a:r>
            <a:r>
              <a:rPr lang="en-US" altLang="ja-JP" dirty="0" smtClean="0"/>
              <a:t>%</a:t>
            </a:r>
            <a:r>
              <a:rPr lang="ja-JP" altLang="en-US" dirty="0" smtClean="0"/>
              <a:t>増</a:t>
            </a:r>
            <a:endParaRPr lang="ja-JP" altLang="en-US" dirty="0"/>
          </a:p>
          <a:p>
            <a:r>
              <a:rPr lang="en-US" altLang="ja-JP" dirty="0"/>
              <a:t>CS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80,274,383</a:t>
            </a:r>
            <a:r>
              <a:rPr lang="ja-JP" altLang="en-US" dirty="0" smtClean="0"/>
              <a:t>増</a:t>
            </a:r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29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政策提言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TPP</a:t>
            </a:r>
            <a:r>
              <a:rPr kumimoji="1" lang="ja-JP" altLang="en-US" dirty="0" smtClean="0"/>
              <a:t>日米交渉により</a:t>
            </a:r>
            <a:endParaRPr kumimoji="1" lang="en-US" altLang="ja-JP" dirty="0" smtClean="0"/>
          </a:p>
          <a:p>
            <a:r>
              <a:rPr lang="ja-JP" altLang="en-US" dirty="0" smtClean="0"/>
              <a:t>高価格豚肉の関税</a:t>
            </a:r>
            <a:r>
              <a:rPr lang="ja-JP" altLang="en-US" dirty="0"/>
              <a:t>：</a:t>
            </a:r>
            <a:r>
              <a:rPr lang="ja-JP" altLang="en-US" dirty="0" smtClean="0"/>
              <a:t>今後</a:t>
            </a:r>
            <a:r>
              <a:rPr lang="en-US" altLang="ja-JP" dirty="0" smtClean="0"/>
              <a:t>10</a:t>
            </a:r>
            <a:r>
              <a:rPr lang="ja-JP" altLang="en-US" dirty="0" smtClean="0"/>
              <a:t>年で撤廃</a:t>
            </a:r>
            <a:endParaRPr lang="en-US" altLang="ja-JP" dirty="0" smtClean="0"/>
          </a:p>
          <a:p>
            <a:r>
              <a:rPr lang="ja-JP" altLang="en-US" dirty="0" smtClean="0"/>
              <a:t>安い豚肉の関税</a:t>
            </a:r>
            <a:r>
              <a:rPr lang="ja-JP" altLang="en-US" dirty="0"/>
              <a:t>：</a:t>
            </a:r>
            <a:r>
              <a:rPr lang="en-US" altLang="ja-JP" dirty="0" smtClean="0"/>
              <a:t>482</a:t>
            </a:r>
            <a:r>
              <a:rPr lang="ja-JP" altLang="en-US" dirty="0" smtClean="0"/>
              <a:t>円</a:t>
            </a:r>
            <a:r>
              <a:rPr lang="en-US" altLang="ja-JP" dirty="0" smtClean="0"/>
              <a:t>(Kg</a:t>
            </a:r>
            <a:r>
              <a:rPr lang="en-US" altLang="ja-JP" dirty="0"/>
              <a:t>)</a:t>
            </a:r>
            <a:r>
              <a:rPr lang="ja-JP" altLang="en-US" dirty="0" smtClean="0">
                <a:sym typeface="Wingdings" panose="05000000000000000000" pitchFamily="2" charset="2"/>
              </a:rPr>
              <a:t>から</a:t>
            </a:r>
            <a:r>
              <a:rPr lang="en-US" altLang="ja-JP" dirty="0" smtClean="0"/>
              <a:t>50</a:t>
            </a:r>
            <a:r>
              <a:rPr lang="ja-JP" altLang="en-US" dirty="0" smtClean="0"/>
              <a:t>円</a:t>
            </a:r>
            <a:r>
              <a:rPr lang="en-US" altLang="ja-JP" dirty="0"/>
              <a:t>(Kg)</a:t>
            </a:r>
            <a:r>
              <a:rPr lang="ja-JP" altLang="en-US" dirty="0" smtClean="0"/>
              <a:t>へ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関税引き下げによる消費者余剰の多大な増分を考えれば、養豚業者の補償を行いつつ、関税を完全に撤廃するべき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285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ja-JP" altLang="en-US" sz="3300" dirty="0" smtClean="0"/>
              <a:t>総務省統計局　家計調査（家計収支編）調査結</a:t>
            </a:r>
            <a:endParaRPr lang="en-US" altLang="ja-JP" sz="3300" dirty="0" smtClean="0"/>
          </a:p>
          <a:p>
            <a:pPr marL="400050" lvl="1" indent="0">
              <a:buNone/>
            </a:pPr>
            <a:r>
              <a:rPr lang="en-US" altLang="ja-JP" sz="3300" dirty="0" smtClean="0"/>
              <a:t>&lt;http://www.estat.go.jp/SG1/estat/OtherList.do?bid=000000330012&amp;cycode=2&gt;  </a:t>
            </a:r>
            <a:r>
              <a:rPr lang="ja-JP" altLang="en-US" sz="3300" dirty="0" smtClean="0"/>
              <a:t>（</a:t>
            </a:r>
            <a:r>
              <a:rPr lang="en-US" altLang="ja-JP" sz="3300" dirty="0" smtClean="0"/>
              <a:t>2015</a:t>
            </a:r>
            <a:r>
              <a:rPr lang="ja-JP" altLang="en-US" sz="3300" dirty="0" smtClean="0"/>
              <a:t>年</a:t>
            </a:r>
            <a:r>
              <a:rPr lang="en-US" altLang="ja-JP" sz="3300" dirty="0" smtClean="0"/>
              <a:t>7</a:t>
            </a:r>
            <a:r>
              <a:rPr lang="ja-JP" altLang="en-US" sz="3300" dirty="0" smtClean="0"/>
              <a:t>月</a:t>
            </a:r>
            <a:r>
              <a:rPr lang="en-US" altLang="ja-JP" sz="3300" dirty="0" smtClean="0"/>
              <a:t>28</a:t>
            </a:r>
            <a:r>
              <a:rPr lang="ja-JP" altLang="en-US" sz="3300" dirty="0" smtClean="0"/>
              <a:t>日）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/>
              <a:t>日本農業新聞（</a:t>
            </a:r>
            <a:r>
              <a:rPr lang="en-US" altLang="ja-JP" sz="3300" dirty="0"/>
              <a:t>2015</a:t>
            </a:r>
            <a:r>
              <a:rPr lang="ja-JP" altLang="en-US" sz="3300" dirty="0"/>
              <a:t>）</a:t>
            </a:r>
            <a:r>
              <a:rPr lang="en-US" altLang="ja-JP" sz="3300" dirty="0"/>
              <a:t>. </a:t>
            </a:r>
            <a:r>
              <a:rPr lang="ja-JP" altLang="en-US" sz="3300" dirty="0"/>
              <a:t>差額関税範囲を縮小 安い部位輸入増懸念</a:t>
            </a:r>
            <a:endParaRPr lang="en-US" altLang="ja-JP" sz="3300" dirty="0"/>
          </a:p>
          <a:p>
            <a:pPr marL="400050" lvl="1" indent="0">
              <a:buNone/>
            </a:pPr>
            <a:r>
              <a:rPr lang="ja-JP" altLang="en-US" sz="3300" dirty="0"/>
              <a:t>　従量税</a:t>
            </a:r>
            <a:r>
              <a:rPr lang="en-US" altLang="ja-JP" sz="3300" dirty="0"/>
              <a:t>50</a:t>
            </a:r>
            <a:r>
              <a:rPr lang="ja-JP" altLang="en-US" sz="3300" dirty="0"/>
              <a:t>円に　日本農業新聞　</a:t>
            </a:r>
            <a:r>
              <a:rPr lang="en-US" altLang="ja-JP" sz="3300" dirty="0"/>
              <a:t>2015</a:t>
            </a:r>
            <a:r>
              <a:rPr lang="ja-JP" altLang="en-US" sz="3300" dirty="0"/>
              <a:t>年</a:t>
            </a:r>
            <a:r>
              <a:rPr lang="en-US" altLang="ja-JP" sz="3300" dirty="0"/>
              <a:t>7</a:t>
            </a:r>
            <a:r>
              <a:rPr lang="ja-JP" altLang="en-US" sz="3300" dirty="0"/>
              <a:t>月</a:t>
            </a:r>
            <a:r>
              <a:rPr lang="en-US" altLang="ja-JP" sz="3300" dirty="0"/>
              <a:t>15</a:t>
            </a:r>
            <a:r>
              <a:rPr lang="ja-JP" altLang="en-US" sz="3300" dirty="0"/>
              <a:t>日 </a:t>
            </a:r>
            <a:r>
              <a:rPr lang="en-US" altLang="ja-JP" sz="3300" dirty="0"/>
              <a:t>&lt;http://headlines.yahoo.co.jp/hl?a=20150715-00010002-agrinews-bus_all&gt; . </a:t>
            </a:r>
            <a:r>
              <a:rPr lang="ja-JP" altLang="en-US" sz="3300" dirty="0"/>
              <a:t>（</a:t>
            </a:r>
            <a:r>
              <a:rPr lang="en-US" altLang="ja-JP" sz="3300" dirty="0"/>
              <a:t>2015</a:t>
            </a:r>
            <a:r>
              <a:rPr lang="ja-JP" altLang="en-US" sz="3300" dirty="0"/>
              <a:t>年</a:t>
            </a:r>
            <a:r>
              <a:rPr lang="en-US" altLang="ja-JP" sz="3300" dirty="0"/>
              <a:t>7</a:t>
            </a:r>
            <a:r>
              <a:rPr lang="ja-JP" altLang="en-US" sz="3300" dirty="0"/>
              <a:t>月</a:t>
            </a:r>
            <a:r>
              <a:rPr lang="en-US" altLang="ja-JP" sz="3300" dirty="0"/>
              <a:t>28</a:t>
            </a:r>
            <a:r>
              <a:rPr lang="ja-JP" altLang="en-US" sz="3300" dirty="0"/>
              <a:t>日</a:t>
            </a:r>
            <a:r>
              <a:rPr lang="ja-JP" altLang="en-US" sz="3300" dirty="0" smtClean="0"/>
              <a:t>）</a:t>
            </a:r>
          </a:p>
          <a:p>
            <a:pPr marL="0" indent="0">
              <a:buNone/>
            </a:pPr>
            <a:r>
              <a:rPr lang="ja-JP" altLang="en-US" sz="3300" dirty="0" smtClean="0"/>
              <a:t>農畜産業振興機構　肉豚と豚肉の価格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 smtClean="0"/>
              <a:t> 　</a:t>
            </a:r>
            <a:r>
              <a:rPr lang="en-US" altLang="ja-JP" sz="3300" dirty="0" smtClean="0"/>
              <a:t>&lt;http://www.alic.go.jp/chosa-c/joho01_000898.html&gt;</a:t>
            </a:r>
            <a:r>
              <a:rPr lang="ja-JP" altLang="en-US" sz="3300" dirty="0" smtClean="0"/>
              <a:t>（</a:t>
            </a:r>
            <a:r>
              <a:rPr lang="en-US" altLang="ja-JP" sz="3300" dirty="0" smtClean="0"/>
              <a:t>2015</a:t>
            </a:r>
            <a:r>
              <a:rPr lang="ja-JP" altLang="en-US" sz="3300" dirty="0" smtClean="0"/>
              <a:t>年</a:t>
            </a:r>
            <a:r>
              <a:rPr lang="en-US" altLang="ja-JP" sz="3300" dirty="0" smtClean="0"/>
              <a:t>7</a:t>
            </a:r>
            <a:r>
              <a:rPr lang="ja-JP" altLang="en-US" sz="3300" dirty="0" smtClean="0"/>
              <a:t>月</a:t>
            </a:r>
            <a:r>
              <a:rPr lang="en-US" altLang="ja-JP" sz="3300" dirty="0" smtClean="0"/>
              <a:t>28</a:t>
            </a:r>
            <a:r>
              <a:rPr lang="ja-JP" altLang="en-US" sz="3300" dirty="0" smtClean="0"/>
              <a:t>日）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ja-JP" altLang="en-US" sz="3300" dirty="0"/>
              <a:t>農林水産省生産局畜産部食肉鶏卵課（</a:t>
            </a:r>
            <a:r>
              <a:rPr lang="en-US" altLang="ja-JP" sz="3300" dirty="0"/>
              <a:t>2005</a:t>
            </a:r>
            <a:r>
              <a:rPr lang="ja-JP" altLang="en-US" sz="3300" dirty="0"/>
              <a:t>）　豚肉の差額関税制度について</a:t>
            </a:r>
          </a:p>
          <a:p>
            <a:pPr marL="0" indent="0">
              <a:buNone/>
            </a:pPr>
            <a:r>
              <a:rPr lang="ja-JP" altLang="en-US" sz="3300" dirty="0"/>
              <a:t>　</a:t>
            </a:r>
            <a:r>
              <a:rPr lang="ja-JP" altLang="en-US" sz="3300" dirty="0" smtClean="0"/>
              <a:t>　</a:t>
            </a:r>
            <a:r>
              <a:rPr lang="en-US" altLang="ja-JP" sz="3300" dirty="0" smtClean="0">
                <a:hlinkClick r:id="rId2"/>
              </a:rPr>
              <a:t>http</a:t>
            </a:r>
            <a:r>
              <a:rPr lang="en-US" altLang="ja-JP" sz="3300" dirty="0">
                <a:hlinkClick r:id="rId2"/>
              </a:rPr>
              <a:t>://</a:t>
            </a:r>
            <a:r>
              <a:rPr lang="en-US" altLang="ja-JP" sz="3300" dirty="0" smtClean="0">
                <a:hlinkClick r:id="rId2"/>
              </a:rPr>
              <a:t>www.maff.go.jp/j/study/yoton_yokei/yoton_h17_1/pdf/data9-1.pdf</a:t>
            </a:r>
            <a:endParaRPr lang="en-US" altLang="ja-JP" sz="3300" dirty="0" smtClean="0"/>
          </a:p>
          <a:p>
            <a:pPr marL="0" indent="0">
              <a:buNone/>
            </a:pPr>
            <a:r>
              <a:rPr lang="en-US" altLang="ja-JP" sz="3300" dirty="0" smtClean="0"/>
              <a:t> </a:t>
            </a:r>
            <a:r>
              <a:rPr lang="ja-JP" altLang="en-US" sz="3300" dirty="0" smtClean="0"/>
              <a:t>　（</a:t>
            </a:r>
            <a:r>
              <a:rPr lang="en-US" altLang="ja-JP" sz="3300" dirty="0" smtClean="0"/>
              <a:t>2015</a:t>
            </a:r>
            <a:r>
              <a:rPr lang="ja-JP" altLang="en-US" sz="3300" dirty="0" smtClean="0"/>
              <a:t>年</a:t>
            </a:r>
            <a:r>
              <a:rPr lang="en-US" altLang="ja-JP" sz="3300" dirty="0"/>
              <a:t>6</a:t>
            </a:r>
            <a:r>
              <a:rPr lang="ja-JP" altLang="en-US" sz="3300" dirty="0"/>
              <a:t>月</a:t>
            </a:r>
            <a:r>
              <a:rPr lang="en-US" altLang="ja-JP" sz="3300" dirty="0"/>
              <a:t>16</a:t>
            </a:r>
            <a:r>
              <a:rPr lang="ja-JP" altLang="en-US" sz="3300" dirty="0"/>
              <a:t>日</a:t>
            </a:r>
            <a:r>
              <a:rPr lang="ja-JP" altLang="en-US" sz="3300" dirty="0" smtClean="0"/>
              <a:t>）</a:t>
            </a:r>
          </a:p>
          <a:p>
            <a:pPr marL="0" indent="0">
              <a:buNone/>
            </a:pPr>
            <a:r>
              <a:rPr lang="ja-JP" altLang="en-US" sz="3300" dirty="0" smtClean="0"/>
              <a:t>農林</a:t>
            </a:r>
            <a:r>
              <a:rPr lang="ja-JP" altLang="en-US" sz="3300" dirty="0"/>
              <a:t>水産省（</a:t>
            </a:r>
            <a:r>
              <a:rPr lang="en-US" altLang="ja-JP" sz="3300" dirty="0"/>
              <a:t>2013</a:t>
            </a:r>
            <a:r>
              <a:rPr lang="ja-JP" altLang="en-US" sz="3300" dirty="0"/>
              <a:t>）　農林水産物への影響試算の計算方法に</a:t>
            </a:r>
            <a:r>
              <a:rPr lang="ja-JP" altLang="en-US" sz="3300" dirty="0" smtClean="0"/>
              <a:t>ついて</a:t>
            </a:r>
            <a:endParaRPr lang="en-US" altLang="ja-JP" sz="3300" dirty="0" smtClean="0"/>
          </a:p>
          <a:p>
            <a:pPr marL="400050" lvl="1" indent="0">
              <a:buNone/>
            </a:pPr>
            <a:r>
              <a:rPr lang="en-US" altLang="ja-JP" sz="3300" dirty="0" smtClean="0"/>
              <a:t>&lt;</a:t>
            </a:r>
            <a:r>
              <a:rPr lang="en-US" altLang="ja-JP" sz="3300" dirty="0">
                <a:hlinkClick r:id="rId3"/>
              </a:rPr>
              <a:t>http://www.cas.go.jp/jp/tpp/pdf/2013/3/130315_nourinsuisan-2.pdf</a:t>
            </a:r>
            <a:r>
              <a:rPr lang="en-US" altLang="ja-JP" sz="3300" dirty="0"/>
              <a:t> &gt;</a:t>
            </a:r>
            <a:r>
              <a:rPr lang="ja-JP" altLang="en-US" sz="3300" dirty="0"/>
              <a:t>　 （</a:t>
            </a:r>
            <a:r>
              <a:rPr lang="en-US" altLang="ja-JP" sz="3300" dirty="0"/>
              <a:t>2015</a:t>
            </a:r>
            <a:r>
              <a:rPr lang="ja-JP" altLang="en-US" sz="3300" dirty="0"/>
              <a:t>年</a:t>
            </a:r>
            <a:r>
              <a:rPr lang="en-US" altLang="ja-JP" sz="3300" dirty="0"/>
              <a:t>7</a:t>
            </a:r>
            <a:r>
              <a:rPr lang="ja-JP" altLang="en-US" sz="3300" dirty="0"/>
              <a:t>月</a:t>
            </a:r>
            <a:r>
              <a:rPr lang="en-US" altLang="ja-JP" sz="3300" dirty="0"/>
              <a:t>28</a:t>
            </a:r>
            <a:r>
              <a:rPr lang="ja-JP" altLang="en-US" sz="3300" dirty="0"/>
              <a:t>日</a:t>
            </a:r>
            <a:r>
              <a:rPr lang="ja-JP" altLang="en-US" sz="3300" dirty="0" smtClean="0"/>
              <a:t>）</a:t>
            </a:r>
            <a:endParaRPr lang="en-US" altLang="ja-JP" sz="3300" dirty="0" smtClean="0"/>
          </a:p>
          <a:p>
            <a:pPr marL="400050" lvl="1" indent="0">
              <a:buNone/>
            </a:pPr>
            <a:r>
              <a:rPr lang="ja-JP" altLang="en-US" sz="3300" dirty="0" smtClean="0"/>
              <a:t>農畜産業振興機構　米国　</a:t>
            </a:r>
            <a:r>
              <a:rPr lang="ja-JP" altLang="en-US" sz="3300" dirty="0"/>
              <a:t>肉豚と豚肉の</a:t>
            </a:r>
            <a:r>
              <a:rPr lang="ja-JP" altLang="en-US" sz="3300" dirty="0" smtClean="0"/>
              <a:t>価格　</a:t>
            </a:r>
            <a:r>
              <a:rPr lang="en-US" altLang="ja-JP" sz="3300" dirty="0" smtClean="0"/>
              <a:t>&lt;http</a:t>
            </a:r>
            <a:r>
              <a:rPr lang="en-US" altLang="ja-JP" sz="3300" dirty="0"/>
              <a:t>://www.alic.go.jp/chosa-c/joho01_000898.html </a:t>
            </a:r>
            <a:r>
              <a:rPr lang="en-US" altLang="ja-JP" sz="3300" dirty="0" smtClean="0"/>
              <a:t>&gt; </a:t>
            </a:r>
            <a:r>
              <a:rPr lang="ja-JP" altLang="en-US" sz="3300" dirty="0" smtClean="0"/>
              <a:t>（</a:t>
            </a:r>
            <a:r>
              <a:rPr lang="en-US" altLang="ja-JP" sz="3300" dirty="0" smtClean="0"/>
              <a:t>2015</a:t>
            </a:r>
            <a:r>
              <a:rPr lang="ja-JP" altLang="en-US" sz="3300" dirty="0" smtClean="0"/>
              <a:t>年</a:t>
            </a:r>
            <a:r>
              <a:rPr lang="en-US" altLang="ja-JP" sz="3300" dirty="0" smtClean="0"/>
              <a:t>7</a:t>
            </a:r>
            <a:r>
              <a:rPr lang="ja-JP" altLang="en-US" sz="3300" dirty="0" smtClean="0"/>
              <a:t>月</a:t>
            </a:r>
            <a:r>
              <a:rPr lang="en-US" altLang="ja-JP" sz="3300" dirty="0" smtClean="0"/>
              <a:t>28</a:t>
            </a:r>
            <a:r>
              <a:rPr lang="ja-JP" altLang="en-US" sz="3300" dirty="0" smtClean="0"/>
              <a:t>日</a:t>
            </a:r>
            <a:r>
              <a:rPr lang="ja-JP" altLang="en-US" sz="3300" dirty="0"/>
              <a:t>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75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TPP</a:t>
            </a:r>
            <a:r>
              <a:rPr lang="ja-JP" altLang="en-US" dirty="0" smtClean="0"/>
              <a:t>による豚肉輸入関税の引き下げに</a:t>
            </a:r>
            <a:r>
              <a:rPr lang="ja-JP" altLang="en-US" dirty="0"/>
              <a:t>より、どれだけ消費者余剰が増えるか</a:t>
            </a:r>
            <a:endParaRPr lang="en-US" altLang="ja-JP" dirty="0"/>
          </a:p>
          <a:p>
            <a:r>
              <a:rPr lang="ja-JP" altLang="en-US" dirty="0" smtClean="0"/>
              <a:t>個々の養豚業者の被害は大きい一方、個々の消費者のメリットは小さい</a:t>
            </a:r>
            <a:endParaRPr lang="en-US" altLang="ja-JP" dirty="0" smtClean="0"/>
          </a:p>
          <a:p>
            <a:r>
              <a:rPr lang="ja-JP" altLang="en-US" dirty="0"/>
              <a:t>飼料用米の給与先として養豚業者を保護したい政府</a:t>
            </a:r>
            <a:endParaRPr lang="en-US" altLang="ja-JP" dirty="0"/>
          </a:p>
          <a:p>
            <a:r>
              <a:rPr lang="ja-JP" altLang="en-US" dirty="0" smtClean="0"/>
              <a:t>輸入自由化による消費者のメリットの可視化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9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差額関税制度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0315"/>
            <a:ext cx="6408712" cy="48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61099" y="6396335"/>
            <a:ext cx="84040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出所「農林水産省</a:t>
            </a:r>
            <a:r>
              <a:rPr lang="en-US" altLang="ja-JP" sz="1600" dirty="0" smtClean="0"/>
              <a:t>, 2005, pp.2</a:t>
            </a:r>
            <a:r>
              <a:rPr lang="ja-JP" altLang="en-US" sz="1600" dirty="0" smtClean="0"/>
              <a:t>」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9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分析の手順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VAR</a:t>
            </a:r>
            <a:r>
              <a:rPr kumimoji="1" lang="ja-JP" altLang="en-US" dirty="0" smtClean="0"/>
              <a:t>モデル</a:t>
            </a:r>
            <a:endParaRPr kumimoji="1" lang="en-US" altLang="ja-JP" dirty="0" smtClean="0"/>
          </a:p>
          <a:p>
            <a:r>
              <a:rPr lang="en-US" altLang="ja-JP" dirty="0" smtClean="0"/>
              <a:t>IRF Analysis </a:t>
            </a:r>
            <a:r>
              <a:rPr lang="ja-JP" altLang="en-US" dirty="0" smtClean="0"/>
              <a:t>により、価格の変化がどれだけの数量の変化をもたらすかを導出</a:t>
            </a:r>
            <a:endParaRPr lang="en-US" altLang="ja-JP" dirty="0" smtClean="0"/>
          </a:p>
          <a:p>
            <a:r>
              <a:rPr kumimoji="1" lang="en-US" altLang="ja-JP" dirty="0" smtClean="0"/>
              <a:t>TPP</a:t>
            </a:r>
            <a:r>
              <a:rPr kumimoji="1" lang="ja-JP" altLang="en-US" dirty="0" smtClean="0"/>
              <a:t>による市場価格の変化を仮定</a:t>
            </a:r>
            <a:endParaRPr kumimoji="1" lang="en-US" altLang="ja-JP" dirty="0" smtClean="0"/>
          </a:p>
          <a:p>
            <a:r>
              <a:rPr lang="ja-JP" altLang="en-US" dirty="0" smtClean="0"/>
              <a:t>関税引き下げによる</a:t>
            </a:r>
            <a:r>
              <a:rPr lang="en-US" altLang="ja-JP" dirty="0" smtClean="0"/>
              <a:t>CS</a:t>
            </a:r>
            <a:r>
              <a:rPr lang="ja-JP" altLang="en-US" dirty="0" smtClean="0"/>
              <a:t>の増分を試算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4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推計：使用したデータ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内生変数</a:t>
            </a:r>
            <a:endParaRPr kumimoji="1" lang="en-US" altLang="ja-JP" dirty="0" smtClean="0"/>
          </a:p>
          <a:p>
            <a:r>
              <a:rPr lang="ja-JP" altLang="en-US" dirty="0" smtClean="0"/>
              <a:t>東京都中央卸売市場　豚生体枝肉　規格：上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重量（</a:t>
            </a:r>
            <a:r>
              <a:rPr lang="en-US" altLang="ja-JP" dirty="0" smtClean="0"/>
              <a:t>kg), </a:t>
            </a:r>
            <a:r>
              <a:rPr lang="ja-JP" altLang="en-US" dirty="0" smtClean="0"/>
              <a:t>平均価格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外性変数</a:t>
            </a:r>
            <a:endParaRPr lang="en-US" altLang="ja-JP" dirty="0" smtClean="0"/>
          </a:p>
          <a:p>
            <a:r>
              <a:rPr lang="ja-JP" altLang="en-US" dirty="0"/>
              <a:t>東京都中央卸売市場　</a:t>
            </a:r>
            <a:r>
              <a:rPr lang="ja-JP" altLang="en-US" dirty="0" smtClean="0"/>
              <a:t>和牛</a:t>
            </a:r>
            <a:r>
              <a:rPr lang="ja-JP" altLang="en-US" dirty="0"/>
              <a:t>　生体枝</a:t>
            </a:r>
            <a:r>
              <a:rPr lang="ja-JP" altLang="en-US" dirty="0" smtClean="0"/>
              <a:t>肉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平均価格</a:t>
            </a:r>
            <a:endParaRPr lang="en-US" altLang="ja-JP" dirty="0"/>
          </a:p>
          <a:p>
            <a:r>
              <a:rPr lang="ja-JP" altLang="en-US" dirty="0" smtClean="0"/>
              <a:t>家計調査報告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ja-JP" altLang="en-US" dirty="0"/>
              <a:t>二人</a:t>
            </a:r>
            <a:r>
              <a:rPr lang="ja-JP" altLang="en-US" dirty="0" smtClean="0"/>
              <a:t>以上世帯の消費</a:t>
            </a:r>
            <a:r>
              <a:rPr lang="ja-JP" altLang="en-US" dirty="0"/>
              <a:t>支出　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2011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〜2015</a:t>
            </a:r>
            <a:r>
              <a:rPr lang="ja-JP" altLang="en-US" dirty="0"/>
              <a:t>年</a:t>
            </a:r>
            <a:r>
              <a:rPr lang="en-US" altLang="ja-JP" dirty="0"/>
              <a:t>4</a:t>
            </a:r>
            <a:r>
              <a:rPr lang="ja-JP" altLang="en-US" dirty="0"/>
              <a:t>月（</a:t>
            </a:r>
            <a:r>
              <a:rPr lang="en-US" altLang="ja-JP" dirty="0"/>
              <a:t>48</a:t>
            </a:r>
            <a:r>
              <a:rPr lang="ja-JP" altLang="en-US" dirty="0"/>
              <a:t>ヶ月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60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推計：</a:t>
            </a:r>
            <a:r>
              <a:rPr lang="en-US" altLang="ja-JP" dirty="0" smtClean="0"/>
              <a:t>PQ</a:t>
            </a:r>
            <a:r>
              <a:rPr lang="ja-JP" altLang="en-US" dirty="0" smtClean="0"/>
              <a:t>プロット図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862554"/>
              </p:ext>
            </p:extLst>
          </p:nvPr>
        </p:nvGraphicFramePr>
        <p:xfrm>
          <a:off x="395536" y="1484784"/>
          <a:ext cx="8291264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 smtClean="0"/>
              <a:t>推計：</a:t>
            </a:r>
            <a:r>
              <a:rPr lang="en-US" altLang="ja-JP" dirty="0" smtClean="0"/>
              <a:t>Granger Causality Test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Granger Causality Test </a:t>
            </a:r>
          </a:p>
          <a:p>
            <a:r>
              <a:rPr lang="en-US" altLang="ja-JP" dirty="0" err="1" smtClean="0"/>
              <a:t>Porkq</a:t>
            </a:r>
            <a:r>
              <a:rPr lang="ja-JP" altLang="en-US" dirty="0" smtClean="0"/>
              <a:t>（豚肉取引量）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porkp</a:t>
            </a:r>
            <a:r>
              <a:rPr lang="ja-JP" altLang="en-US" dirty="0" smtClean="0"/>
              <a:t>（豚肉取引価格）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両方向における</a:t>
            </a:r>
            <a:r>
              <a:rPr lang="en-US" altLang="ja-JP" dirty="0" smtClean="0"/>
              <a:t>Granger</a:t>
            </a:r>
            <a:r>
              <a:rPr lang="ja-JP" altLang="en-US" dirty="0" smtClean="0"/>
              <a:t>因果性あり</a:t>
            </a:r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48072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9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推計：</a:t>
            </a:r>
            <a:r>
              <a:rPr kumimoji="1" lang="en-US" altLang="ja-JP" dirty="0" smtClean="0"/>
              <a:t>ADF</a:t>
            </a:r>
            <a:r>
              <a:rPr kumimoji="1" lang="ja-JP" altLang="en-US" dirty="0" smtClean="0"/>
              <a:t>検定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 smtClean="0"/>
              <a:t>DF-GLS</a:t>
            </a:r>
            <a:r>
              <a:rPr kumimoji="1" lang="ja-JP" altLang="en-US" dirty="0" smtClean="0"/>
              <a:t>検定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sz="2800" dirty="0" smtClean="0"/>
              <a:t>消費支出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consum</a:t>
            </a:r>
            <a:r>
              <a:rPr lang="en-US" altLang="ja-JP" sz="2800" dirty="0" smtClean="0"/>
              <a:t>)</a:t>
            </a:r>
            <a:r>
              <a:rPr lang="ja-JP" altLang="en-US" sz="2800" dirty="0" smtClean="0"/>
              <a:t>のみ棄却されず</a:t>
            </a:r>
            <a:endParaRPr lang="en-US" altLang="ja-JP" sz="2800" dirty="0" smtClean="0"/>
          </a:p>
          <a:p>
            <a:pPr marL="0" indent="0">
              <a:buNone/>
            </a:pPr>
            <a:r>
              <a:rPr kumimoji="1" lang="ja-JP" altLang="en-US" sz="1700" dirty="0" smtClean="0"/>
              <a:t>　</a:t>
            </a:r>
            <a:r>
              <a:rPr kumimoji="1" lang="en-US" altLang="ja-JP" sz="1700" dirty="0" err="1" smtClean="0"/>
              <a:t>dporkp</a:t>
            </a:r>
            <a:r>
              <a:rPr kumimoji="1" lang="en-US" altLang="ja-JP" sz="1700" dirty="0" smtClean="0"/>
              <a:t>:</a:t>
            </a:r>
            <a:r>
              <a:rPr kumimoji="1" lang="ja-JP" altLang="en-US" sz="1700" dirty="0" smtClean="0"/>
              <a:t>豚肉数量の一階差</a:t>
            </a:r>
            <a:r>
              <a:rPr kumimoji="1" lang="en-US" altLang="ja-JP" sz="1700" dirty="0" smtClean="0"/>
              <a:t>,  </a:t>
            </a:r>
            <a:r>
              <a:rPr kumimoji="1" lang="en-US" altLang="ja-JP" sz="1700" dirty="0" err="1" smtClean="0"/>
              <a:t>dporkp</a:t>
            </a:r>
            <a:r>
              <a:rPr kumimoji="1" lang="en-US" altLang="ja-JP" sz="1700" dirty="0" smtClean="0"/>
              <a:t>:</a:t>
            </a:r>
            <a:r>
              <a:rPr kumimoji="1" lang="ja-JP" altLang="en-US" sz="1700" dirty="0" smtClean="0"/>
              <a:t>豚肉価格の一階差</a:t>
            </a:r>
            <a:endParaRPr kumimoji="1" lang="en-US" altLang="ja-JP" sz="1700" dirty="0" smtClean="0"/>
          </a:p>
          <a:p>
            <a:pPr marL="0" indent="0">
              <a:buNone/>
            </a:pPr>
            <a:r>
              <a:rPr lang="ja-JP" altLang="en-US" sz="1700" dirty="0" smtClean="0"/>
              <a:t>　</a:t>
            </a:r>
            <a:r>
              <a:rPr lang="en-US" altLang="ja-JP" sz="1700" dirty="0"/>
              <a:t>d</a:t>
            </a:r>
            <a:r>
              <a:rPr lang="en-US" altLang="ja-JP" sz="1700" dirty="0" smtClean="0"/>
              <a:t>2wagyup:</a:t>
            </a:r>
            <a:r>
              <a:rPr lang="ja-JP" altLang="en-US" sz="1700" dirty="0" smtClean="0"/>
              <a:t>和牛価格の二階差</a:t>
            </a:r>
            <a:r>
              <a:rPr lang="en-US" altLang="ja-JP" sz="1700" dirty="0" smtClean="0"/>
              <a:t>,  d2consum:</a:t>
            </a:r>
            <a:r>
              <a:rPr lang="ja-JP" altLang="en-US" sz="1700" dirty="0" smtClean="0"/>
              <a:t>消費支出の</a:t>
            </a:r>
            <a:r>
              <a:rPr lang="en-US" altLang="ja-JP" sz="1700" dirty="0" smtClean="0"/>
              <a:t>2</a:t>
            </a:r>
            <a:r>
              <a:rPr lang="ja-JP" altLang="en-US" sz="1700" dirty="0" smtClean="0"/>
              <a:t>階差</a:t>
            </a:r>
            <a:endParaRPr kumimoji="1" lang="en-US" altLang="ja-JP" sz="1700" dirty="0" smtClean="0"/>
          </a:p>
          <a:p>
            <a:endParaRPr kumimoji="1" lang="ja-JP" altLang="en-US" dirty="0"/>
          </a:p>
        </p:txBody>
      </p:sp>
      <p:pic>
        <p:nvPicPr>
          <p:cNvPr id="6" name="図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696744" cy="230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3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推計：</a:t>
            </a:r>
            <a:r>
              <a:rPr kumimoji="1" lang="en-US" altLang="ja-JP" dirty="0" smtClean="0"/>
              <a:t>VAR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Endogenous variables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err="1" smtClean="0"/>
              <a:t>d</a:t>
            </a:r>
            <a:r>
              <a:rPr kumimoji="1" lang="en-US" altLang="ja-JP" dirty="0" err="1" smtClean="0"/>
              <a:t>porkp</a:t>
            </a:r>
            <a:r>
              <a:rPr lang="en-US" altLang="ja-JP" dirty="0" smtClean="0"/>
              <a:t> </a:t>
            </a:r>
            <a:r>
              <a:rPr lang="ja-JP" altLang="en-US" dirty="0" smtClean="0"/>
              <a:t>：一階差（豚肉の価格）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　</a:t>
            </a:r>
            <a:r>
              <a:rPr lang="en-US" altLang="ja-JP" dirty="0" err="1" smtClean="0"/>
              <a:t>d</a:t>
            </a:r>
            <a:r>
              <a:rPr kumimoji="1" lang="en-US" altLang="ja-JP" dirty="0" err="1" smtClean="0"/>
              <a:t>porkq</a:t>
            </a:r>
            <a:r>
              <a:rPr lang="en-US" altLang="ja-JP" dirty="0" smtClean="0"/>
              <a:t> </a:t>
            </a:r>
            <a:r>
              <a:rPr lang="ja-JP" altLang="en-US" dirty="0" smtClean="0"/>
              <a:t>：一</a:t>
            </a:r>
            <a:r>
              <a:rPr lang="ja-JP" altLang="en-US" dirty="0"/>
              <a:t>階差（</a:t>
            </a:r>
            <a:r>
              <a:rPr lang="ja-JP" altLang="en-US" dirty="0" smtClean="0"/>
              <a:t>豚肉の数量）</a:t>
            </a:r>
            <a:endParaRPr kumimoji="1" lang="en-US" altLang="ja-JP" dirty="0" smtClean="0"/>
          </a:p>
          <a:p>
            <a:r>
              <a:rPr lang="en-US" altLang="ja-JP" dirty="0" smtClean="0"/>
              <a:t>Exogenous variables 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d2wagyup </a:t>
            </a:r>
            <a:r>
              <a:rPr lang="ja-JP" altLang="en-US" dirty="0" smtClean="0"/>
              <a:t>：二階差（和牛の価格）</a:t>
            </a:r>
            <a:r>
              <a:rPr lang="en-US" altLang="ja-JP" dirty="0" smtClean="0"/>
              <a:t> </a:t>
            </a:r>
          </a:p>
          <a:p>
            <a:pPr marL="0" indent="0">
              <a:buNone/>
            </a:pPr>
            <a:r>
              <a:rPr lang="ja-JP" altLang="en-US" dirty="0" smtClean="0"/>
              <a:t>　　</a:t>
            </a:r>
            <a:r>
              <a:rPr lang="en-US" altLang="ja-JP" dirty="0" smtClean="0"/>
              <a:t>d2consum </a:t>
            </a:r>
            <a:r>
              <a:rPr lang="ja-JP" altLang="en-US" dirty="0" smtClean="0"/>
              <a:t>：二階差（消費支出）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87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416</Words>
  <Application>Microsoft Office PowerPoint</Application>
  <PresentationFormat>画面に合わせる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輸入規制政策の分析 ー豚肉の輸入関税と消費者余剰ー</vt:lpstr>
      <vt:lpstr>目的</vt:lpstr>
      <vt:lpstr>差額関税制度</vt:lpstr>
      <vt:lpstr>分析の手順</vt:lpstr>
      <vt:lpstr>推計：使用したデータ</vt:lpstr>
      <vt:lpstr>推計：PQプロット図</vt:lpstr>
      <vt:lpstr>推計：Granger Causality Test </vt:lpstr>
      <vt:lpstr>推計：ADF検定</vt:lpstr>
      <vt:lpstr>推計：VAR</vt:lpstr>
      <vt:lpstr>推計：IRF</vt:lpstr>
      <vt:lpstr>ΔCSの試算：TPPによる価格の変化</vt:lpstr>
      <vt:lpstr>ΔCSの試算：TPPによる価格の変化</vt:lpstr>
      <vt:lpstr>ΔCSの試算：TPPによる価格の変化</vt:lpstr>
      <vt:lpstr>ΔCSの試算</vt:lpstr>
      <vt:lpstr>ΔCSの試算</vt:lpstr>
      <vt:lpstr>政策提言</vt:lpstr>
      <vt:lpstr>参考文献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saya</dc:creator>
  <cp:lastModifiedBy>saya</cp:lastModifiedBy>
  <cp:revision>50</cp:revision>
  <dcterms:created xsi:type="dcterms:W3CDTF">2015-07-25T11:46:51Z</dcterms:created>
  <dcterms:modified xsi:type="dcterms:W3CDTF">2015-07-28T16:38:26Z</dcterms:modified>
</cp:coreProperties>
</file>