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413" r:id="rId3"/>
    <p:sldId id="367" r:id="rId4"/>
    <p:sldId id="376" r:id="rId5"/>
    <p:sldId id="379" r:id="rId6"/>
    <p:sldId id="507" r:id="rId7"/>
    <p:sldId id="461" r:id="rId8"/>
    <p:sldId id="462" r:id="rId9"/>
    <p:sldId id="484" r:id="rId10"/>
    <p:sldId id="485" r:id="rId11"/>
    <p:sldId id="487" r:id="rId12"/>
    <p:sldId id="419" r:id="rId13"/>
    <p:sldId id="519" r:id="rId14"/>
    <p:sldId id="420" r:id="rId15"/>
    <p:sldId id="421" r:id="rId16"/>
    <p:sldId id="463" r:id="rId17"/>
    <p:sldId id="415" r:id="rId18"/>
    <p:sldId id="486" r:id="rId19"/>
    <p:sldId id="416" r:id="rId20"/>
    <p:sldId id="422" r:id="rId21"/>
    <p:sldId id="449" r:id="rId22"/>
    <p:sldId id="454" r:id="rId23"/>
    <p:sldId id="455" r:id="rId24"/>
    <p:sldId id="456" r:id="rId25"/>
    <p:sldId id="500" r:id="rId26"/>
    <p:sldId id="501" r:id="rId27"/>
    <p:sldId id="502" r:id="rId28"/>
    <p:sldId id="503" r:id="rId29"/>
    <p:sldId id="504" r:id="rId30"/>
    <p:sldId id="505" r:id="rId31"/>
    <p:sldId id="483" r:id="rId32"/>
    <p:sldId id="468" r:id="rId33"/>
    <p:sldId id="469" r:id="rId34"/>
    <p:sldId id="470" r:id="rId35"/>
    <p:sldId id="513" r:id="rId36"/>
    <p:sldId id="520" r:id="rId37"/>
    <p:sldId id="514" r:id="rId38"/>
    <p:sldId id="493" r:id="rId39"/>
    <p:sldId id="517" r:id="rId40"/>
    <p:sldId id="515" r:id="rId41"/>
    <p:sldId id="516" r:id="rId42"/>
    <p:sldId id="518" r:id="rId43"/>
    <p:sldId id="521" r:id="rId44"/>
    <p:sldId id="447" r:id="rId45"/>
    <p:sldId id="448" r:id="rId46"/>
    <p:sldId id="450" r:id="rId47"/>
  </p:sldIdLst>
  <p:sldSz cx="9144000" cy="6858000" type="screen4x3"/>
  <p:notesSz cx="7099300" cy="102235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75" autoAdjust="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5D6F0D-CACD-4BD0-926C-11CA2965CEC5}" type="datetimeFigureOut">
              <a:rPr kumimoji="1" lang="ja-JP" altLang="en-US" smtClean="0"/>
              <a:t>2016/6/6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710738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1138" y="9710738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47967-2EC9-4C0E-BB5B-FCC4F288AA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0781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92394-DEBB-40CC-9C4B-39DAC6ADBB27}" type="datetimeFigureOut">
              <a:rPr kumimoji="1" lang="ja-JP" altLang="en-US" smtClean="0"/>
              <a:t>2016/6/6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613" y="4856163"/>
            <a:ext cx="5680075" cy="4600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10738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138" y="9710738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26D9A-3F23-481D-A310-D25B2437F6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9494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7D932-F74A-4285-B6DF-4F069D0A4BFC}" type="datetime1">
              <a:rPr lang="ja-JP" altLang="en-US" smtClean="0"/>
              <a:t>2016/6/6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Mariko Watanabe                                Very Preliminary. Please do NOT quote.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0158-15C7-490C-95D2-92B80158977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4065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84AD-242E-468D-AC09-B2A991672CEE}" type="datetime1">
              <a:rPr kumimoji="1" lang="ja-JP" altLang="en-US" smtClean="0"/>
              <a:t>2016/6/6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Mariko Watanabe                                Very Preliminary. Please do NOT quote.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0158-15C7-490C-95D2-92B80158977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2156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9B45A-6290-4D5A-BE0E-904A67ADC82C}" type="datetime1">
              <a:rPr kumimoji="1" lang="ja-JP" altLang="en-US" smtClean="0"/>
              <a:t>2016/6/6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Mariko Watanabe                                Very Preliminary. Please do NOT quote.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0158-15C7-490C-95D2-92B80158977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8731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E5126-3778-4B9A-925C-D4EED997F719}" type="datetime1">
              <a:rPr kumimoji="1" lang="ja-JP" altLang="en-US" smtClean="0"/>
              <a:t>2016/6/6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Mariko Watanabe                                Very Preliminary. Please do NOT quote.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0158-15C7-490C-95D2-92B80158977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3266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8DABD-3230-4BC3-B1CB-57CE63832D5D}" type="datetime1">
              <a:rPr kumimoji="1" lang="ja-JP" altLang="en-US" smtClean="0"/>
              <a:t>2016/6/6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Mariko Watanabe                                Very Preliminary. Please do NOT quote.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0158-15C7-490C-95D2-92B80158977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788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7986-6840-45E4-AF6A-70262EFFA88C}" type="datetime1">
              <a:rPr kumimoji="1" lang="ja-JP" altLang="en-US" smtClean="0"/>
              <a:t>2016/6/6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Mariko Watanabe                                Very Preliminary. Please do NOT quote.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0158-15C7-490C-95D2-92B80158977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4717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4AB9-8EC3-40F7-8A63-0BDF284594BA}" type="datetime1">
              <a:rPr kumimoji="1" lang="ja-JP" altLang="en-US" smtClean="0"/>
              <a:t>2016/6/6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Mariko Watanabe                                Very Preliminary. Please do NOT quote.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0158-15C7-490C-95D2-92B80158977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0350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39E99-EEA1-431C-BCCE-1552669A1728}" type="datetime1">
              <a:rPr kumimoji="1" lang="ja-JP" altLang="en-US" smtClean="0"/>
              <a:t>2016/6/6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Mariko Watanabe                                Very Preliminary. Please do NOT quote.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0158-15C7-490C-95D2-92B80158977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8423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322C0-730E-4347-BE31-B9D55708BC5A}" type="datetime1">
              <a:rPr kumimoji="1" lang="ja-JP" altLang="en-US" smtClean="0"/>
              <a:t>2016/6/6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Mariko Watanabe                                Very Preliminary. Please do NOT quote.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0158-15C7-490C-95D2-92B80158977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4279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4BD33-29BA-412A-9560-8853796F675D}" type="datetime1">
              <a:rPr kumimoji="1" lang="ja-JP" altLang="en-US" smtClean="0"/>
              <a:t>2016/6/6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Mariko Watanabe                                Very Preliminary. Please do NOT quote.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0158-15C7-490C-95D2-92B80158977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4416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431F-F598-47FC-AD47-71EBD6CC16C9}" type="datetime1">
              <a:rPr kumimoji="1" lang="ja-JP" altLang="en-US" smtClean="0"/>
              <a:t>2016/6/6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Mariko Watanabe                                Very Preliminary. Please do NOT quote.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0158-15C7-490C-95D2-92B80158977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7294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91367-0F6E-4AC8-9D44-FFB6781ED836}" type="datetime1">
              <a:rPr kumimoji="1" lang="ja-JP" altLang="en-US" smtClean="0"/>
              <a:t>2016/6/6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smtClean="0"/>
              <a:t>Mariko Watanabe                               </a:t>
            </a:r>
          </a:p>
          <a:p>
            <a:r>
              <a:rPr lang="en-US" altLang="ja-JP" dirty="0" smtClean="0"/>
              <a:t>Very Preliminary. Please do NOT quote.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80158-15C7-490C-95D2-92B80158977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076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6X2uwlQGQ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8062664" cy="2115666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Identifying Competitive Neutrality</a:t>
            </a:r>
            <a:r>
              <a:rPr lang="ja-JP" altLang="en-US" dirty="0"/>
              <a:t> </a:t>
            </a:r>
            <a:r>
              <a:rPr lang="en-US" altLang="ja-JP" dirty="0" smtClean="0"/>
              <a:t>of SOEs in China</a:t>
            </a:r>
            <a:r>
              <a:rPr lang="ja-JP" altLang="en-US" dirty="0" smtClean="0"/>
              <a:t>：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3100" dirty="0" smtClean="0"/>
              <a:t>Cases of Several Industries</a:t>
            </a:r>
            <a:endParaRPr kumimoji="1" lang="ja-JP" altLang="en-US" sz="31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908648"/>
            <a:ext cx="6400800" cy="17526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8 June, 2016 </a:t>
            </a:r>
          </a:p>
          <a:p>
            <a:r>
              <a:rPr lang="en-US" altLang="ja-JP" dirty="0" smtClean="0"/>
              <a:t>Mariko Watanabe </a:t>
            </a:r>
          </a:p>
          <a:p>
            <a:r>
              <a:rPr lang="en-US" altLang="ja-JP" sz="2400" dirty="0" err="1" smtClean="0"/>
              <a:t>Gakushuin</a:t>
            </a:r>
            <a:r>
              <a:rPr lang="en-US" altLang="ja-JP" sz="2400" dirty="0" smtClean="0"/>
              <a:t> University , Japan</a:t>
            </a:r>
            <a:endParaRPr kumimoji="1" lang="en-US" altLang="ja-JP" sz="2400" dirty="0" smtClean="0"/>
          </a:p>
          <a:p>
            <a:endParaRPr kumimoji="1"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133600" cy="365125"/>
          </a:xfrm>
        </p:spPr>
        <p:txBody>
          <a:bodyPr/>
          <a:lstStyle/>
          <a:p>
            <a:fld id="{5E4BA767-91DB-4862-ACAF-C10F395A77DC}" type="datetime1">
              <a:rPr kumimoji="1" lang="ja-JP" altLang="en-US" smtClean="0"/>
              <a:t>2016/6/6</a:t>
            </a:fld>
            <a:endParaRPr kumimoji="1" lang="en-US" altLang="ja-JP" dirty="0" smtClean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Mariko Watanabe                                Very Preliminary. Please do NOT quote.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0158-15C7-490C-95D2-92B80158977C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374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SOE controls the  standard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>(Source: </a:t>
            </a:r>
            <a:r>
              <a:rPr lang="en-US" altLang="ja-JP" dirty="0" err="1" smtClean="0"/>
              <a:t>Caixin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9474590"/>
              </p:ext>
            </p:extLst>
          </p:nvPr>
        </p:nvGraphicFramePr>
        <p:xfrm>
          <a:off x="395536" y="1556792"/>
          <a:ext cx="8352928" cy="51546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8003"/>
                <a:gridCol w="2479648"/>
                <a:gridCol w="2755277"/>
              </a:tblGrid>
              <a:tr h="87718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24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No.</a:t>
                      </a:r>
                      <a:r>
                        <a:rPr lang="en-US" altLang="ja-JP" sz="2400" kern="100" baseline="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 of person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2400" kern="100" dirty="0" smtClean="0">
                          <a:effectLst/>
                        </a:rPr>
                        <a:t>Standard Setting</a:t>
                      </a:r>
                      <a:r>
                        <a:rPr lang="en-US" altLang="ja-JP" sz="2400" kern="100" baseline="0" dirty="0" smtClean="0">
                          <a:effectLst/>
                        </a:rPr>
                        <a:t> </a:t>
                      </a:r>
                      <a:r>
                        <a:rPr lang="en-US" altLang="ja-JP" sz="2400" kern="100" dirty="0" smtClean="0">
                          <a:effectLst/>
                        </a:rPr>
                        <a:t>Committee </a:t>
                      </a:r>
                      <a:r>
                        <a:rPr lang="en-US" altLang="ja-JP" sz="2400" kern="100" baseline="0" dirty="0" smtClean="0">
                          <a:effectLst/>
                        </a:rPr>
                        <a:t> 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2400" kern="100" dirty="0" smtClean="0">
                          <a:effectLst/>
                        </a:rPr>
                        <a:t>Technical committee</a:t>
                      </a:r>
                      <a:r>
                        <a:rPr lang="en-US" altLang="ja-JP" sz="2400" kern="100" baseline="0" dirty="0" smtClean="0">
                          <a:effectLst/>
                        </a:rPr>
                        <a:t> for petro energy 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859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8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altLang="ja-JP" sz="1800" kern="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SOEs</a:t>
                      </a:r>
                      <a:endParaRPr lang="ja-JP" sz="18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40</a:t>
                      </a:r>
                      <a:endParaRPr lang="ja-JP" sz="18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26</a:t>
                      </a:r>
                      <a:endParaRPr lang="ja-JP" sz="18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859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8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Univ.</a:t>
                      </a:r>
                      <a:r>
                        <a:rPr lang="en-US" altLang="ja-JP" sz="1800" kern="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of Petro Chemicals</a:t>
                      </a:r>
                      <a:endParaRPr lang="ja-JP" sz="18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</a:t>
                      </a:r>
                      <a:endParaRPr lang="ja-JP" sz="18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-</a:t>
                      </a:r>
                      <a:endParaRPr lang="ja-JP" sz="18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859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8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Automobile</a:t>
                      </a:r>
                      <a:r>
                        <a:rPr lang="en-US" altLang="ja-JP" sz="1800" kern="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manufacturers</a:t>
                      </a:r>
                      <a:endParaRPr lang="ja-JP" sz="18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</a:t>
                      </a:r>
                      <a:endParaRPr lang="ja-JP" sz="18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3</a:t>
                      </a:r>
                      <a:endParaRPr lang="ja-JP" sz="18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859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8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Admin</a:t>
                      </a:r>
                      <a:r>
                        <a:rPr lang="en-US" altLang="ja-JP" sz="1800" kern="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Environmental protection</a:t>
                      </a:r>
                      <a:endParaRPr lang="ja-JP" sz="18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</a:t>
                      </a:r>
                      <a:endParaRPr lang="ja-JP" sz="18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</a:t>
                      </a:r>
                      <a:endParaRPr lang="ja-JP" sz="18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859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8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Admin</a:t>
                      </a:r>
                      <a:r>
                        <a:rPr lang="en-US" altLang="ja-JP" sz="1800" kern="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Quality Inspection</a:t>
                      </a:r>
                      <a:endParaRPr lang="ja-JP" sz="18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ja-JP" sz="1800" kern="100" dirty="0">
                        <a:effectLst/>
                        <a:latin typeface="Century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</a:t>
                      </a:r>
                      <a:endParaRPr lang="ja-JP" sz="18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859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8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Electricity</a:t>
                      </a:r>
                      <a:r>
                        <a:rPr lang="en-US" altLang="ja-JP" sz="1800" kern="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company</a:t>
                      </a:r>
                      <a:endParaRPr lang="ja-JP" sz="18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ja-JP" sz="1800" kern="100" dirty="0">
                        <a:effectLst/>
                        <a:latin typeface="Century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</a:t>
                      </a:r>
                      <a:endParaRPr lang="ja-JP" sz="18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859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8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PLA</a:t>
                      </a:r>
                      <a:r>
                        <a:rPr lang="en-US" altLang="ja-JP" sz="1800" kern="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ja-JP" sz="18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ja-JP" sz="1800" kern="100" dirty="0">
                        <a:effectLst/>
                        <a:latin typeface="Century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</a:t>
                      </a:r>
                      <a:endParaRPr lang="ja-JP" sz="18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859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8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Head</a:t>
                      </a:r>
                      <a:r>
                        <a:rPr lang="en-US" altLang="ja-JP" sz="1800" kern="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of Committee</a:t>
                      </a:r>
                      <a:endParaRPr lang="ja-JP" sz="18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8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Sinopec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8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Sinopec</a:t>
                      </a:r>
                      <a:endParaRPr lang="ja-JP" sz="18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859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8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Secretary</a:t>
                      </a:r>
                      <a:r>
                        <a:rPr lang="en-US" altLang="ja-JP" sz="1800" kern="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ja-JP" sz="18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800" kern="100" dirty="0" smtClean="0">
                          <a:effectLst/>
                        </a:rPr>
                        <a:t>Sinopec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8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Sinopec</a:t>
                      </a:r>
                      <a:endParaRPr lang="ja-JP" sz="18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Mariko Watanabe                                Very Preliminary. Please do NOT quote.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78F90-2F5B-4DAA-A5CE-DE725F1016E5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A711-600F-4792-86BB-2DAA38E6832C}" type="datetime1">
              <a:rPr kumimoji="1" lang="ja-JP" altLang="en-US" smtClean="0"/>
              <a:t>2016/6/6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432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”Under the Dome”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SOEs conduct some time surpasses law </a:t>
            </a:r>
          </a:p>
          <a:p>
            <a:pPr lvl="1"/>
            <a:r>
              <a:rPr lang="en-US" altLang="ja-JP" dirty="0" smtClean="0"/>
              <a:t> Why PM2.5?</a:t>
            </a:r>
          </a:p>
          <a:p>
            <a:pPr lvl="1"/>
            <a:r>
              <a:rPr lang="en-US" altLang="ja-JP" dirty="0"/>
              <a:t> </a:t>
            </a:r>
            <a:r>
              <a:rPr lang="en-US" altLang="ja-JP" dirty="0" smtClean="0"/>
              <a:t>Why  environmental rule are violated ?</a:t>
            </a:r>
          </a:p>
          <a:p>
            <a:r>
              <a:rPr lang="ja-JP" altLang="en-US" dirty="0"/>
              <a:t> </a:t>
            </a:r>
            <a:r>
              <a:rPr lang="en-US" altLang="ja-JP" dirty="0" smtClean="0"/>
              <a:t>A documentary produced by </a:t>
            </a:r>
            <a:r>
              <a:rPr lang="en-US" altLang="ja-JP" dirty="0" err="1" smtClean="0"/>
              <a:t>Cai</a:t>
            </a:r>
            <a:r>
              <a:rPr lang="en-US" altLang="ja-JP" dirty="0" smtClean="0"/>
              <a:t> Jing</a:t>
            </a:r>
          </a:p>
          <a:p>
            <a:pPr lvl="2"/>
            <a:r>
              <a:rPr lang="en-US" altLang="ja-JP" dirty="0" smtClean="0">
                <a:hlinkClick r:id="rId2"/>
              </a:rPr>
              <a:t>https</a:t>
            </a:r>
            <a:r>
              <a:rPr lang="en-US" altLang="ja-JP" dirty="0">
                <a:hlinkClick r:id="rId2"/>
              </a:rPr>
              <a:t>://</a:t>
            </a:r>
            <a:r>
              <a:rPr lang="en-US" altLang="ja-JP" dirty="0" smtClean="0">
                <a:hlinkClick r:id="rId2"/>
              </a:rPr>
              <a:t>www.youtube.com/watch?v=T6X2uwlQGQM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Interviews with environmental protection department, NDRC,  General engineer of Sinopec, around 51 min.</a:t>
            </a:r>
          </a:p>
          <a:p>
            <a:pPr lvl="2"/>
            <a:endParaRPr lang="en-US" altLang="ja-JP" dirty="0" smtClean="0"/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北大スラブ・ユーラシア研究センター　　　　公開講座　　（渡邉真理子）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78F90-2F5B-4DAA-A5CE-DE725F1016E5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967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Literature: SOE and  Competition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Mixed Market literature</a:t>
            </a:r>
          </a:p>
          <a:p>
            <a:pPr lvl="1"/>
            <a:r>
              <a:rPr lang="en-US" altLang="ja-JP" dirty="0" smtClean="0"/>
              <a:t> Outcome via competition among “profit maximizer” and “welfare maximizer” </a:t>
            </a:r>
          </a:p>
          <a:p>
            <a:pPr lvl="2"/>
            <a:r>
              <a:rPr lang="en-US" altLang="ja-JP" dirty="0" smtClean="0"/>
              <a:t>Matsumura and Matsushima (2004) </a:t>
            </a:r>
          </a:p>
          <a:p>
            <a:pPr lvl="2"/>
            <a:r>
              <a:rPr lang="en-US" altLang="ja-JP" dirty="0" err="1" smtClean="0"/>
              <a:t>Luts</a:t>
            </a:r>
            <a:r>
              <a:rPr lang="en-US" altLang="ja-JP" dirty="0" smtClean="0"/>
              <a:t> and </a:t>
            </a:r>
            <a:r>
              <a:rPr lang="en-US" altLang="ja-JP" dirty="0" err="1" smtClean="0"/>
              <a:t>Pezzino</a:t>
            </a:r>
            <a:r>
              <a:rPr lang="en-US" altLang="ja-JP" dirty="0" smtClean="0"/>
              <a:t> (2010) </a:t>
            </a:r>
          </a:p>
          <a:p>
            <a:pPr lvl="2"/>
            <a:r>
              <a:rPr lang="en-US" altLang="ja-JP" dirty="0" smtClean="0"/>
              <a:t>De </a:t>
            </a:r>
            <a:r>
              <a:rPr lang="en-US" altLang="ja-JP" dirty="0" err="1" smtClean="0"/>
              <a:t>Fraja</a:t>
            </a:r>
            <a:r>
              <a:rPr lang="en-US" altLang="ja-JP" dirty="0" smtClean="0"/>
              <a:t> (2009)</a:t>
            </a:r>
          </a:p>
          <a:p>
            <a:pPr lvl="2"/>
            <a:r>
              <a:rPr lang="en-US" altLang="ja-JP" dirty="0" smtClean="0"/>
              <a:t>Gosh and et.al (2015) </a:t>
            </a:r>
          </a:p>
          <a:p>
            <a:pPr lvl="1"/>
            <a:r>
              <a:rPr lang="en-US" altLang="ja-JP" dirty="0" smtClean="0"/>
              <a:t>Target: Public Utility industries: electricity</a:t>
            </a:r>
            <a:endParaRPr lang="en-US" altLang="ja-JP" dirty="0"/>
          </a:p>
          <a:p>
            <a:pPr lvl="1"/>
            <a:r>
              <a:rPr lang="en-US" altLang="ja-JP" dirty="0" smtClean="0"/>
              <a:t>NOT applicable to current China’s SOEs issue.</a:t>
            </a:r>
          </a:p>
          <a:p>
            <a:pPr lvl="2"/>
            <a:r>
              <a:rPr lang="en-US" altLang="ja-JP" dirty="0" smtClean="0"/>
              <a:t>China’s SOE has never required to maximize “welfare” until 2014.</a:t>
            </a:r>
          </a:p>
          <a:p>
            <a:pPr lvl="2"/>
            <a:endParaRPr lang="en-US" altLang="ja-JP" dirty="0" smtClean="0"/>
          </a:p>
          <a:p>
            <a:pPr lvl="2"/>
            <a:endParaRPr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4CA2C-E80E-4788-894B-2ECB970603C2}" type="datetime1">
              <a:rPr kumimoji="1" lang="ja-JP" altLang="en-US" smtClean="0"/>
              <a:t>2016/6/6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Mariko Watanabe                                Very Preliminary. Please do NOT quote.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0158-15C7-490C-95D2-92B80158977C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697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Literature: SOE and competition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 smtClean="0"/>
              <a:t>2. OECD’s </a:t>
            </a:r>
            <a:r>
              <a:rPr lang="en-US" altLang="ja-JP" dirty="0"/>
              <a:t>Competition Neutrality Framework</a:t>
            </a:r>
          </a:p>
          <a:p>
            <a:pPr lvl="1"/>
            <a:r>
              <a:rPr lang="en-US" altLang="ja-JP" dirty="0"/>
              <a:t>Corporate Governance to  SOEs</a:t>
            </a:r>
          </a:p>
          <a:p>
            <a:pPr lvl="1"/>
            <a:r>
              <a:rPr lang="en-US" altLang="ja-JP" dirty="0"/>
              <a:t> SOEs  should maintain “competition neutrality”</a:t>
            </a:r>
          </a:p>
          <a:p>
            <a:pPr lvl="1"/>
            <a:r>
              <a:rPr lang="en-US" altLang="ja-JP" dirty="0"/>
              <a:t> TPP are going to apply this principle.</a:t>
            </a:r>
          </a:p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E5126-3778-4B9A-925C-D4EED997F719}" type="datetime1">
              <a:rPr kumimoji="1" lang="ja-JP" altLang="en-US" smtClean="0"/>
              <a:t>2016/6/6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Mariko Watanabe                                Very Preliminary. Please do NOT quote.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0158-15C7-490C-95D2-92B80158977C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813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Competitive Neutrality Framework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SOE should not enjoy competitive advantage thanks to their ownership.</a:t>
            </a:r>
          </a:p>
          <a:p>
            <a:endParaRPr lang="en-US" altLang="ja-JP" dirty="0"/>
          </a:p>
          <a:p>
            <a:r>
              <a:rPr kumimoji="1" lang="en-US" altLang="ja-JP" dirty="0" smtClean="0"/>
              <a:t>SOE should comply with competition neutrality principle.</a:t>
            </a:r>
            <a:endParaRPr lang="en-US" altLang="ja-JP" dirty="0" smtClean="0"/>
          </a:p>
          <a:p>
            <a:endParaRPr kumimoji="1" lang="en-US" altLang="ja-JP" dirty="0"/>
          </a:p>
          <a:p>
            <a:r>
              <a:rPr lang="en-US" altLang="ja-JP" dirty="0" smtClean="0"/>
              <a:t>What conducts violate the neutrality? </a:t>
            </a:r>
            <a:endParaRPr kumimoji="1" lang="en-US" altLang="ja-JP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4291D-2F91-4998-AAA3-ECC955818427}" type="datetime1">
              <a:rPr kumimoji="1" lang="ja-JP" altLang="en-US" smtClean="0"/>
              <a:t>2016/6/6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Mariko Watanabe                                Very Preliminary. Please do NOT quote.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0158-15C7-490C-95D2-92B80158977C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034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Anti Competition Conducts</a:t>
            </a:r>
            <a:br>
              <a:rPr lang="en-US" altLang="ja-JP" dirty="0"/>
            </a:br>
            <a:r>
              <a:rPr lang="en-US" altLang="ja-JP" sz="2200" dirty="0" err="1"/>
              <a:t>Chaporbianco</a:t>
            </a:r>
            <a:r>
              <a:rPr lang="en-US" altLang="ja-JP" sz="2200" dirty="0"/>
              <a:t> and Christiansen (2011)</a:t>
            </a:r>
            <a:endParaRPr kumimoji="1" lang="ja-JP" altLang="en-US" sz="2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Predatory Pricing</a:t>
            </a:r>
          </a:p>
          <a:p>
            <a:pPr marL="914400" lvl="1" indent="-514350"/>
            <a:r>
              <a:rPr lang="en-US" altLang="ja-JP" dirty="0"/>
              <a:t> </a:t>
            </a:r>
            <a:r>
              <a:rPr lang="en-US" altLang="ja-JP" dirty="0" smtClean="0"/>
              <a:t>Set price unprofitably low so as to expel out the rivals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 Raising rivals’ </a:t>
            </a:r>
            <a:r>
              <a:rPr lang="en-US" altLang="ja-JP" dirty="0" smtClean="0"/>
              <a:t>cost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 </a:t>
            </a:r>
            <a:r>
              <a:rPr lang="en-US" altLang="ja-JP" dirty="0"/>
              <a:t>Cross </a:t>
            </a:r>
            <a:r>
              <a:rPr lang="en-US" altLang="ja-JP" dirty="0" smtClean="0"/>
              <a:t>subsidies</a:t>
            </a:r>
          </a:p>
          <a:p>
            <a:pPr marL="914400" lvl="1" indent="-514350"/>
            <a:r>
              <a:rPr lang="en-US" altLang="ja-JP" dirty="0" smtClean="0"/>
              <a:t> When SOE running on multiple market, give subsidies from one market to another so as to suppress the rivals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Strategic Adoption of inefficient technology</a:t>
            </a:r>
          </a:p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423-6084-4C62-B6F9-6B710F56F360}" type="datetime1">
              <a:rPr kumimoji="1" lang="ja-JP" altLang="en-US" smtClean="0"/>
              <a:t>2016/6/6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Mariko Watanabe                                Very Preliminary. Please do NOT quote.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0158-15C7-490C-95D2-92B80158977C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572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2. Research Strategy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89FD-F3FC-4042-AC74-E4701565A7A7}" type="datetime1">
              <a:rPr kumimoji="1" lang="ja-JP" altLang="en-US" smtClean="0"/>
              <a:t>2016/6/6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Mariko Watanabe                                Very Preliminary. Please do NOT quote.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0158-15C7-490C-95D2-92B80158977C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156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How to </a:t>
            </a:r>
            <a:r>
              <a:rPr lang="en-US" altLang="ja-JP" dirty="0" smtClean="0"/>
              <a:t>identify competitive</a:t>
            </a:r>
            <a:r>
              <a:rPr kumimoji="1" lang="en-US" altLang="ja-JP" dirty="0" smtClean="0"/>
              <a:t> neutrality?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First, observe outcome of competition in a particular market</a:t>
            </a:r>
          </a:p>
          <a:p>
            <a:pPr lvl="1"/>
            <a:r>
              <a:rPr kumimoji="1" lang="en-US" altLang="ja-JP" dirty="0" smtClean="0"/>
              <a:t> Quantifying “Competitive Advantages” </a:t>
            </a:r>
          </a:p>
          <a:p>
            <a:pPr lvl="2"/>
            <a:r>
              <a:rPr kumimoji="1" lang="en-US" altLang="ja-JP" dirty="0" smtClean="0"/>
              <a:t>Estimating demand function </a:t>
            </a:r>
          </a:p>
          <a:p>
            <a:pPr lvl="2"/>
            <a:r>
              <a:rPr kumimoji="1" lang="en-US" altLang="ja-JP" dirty="0" smtClean="0"/>
              <a:t>Drawing Price-Benefit curve</a:t>
            </a:r>
          </a:p>
          <a:p>
            <a:pPr lvl="1"/>
            <a:r>
              <a:rPr kumimoji="1" lang="en-US" altLang="ja-JP" dirty="0" smtClean="0"/>
              <a:t>We found “excess price competition” or “predatory pricing” in some market.</a:t>
            </a:r>
            <a:endParaRPr kumimoji="1" lang="en-US" altLang="ja-JP" dirty="0"/>
          </a:p>
          <a:p>
            <a:r>
              <a:rPr lang="en-US" altLang="ja-JP" dirty="0" smtClean="0"/>
              <a:t>Then, test  hypothesis that might violate the competition neutrality.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BDDD-37B6-4416-A6FE-59E8EE80EB99}" type="datetime1">
              <a:rPr kumimoji="1" lang="ja-JP" altLang="en-US" smtClean="0"/>
              <a:t>2016/6/6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Mariko Watanabe                                Very Preliminary. Please do NOT quote.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0158-15C7-490C-95D2-92B80158977C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964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Competitive Advantages by Porter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dirty="0" smtClean="0"/>
              <a:t>Benefit is bigger, Price is lower, CS is bigger.</a:t>
            </a:r>
          </a:p>
          <a:p>
            <a:pPr lvl="1"/>
            <a:r>
              <a:rPr lang="en-US" altLang="ja-JP" dirty="0" smtClean="0"/>
              <a:t>More right and lower, consumer surplus is bigger for consumers.</a:t>
            </a:r>
          </a:p>
          <a:p>
            <a:r>
              <a:rPr lang="en-US" altLang="ja-JP" dirty="0" smtClean="0"/>
              <a:t>Competitive Advantages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ja-JP" dirty="0" smtClean="0"/>
              <a:t>Cost </a:t>
            </a:r>
            <a:r>
              <a:rPr lang="en-US" altLang="ja-JP" dirty="0"/>
              <a:t>Advantage </a:t>
            </a:r>
            <a:r>
              <a:rPr lang="en-US" altLang="ja-JP" dirty="0" smtClean="0"/>
              <a:t>Strategies</a:t>
            </a:r>
          </a:p>
          <a:p>
            <a:pPr lvl="2"/>
            <a:r>
              <a:rPr lang="en-US" altLang="ja-JP" dirty="0"/>
              <a:t> </a:t>
            </a:r>
            <a:r>
              <a:rPr lang="en-US" altLang="ja-JP" dirty="0" smtClean="0"/>
              <a:t> Setting Lower price maintaining almost the same benefit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ja-JP" dirty="0" smtClean="0"/>
              <a:t>Benefit </a:t>
            </a:r>
            <a:r>
              <a:rPr lang="en-US" altLang="ja-JP" dirty="0"/>
              <a:t>Advantage </a:t>
            </a:r>
            <a:r>
              <a:rPr lang="en-US" altLang="ja-JP" dirty="0" smtClean="0"/>
              <a:t>Strategies</a:t>
            </a:r>
          </a:p>
          <a:p>
            <a:pPr marL="1371600" lvl="2" indent="-514350"/>
            <a:r>
              <a:rPr kumimoji="1" lang="en-US" altLang="ja-JP" dirty="0" smtClean="0"/>
              <a:t>Higher benefit maintaining almost the same price-level.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ja-JP" dirty="0" smtClean="0"/>
              <a:t>Stuck in the middle</a:t>
            </a:r>
          </a:p>
          <a:p>
            <a:pPr marL="1371600" lvl="2" indent="-514350"/>
            <a:r>
              <a:rPr kumimoji="1" lang="en-US" altLang="ja-JP" dirty="0" smtClean="0"/>
              <a:t>No lower price, no higher benefit</a:t>
            </a:r>
            <a:r>
              <a:rPr lang="en-US" altLang="ja-JP" dirty="0" smtClean="0"/>
              <a:t>, least welfare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C68F-2522-4BEA-8178-E3BD4BE48ECE}" type="datetime1">
              <a:rPr kumimoji="1" lang="ja-JP" altLang="en-US" smtClean="0"/>
              <a:t>2016/6/6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Mariko Watanabe                                Very Preliminary. Please do NOT quote.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0158-15C7-490C-95D2-92B80158977C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645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Competition Outcome: </a:t>
            </a:r>
            <a:br>
              <a:rPr lang="en-US" altLang="ja-JP" dirty="0" smtClean="0"/>
            </a:br>
            <a:r>
              <a:rPr lang="en-US" altLang="ja-JP" dirty="0" smtClean="0"/>
              <a:t>Price</a:t>
            </a:r>
            <a:r>
              <a:rPr kumimoji="1" lang="en-US" altLang="ja-JP" dirty="0" smtClean="0"/>
              <a:t>-Benefit Curve</a:t>
            </a:r>
            <a:br>
              <a:rPr kumimoji="1" lang="en-US" altLang="ja-JP" dirty="0" smtClean="0"/>
            </a:br>
            <a:r>
              <a:rPr kumimoji="1" lang="ja-JP" altLang="en-US" sz="3100" dirty="0" smtClean="0"/>
              <a:t>（</a:t>
            </a:r>
            <a:r>
              <a:rPr kumimoji="1" lang="en-US" altLang="ja-JP" sz="3100" dirty="0" err="1" smtClean="0"/>
              <a:t>Besanko</a:t>
            </a:r>
            <a:r>
              <a:rPr kumimoji="1" lang="en-US" altLang="ja-JP" sz="3100" dirty="0" smtClean="0"/>
              <a:t> et.al, Economics of Strategy</a:t>
            </a:r>
            <a:r>
              <a:rPr kumimoji="1" lang="ja-JP" altLang="en-US" sz="3100" dirty="0" smtClean="0"/>
              <a:t>）</a:t>
            </a:r>
            <a:endParaRPr kumimoji="1" lang="ja-JP" altLang="en-US" sz="3100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F8902-2EEE-4958-BA7F-B0A4A407C7AB}" type="datetime1">
              <a:rPr kumimoji="1" lang="ja-JP" altLang="en-US" smtClean="0"/>
              <a:t>2016/6/6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Mariko Watanabe                                Very Preliminary. Please do NOT quote.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0158-15C7-490C-95D2-92B80158977C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25" y="1641759"/>
            <a:ext cx="7727350" cy="4442845"/>
          </a:xfrm>
        </p:spPr>
      </p:pic>
    </p:spTree>
    <p:extLst>
      <p:ext uri="{BB962C8B-B14F-4D97-AF65-F5344CB8AC3E}">
        <p14:creationId xmlns:p14="http://schemas.microsoft.com/office/powerpoint/2010/main" val="228219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Target</a:t>
            </a:r>
            <a:r>
              <a:rPr lang="ja-JP" altLang="en-US" dirty="0"/>
              <a:t> </a:t>
            </a:r>
            <a:r>
              <a:rPr lang="en-US" altLang="ja-JP" dirty="0" smtClean="0"/>
              <a:t>of this paper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ja-JP" dirty="0" smtClean="0"/>
              <a:t>Competitive Neutrality of SOEs?</a:t>
            </a:r>
          </a:p>
          <a:p>
            <a:pPr lvl="1"/>
            <a:r>
              <a:rPr lang="en-US" altLang="ja-JP" dirty="0" smtClean="0"/>
              <a:t>Identify competitive neutrality of SOEs in three electronics industries in the 2000’s China</a:t>
            </a:r>
          </a:p>
          <a:p>
            <a:pPr lvl="1"/>
            <a:r>
              <a:rPr lang="en-US" altLang="ja-JP" dirty="0" smtClean="0"/>
              <a:t>Alleged “predatory pricing”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ja-JP" dirty="0" smtClean="0"/>
              <a:t>What is done here?</a:t>
            </a:r>
          </a:p>
          <a:p>
            <a:pPr lvl="1"/>
            <a:r>
              <a:rPr lang="en-US" altLang="ja-JP" dirty="0"/>
              <a:t> </a:t>
            </a:r>
            <a:r>
              <a:rPr lang="en-US" altLang="ja-JP" dirty="0" smtClean="0"/>
              <a:t>Quantifying the benefit / willingness to pay by estimating demand function</a:t>
            </a:r>
          </a:p>
          <a:p>
            <a:pPr lvl="1"/>
            <a:r>
              <a:rPr lang="en-US" altLang="ja-JP" dirty="0" smtClean="0"/>
              <a:t>  Drawing “Price-Benefit” functions</a:t>
            </a:r>
          </a:p>
          <a:p>
            <a:pPr lvl="1"/>
            <a:r>
              <a:rPr lang="en-US" altLang="ja-JP" dirty="0" smtClean="0"/>
              <a:t> Built a simple model for “Neutrality” Violation with soft budget</a:t>
            </a:r>
            <a:endParaRPr lang="en-US" altLang="ja-JP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ja-JP" dirty="0" smtClean="0"/>
              <a:t>What’s new?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dirty="0"/>
              <a:t> </a:t>
            </a:r>
            <a:r>
              <a:rPr lang="en-US" altLang="ja-JP" dirty="0" smtClean="0"/>
              <a:t>Utilizing structural estimation to capture “competitive neutrality”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BFA6C-BB65-492F-B139-9504CB590D82}" type="datetime1">
              <a:rPr kumimoji="1" lang="ja-JP" altLang="en-US" smtClean="0"/>
              <a:t>2016/6/6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Mariko Watanabe                                Very Preliminary. Please do NOT quote.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0158-15C7-490C-95D2-92B80158977C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887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Indifferent Curve </a:t>
            </a:r>
            <a:r>
              <a:rPr lang="en-US" altLang="ja-JP" smtClean="0"/>
              <a:t>and </a:t>
            </a:r>
            <a:br>
              <a:rPr lang="en-US" altLang="ja-JP" smtClean="0"/>
            </a:br>
            <a:r>
              <a:rPr lang="en-US" altLang="ja-JP" smtClean="0"/>
              <a:t>Supply </a:t>
            </a:r>
            <a:r>
              <a:rPr lang="en-US" altLang="ja-JP" dirty="0" smtClean="0"/>
              <a:t>Curve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Price-Benefit Indifferent Curve:</a:t>
            </a:r>
            <a:endParaRPr lang="en-US" altLang="ja-JP" dirty="0" smtClean="0"/>
          </a:p>
          <a:p>
            <a:pPr marL="914400" lvl="1" indent="-514350"/>
            <a:r>
              <a:rPr kumimoji="1" lang="en-US" altLang="ja-JP" dirty="0" smtClean="0"/>
              <a:t>distribution of configuration of price and benefit with the same consumer surplus.</a:t>
            </a:r>
          </a:p>
          <a:p>
            <a:pPr lvl="1"/>
            <a:r>
              <a:rPr lang="en-US" altLang="ja-JP" dirty="0"/>
              <a:t>	</a:t>
            </a:r>
            <a:r>
              <a:rPr lang="en-US" altLang="ja-JP" dirty="0" smtClean="0"/>
              <a:t>It reveals “competitive positioning ” by Porter</a:t>
            </a:r>
          </a:p>
          <a:p>
            <a:pPr marL="457200" lvl="1" indent="0">
              <a:buNone/>
            </a:pPr>
            <a:endParaRPr lang="en-US" altLang="ja-JP" dirty="0"/>
          </a:p>
          <a:p>
            <a:pPr marL="571500" indent="-514350">
              <a:buFont typeface="+mj-lt"/>
              <a:buAutoNum type="arabicPeriod"/>
            </a:pPr>
            <a:r>
              <a:rPr lang="en-US" altLang="ja-JP" dirty="0" smtClean="0"/>
              <a:t>Price-Benefit Supply Curve </a:t>
            </a:r>
          </a:p>
          <a:p>
            <a:pPr lvl="1"/>
            <a:r>
              <a:rPr kumimoji="1" lang="en-US" altLang="ja-JP" dirty="0" smtClean="0"/>
              <a:t>Pricing and Listing strategy by supplier</a:t>
            </a:r>
          </a:p>
          <a:p>
            <a:pPr lvl="1"/>
            <a:r>
              <a:rPr lang="en-US" altLang="ja-JP" dirty="0"/>
              <a:t> </a:t>
            </a:r>
            <a:r>
              <a:rPr lang="en-US" altLang="ja-JP" dirty="0" smtClean="0"/>
              <a:t>It reveals “competitive condition” between price and benefit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ED5E8-9816-49EA-B23F-B5965B582188}" type="datetime1">
              <a:rPr kumimoji="1" lang="ja-JP" altLang="en-US" smtClean="0"/>
              <a:t>2016/6/6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Mariko Watanabe                                Very Preliminary. Please do NOT quote.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0158-15C7-490C-95D2-92B80158977C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161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Data 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dirty="0" smtClean="0"/>
              <a:t>We utilizes 30 city market survey data from </a:t>
            </a:r>
            <a:r>
              <a:rPr lang="en-US" altLang="ja-JP" dirty="0" err="1" smtClean="0"/>
              <a:t>GfK</a:t>
            </a:r>
            <a:r>
              <a:rPr lang="en-US" altLang="ja-JP" dirty="0" smtClean="0"/>
              <a:t> research China.  </a:t>
            </a:r>
          </a:p>
          <a:p>
            <a:pPr lvl="1"/>
            <a:r>
              <a:rPr lang="en-US" altLang="ja-JP" dirty="0" smtClean="0"/>
              <a:t>Air Conditioner 2000-2011</a:t>
            </a:r>
          </a:p>
          <a:p>
            <a:pPr lvl="1"/>
            <a:r>
              <a:rPr lang="en-US" altLang="ja-JP" dirty="0" smtClean="0"/>
              <a:t>Mobile Phone  2001-08</a:t>
            </a:r>
          </a:p>
          <a:p>
            <a:pPr lvl="1"/>
            <a:r>
              <a:rPr lang="en-US" altLang="ja-JP" dirty="0" smtClean="0"/>
              <a:t>Color TVs    2000-07</a:t>
            </a:r>
          </a:p>
          <a:p>
            <a:pPr marL="571500" indent="-514350"/>
            <a:r>
              <a:rPr lang="en-US" altLang="ja-JP" dirty="0" smtClean="0"/>
              <a:t>Demographic Data :  China Urban City Statistical Yearbook</a:t>
            </a:r>
          </a:p>
          <a:p>
            <a:pPr marL="571500" indent="-514350"/>
            <a:r>
              <a:rPr lang="en-US" altLang="ja-JP" dirty="0" smtClean="0"/>
              <a:t>Ownership Data: Companies profiles.</a:t>
            </a:r>
          </a:p>
          <a:p>
            <a:pPr marL="571500" indent="-514350"/>
            <a:r>
              <a:rPr lang="en-US" altLang="ja-JP" dirty="0" smtClean="0"/>
              <a:t>Financial Statement of listed </a:t>
            </a:r>
            <a:r>
              <a:rPr lang="en-US" altLang="ja-JP" smtClean="0"/>
              <a:t>in China’ market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9058-EAF2-4DDA-97F8-CCCD43FBB18B}" type="datetime1">
              <a:rPr kumimoji="1" lang="ja-JP" altLang="en-US" smtClean="0"/>
              <a:t>2016/6/6</a:t>
            </a:fld>
            <a:endParaRPr kumimoji="1" lang="ja-JP" altLang="en-US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Mariko Watanabe                                Very Preliminary. Please do NOT quote.</a:t>
            </a:r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0158-15C7-490C-95D2-92B80158977C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673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SOE holds major share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35" y="1600200"/>
            <a:ext cx="6923729" cy="4525963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A7E04-2BA5-4D85-9F2B-4A44BB7B1A92}" type="datetime1">
              <a:rPr kumimoji="1" lang="ja-JP" altLang="en-US" smtClean="0"/>
              <a:t>2016/6/6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Mariko Watanabe                                Very Preliminary. Please do NOT quote.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0158-15C7-490C-95D2-92B80158977C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821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SOE, Private balanced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35" y="1600200"/>
            <a:ext cx="6923729" cy="4525963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B9119-B4F2-476C-8CB8-BB2B87706F47}" type="datetime1">
              <a:rPr kumimoji="1" lang="ja-JP" altLang="en-US" smtClean="0"/>
              <a:t>2016/6/6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Mariko Watanabe                                Very Preliminary. Please do NOT quote.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0158-15C7-490C-95D2-92B80158977C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191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FOE dominant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35" y="1600200"/>
            <a:ext cx="6923729" cy="4525963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DD9C4-F727-4492-9CF0-D843C6EF0CF3}" type="datetime1">
              <a:rPr kumimoji="1" lang="ja-JP" altLang="en-US" smtClean="0"/>
              <a:t>2016/6/6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Mariko Watanabe                                Very Preliminary. Please do NOT quote.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0158-15C7-490C-95D2-92B80158977C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437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Findings 1</a:t>
            </a:r>
            <a:r>
              <a:rPr kumimoji="1" lang="en-US" altLang="ja-JP" dirty="0" smtClean="0"/>
              <a:t>:  </a:t>
            </a:r>
            <a:r>
              <a:rPr kumimoji="1" lang="en-US" altLang="ja-JP" dirty="0" smtClean="0"/>
              <a:t>Price Benefit Supply Curve </a:t>
            </a:r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BEE6-9346-4E4C-A4FB-B3A872FC97B5}" type="datetime1">
              <a:rPr kumimoji="1" lang="ja-JP" altLang="en-US" smtClean="0"/>
              <a:t>2016/6/6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Mariko Watanabe                                Very Preliminary. Please do NOT quote.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0158-15C7-490C-95D2-92B80158977C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135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CTV: Benefit- Price Supply Curve</a:t>
            </a:r>
            <a:endParaRPr kumimoji="1" lang="ja-JP" altLang="en-US" dirty="0"/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Supply curve of products configuration.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Price is independent to Benefit</a:t>
            </a:r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Mariko Watanabe                                Very Preliminary. Please do NOT quote.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78F90-2F5B-4DAA-A5CE-DE725F1016E5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9D5F7-4466-49A6-910C-6A5DD096C25F}" type="datetime1">
              <a:rPr kumimoji="1" lang="ja-JP" altLang="en-US" smtClean="0"/>
              <a:t>2016/6/6</a:t>
            </a:fld>
            <a:endParaRPr kumimoji="1" lang="ja-JP" altLang="en-US"/>
          </a:p>
        </p:txBody>
      </p:sp>
      <p:pic>
        <p:nvPicPr>
          <p:cNvPr id="9" name="コンテンツ プレースホルダー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433" y="1004856"/>
            <a:ext cx="4198984" cy="4389501"/>
          </a:xfrm>
        </p:spPr>
      </p:pic>
    </p:spTree>
    <p:extLst>
      <p:ext uri="{BB962C8B-B14F-4D97-AF65-F5344CB8AC3E}">
        <p14:creationId xmlns:p14="http://schemas.microsoft.com/office/powerpoint/2010/main" val="89746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Mobile: Benefit-Price Supply Curve</a:t>
            </a:r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FIE can price higher for higher benefit products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SOE and Private failed  pricing  higher for higher benefits.</a:t>
            </a:r>
            <a:endParaRPr kumimoji="1" lang="ja-JP" altLang="en-US" sz="2400" dirty="0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Mariko Watanabe                                Very Preliminary. Please do NOT quote.</a:t>
            </a:r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78F90-2F5B-4DAA-A5CE-DE725F1016E5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9314-A98E-4E33-BB15-157C807AA364}" type="datetime1">
              <a:rPr kumimoji="1" lang="ja-JP" altLang="en-US" smtClean="0"/>
              <a:t>2016/6/6</a:t>
            </a:fld>
            <a:endParaRPr kumimoji="1" lang="ja-JP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775932"/>
            <a:ext cx="5111750" cy="4847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58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AC:  Benefit price Supply Curve</a:t>
            </a:r>
            <a:br>
              <a:rPr lang="en-US" altLang="ja-JP" dirty="0" smtClean="0"/>
            </a:br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Mariko Watanabe                                Very Preliminary. Please do NOT quote.</a:t>
            </a:r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78F90-2F5B-4DAA-A5CE-DE725F1016E5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590D-F38C-4DFE-8180-B641793123DE}" type="datetime1">
              <a:rPr kumimoji="1" lang="ja-JP" altLang="en-US" smtClean="0"/>
              <a:t>2016/6/6</a:t>
            </a:fld>
            <a:endParaRPr kumimoji="1" lang="ja-JP" alt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815917"/>
            <a:ext cx="5111750" cy="4767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64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Benefit is proportionally priced to benefit.</a:t>
            </a:r>
            <a:r>
              <a:rPr lang="ja-JP" altLang="en-US" dirty="0"/>
              <a:t/>
            </a:r>
            <a:br>
              <a:rPr lang="ja-JP" altLang="en-US" dirty="0"/>
            </a:br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ja-JP" dirty="0"/>
              <a:t>Benefit is proportionally priced to benefit.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4BD33-29BA-412A-9560-8853796F675D}" type="datetime1">
              <a:rPr kumimoji="1" lang="ja-JP" altLang="en-US" smtClean="0"/>
              <a:t>2016/6/6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Mariko Watanabe                                Very Preliminary. Please do NOT quote.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0158-15C7-490C-95D2-92B80158977C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833" y="273049"/>
            <a:ext cx="5528917" cy="65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899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Literature: SOE and Competition Neutrality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Research Strategy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Drawing Price-Benefit Curves and Competitive Positioning of brands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A Test on Anti Competition </a:t>
            </a:r>
            <a:r>
              <a:rPr lang="en-US" altLang="ja-JP" dirty="0" err="1" smtClean="0"/>
              <a:t>Condusts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Summary 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3E35A-40F9-482C-99CC-1A0D9B47F9EF}" type="datetime1">
              <a:rPr kumimoji="1" lang="ja-JP" altLang="en-US" smtClean="0"/>
              <a:t>2016/6/6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Mariko Watanabe                                Very Preliminary. Please do NOT quote.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0158-15C7-490C-95D2-92B80158977C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175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Findings from Supply Curve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Supply curves tends to get horizontal for SOEs and Private.</a:t>
            </a:r>
          </a:p>
          <a:p>
            <a:pPr lvl="1"/>
            <a:r>
              <a:rPr lang="en-US" altLang="ja-JP" dirty="0" smtClean="0"/>
              <a:t>Benefit does NOT priced positively priced </a:t>
            </a:r>
          </a:p>
          <a:p>
            <a:pPr lvl="1"/>
            <a:r>
              <a:rPr lang="en-US" altLang="ja-JP" dirty="0" smtClean="0"/>
              <a:t>Consumers values the benefit, but price is low.</a:t>
            </a:r>
          </a:p>
          <a:p>
            <a:pPr lvl="1"/>
            <a:r>
              <a:rPr kumimoji="1" lang="en-US" altLang="ja-JP" dirty="0" smtClean="0"/>
              <a:t> Supplier cannot get reward though they are supplying high benefit products </a:t>
            </a:r>
          </a:p>
          <a:p>
            <a:pPr lvl="1"/>
            <a:r>
              <a:rPr kumimoji="1" lang="en-US" altLang="ja-JP" dirty="0" smtClean="0"/>
              <a:t>Excessive price competition or predatory pricing?</a:t>
            </a:r>
          </a:p>
          <a:p>
            <a:pPr lvl="1"/>
            <a:r>
              <a:rPr lang="en-US" altLang="ja-JP" dirty="0" smtClean="0"/>
              <a:t>You need check “Consumer’s preference” first.</a:t>
            </a:r>
            <a:endParaRPr lang="en-US" altLang="ja-JP" dirty="0"/>
          </a:p>
          <a:p>
            <a:pPr lvl="1"/>
            <a:endParaRPr kumimoji="1" lang="en-US" altLang="ja-JP" dirty="0" smtClean="0"/>
          </a:p>
          <a:p>
            <a:pPr marL="457200" lvl="1" indent="0">
              <a:buNone/>
            </a:pPr>
            <a:endParaRPr kumimoji="1" lang="en-US" altLang="ja-JP" dirty="0" smtClean="0"/>
          </a:p>
          <a:p>
            <a:pPr lvl="1"/>
            <a:endParaRPr kumimoji="1"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8A00-5521-415B-BE17-2675D8FB9CF2}" type="datetime1">
              <a:rPr kumimoji="1" lang="ja-JP" altLang="en-US" smtClean="0"/>
              <a:t>2016/6/6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Mariko Watanabe                                Very Preliminary. Please do NOT quote.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0158-15C7-490C-95D2-92B80158977C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855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 Theory on horizontal Supply curve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3A874-CE10-4B51-820B-0618DC1A18D7}" type="datetime1">
              <a:rPr kumimoji="1" lang="ja-JP" altLang="en-US" smtClean="0"/>
              <a:t>2016/6/6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Mariko Watanabe                                Very Preliminary. Please do NOT quote.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0158-15C7-490C-95D2-92B80158977C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916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Why supply curve get horizontal</a:t>
            </a:r>
            <a:r>
              <a:rPr kumimoji="1" lang="ja-JP" altLang="en-US" dirty="0" smtClean="0"/>
              <a:t>？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sz="2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How to interpret this?</a:t>
            </a:r>
          </a:p>
          <a:p>
            <a:pPr marL="971550" lvl="1" indent="-457200">
              <a:buFont typeface="+mj-lt"/>
              <a:buAutoNum type="arabicPeriod"/>
            </a:pPr>
            <a:r>
              <a:rPr kumimoji="1" lang="en-US" altLang="ja-JP" dirty="0" smtClean="0"/>
              <a:t>Purely attributable to consumer’s preference?</a:t>
            </a:r>
          </a:p>
          <a:p>
            <a:pPr marL="971550" lvl="1" indent="-457200">
              <a:buFont typeface="+mj-lt"/>
              <a:buAutoNum type="arabicPeriod"/>
            </a:pPr>
            <a:r>
              <a:rPr lang="en-US" altLang="ja-JP" dirty="0"/>
              <a:t> </a:t>
            </a:r>
            <a:r>
              <a:rPr lang="en-US" altLang="ja-JP" dirty="0" smtClean="0"/>
              <a:t>Outcome of Excessive price competition?</a:t>
            </a:r>
          </a:p>
          <a:p>
            <a:r>
              <a:rPr lang="en-US" altLang="ja-JP" dirty="0" smtClean="0"/>
              <a:t>We need to distinguish hypothesis</a:t>
            </a:r>
            <a:r>
              <a:rPr lang="ja-JP" altLang="en-US" dirty="0" smtClean="0"/>
              <a:t>１</a:t>
            </a:r>
            <a:r>
              <a:rPr lang="en-US" altLang="ja-JP" dirty="0" smtClean="0"/>
              <a:t>and hypothesis 2 , that, good mixed market or bad mixed market.</a:t>
            </a:r>
          </a:p>
          <a:p>
            <a:pPr lvl="1"/>
            <a:r>
              <a:rPr lang="en-US" altLang="ja-JP" dirty="0"/>
              <a:t> </a:t>
            </a:r>
            <a:r>
              <a:rPr lang="en-US" altLang="ja-JP" dirty="0" smtClean="0"/>
              <a:t>Horizontal supply curve = Weird pricing?</a:t>
            </a:r>
          </a:p>
          <a:p>
            <a:pPr lvl="1"/>
            <a:r>
              <a:rPr lang="en-US" altLang="ja-JP" dirty="0"/>
              <a:t> </a:t>
            </a:r>
            <a:r>
              <a:rPr lang="en-US" altLang="ja-JP" dirty="0" smtClean="0"/>
              <a:t>Indifferent curve also goes horizontal. </a:t>
            </a:r>
          </a:p>
          <a:p>
            <a:pPr lvl="1"/>
            <a:r>
              <a:rPr lang="en-US" altLang="ja-JP" dirty="0" smtClean="0"/>
              <a:t>We need to borrow the power of economic  theory.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AF199-E632-4D52-9A28-7C6FDD8EB381}" type="datetime1">
              <a:rPr kumimoji="1" lang="ja-JP" altLang="en-US" smtClean="0"/>
              <a:t>2016/6/6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Mariko Watanabe                                Very Preliminary. Please do NOT quote.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78F90-2F5B-4DAA-A5CE-DE725F1016E5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376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Pricing at differentiated market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Hoteling </a:t>
            </a:r>
            <a:r>
              <a:rPr lang="en-US" altLang="ja-JP" dirty="0" smtClean="0"/>
              <a:t>model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Firm A and B compete at differentiated market</a:t>
            </a:r>
          </a:p>
          <a:p>
            <a:pPr lvl="1"/>
            <a:r>
              <a:rPr lang="en-US" altLang="ja-JP" dirty="0" smtClean="0"/>
              <a:t>Best response of Firm A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B</a:t>
            </a:r>
          </a:p>
          <a:p>
            <a:pPr lvl="2"/>
            <a:r>
              <a:rPr kumimoji="1" lang="ja-JP" altLang="en-US" dirty="0"/>
              <a:t>　</a:t>
            </a:r>
            <a:r>
              <a:rPr kumimoji="1" lang="ja-JP" altLang="en-US" dirty="0" err="1" smtClean="0"/>
              <a:t>ｐ</a:t>
            </a:r>
            <a:r>
              <a:rPr kumimoji="1" lang="en-US" altLang="ja-JP" baseline="-25000" dirty="0" smtClean="0"/>
              <a:t>A</a:t>
            </a:r>
            <a:r>
              <a:rPr kumimoji="1" lang="en-US" altLang="ja-JP" dirty="0" smtClean="0"/>
              <a:t>=</a:t>
            </a:r>
            <a:r>
              <a:rPr kumimoji="1" lang="ja-JP" altLang="en-US" dirty="0" err="1" smtClean="0"/>
              <a:t>ｐ</a:t>
            </a:r>
            <a:r>
              <a:rPr kumimoji="1" lang="en-US" altLang="ja-JP" baseline="-25000" dirty="0" smtClean="0"/>
              <a:t>B</a:t>
            </a:r>
            <a:r>
              <a:rPr kumimoji="1" lang="ja-JP" altLang="en-US" dirty="0" smtClean="0"/>
              <a:t>＋</a:t>
            </a:r>
            <a:r>
              <a:rPr kumimoji="1" lang="ja-JP" altLang="en-US" dirty="0" err="1" smtClean="0"/>
              <a:t>ｃ</a:t>
            </a:r>
            <a:r>
              <a:rPr kumimoji="1" lang="en-US" altLang="ja-JP" baseline="-25000" dirty="0" smtClean="0"/>
              <a:t>A</a:t>
            </a:r>
            <a:r>
              <a:rPr kumimoji="1" lang="ja-JP" altLang="en-US" dirty="0" smtClean="0"/>
              <a:t>＋</a:t>
            </a:r>
            <a:r>
              <a:rPr kumimoji="1" lang="ja-JP" altLang="en-US" dirty="0" err="1" smtClean="0"/>
              <a:t>ｔ</a:t>
            </a:r>
            <a:r>
              <a:rPr lang="en-US" altLang="ja-JP" baseline="-25000" dirty="0"/>
              <a:t>B</a:t>
            </a:r>
            <a:r>
              <a:rPr kumimoji="1" lang="ja-JP" altLang="en-US" dirty="0" smtClean="0"/>
              <a:t>＋（</a:t>
            </a:r>
            <a:r>
              <a:rPr kumimoji="1" lang="en-US" altLang="ja-JP" dirty="0" smtClean="0"/>
              <a:t>B</a:t>
            </a:r>
            <a:r>
              <a:rPr kumimoji="1" lang="en-US" altLang="ja-JP" baseline="-25000" dirty="0" smtClean="0"/>
              <a:t>A</a:t>
            </a:r>
            <a:r>
              <a:rPr kumimoji="1" lang="en-US" altLang="ja-JP" dirty="0" smtClean="0"/>
              <a:t>-B</a:t>
            </a:r>
            <a:r>
              <a:rPr kumimoji="1" lang="en-US" altLang="ja-JP" baseline="-25000" dirty="0" smtClean="0"/>
              <a:t>B</a:t>
            </a:r>
            <a:r>
              <a:rPr kumimoji="1" lang="en-US" altLang="ja-JP" dirty="0" smtClean="0"/>
              <a:t>)</a:t>
            </a:r>
          </a:p>
          <a:p>
            <a:pPr lvl="2"/>
            <a:r>
              <a:rPr lang="ja-JP" altLang="en-US" dirty="0"/>
              <a:t>　</a:t>
            </a:r>
            <a:r>
              <a:rPr lang="ja-JP" altLang="en-US" dirty="0" err="1" smtClean="0"/>
              <a:t>ｐ</a:t>
            </a:r>
            <a:r>
              <a:rPr lang="en-US" altLang="ja-JP" baseline="-25000" dirty="0" smtClean="0"/>
              <a:t>B</a:t>
            </a:r>
            <a:r>
              <a:rPr lang="ja-JP" altLang="en-US" dirty="0" smtClean="0"/>
              <a:t>＝</a:t>
            </a:r>
            <a:r>
              <a:rPr lang="ja-JP" altLang="en-US" dirty="0" err="1" smtClean="0"/>
              <a:t>ｐ</a:t>
            </a:r>
            <a:r>
              <a:rPr lang="en-US" altLang="ja-JP" baseline="-25000" dirty="0" smtClean="0"/>
              <a:t>B</a:t>
            </a:r>
            <a:r>
              <a:rPr lang="en-US" altLang="ja-JP" dirty="0" smtClean="0"/>
              <a:t>+</a:t>
            </a:r>
            <a:r>
              <a:rPr lang="ja-JP" altLang="en-US" dirty="0" err="1" smtClean="0"/>
              <a:t>ｃ</a:t>
            </a:r>
            <a:r>
              <a:rPr lang="en-US" altLang="ja-JP" baseline="-25000" dirty="0" smtClean="0"/>
              <a:t>B</a:t>
            </a:r>
            <a:r>
              <a:rPr lang="ja-JP" altLang="en-US" dirty="0" smtClean="0"/>
              <a:t>＋</a:t>
            </a:r>
            <a:r>
              <a:rPr lang="ja-JP" altLang="en-US" dirty="0" err="1" smtClean="0"/>
              <a:t>ｔ</a:t>
            </a:r>
            <a:r>
              <a:rPr lang="en-US" altLang="ja-JP" baseline="-25000" dirty="0" smtClean="0"/>
              <a:t>A</a:t>
            </a:r>
            <a:r>
              <a:rPr lang="ja-JP" altLang="en-US" dirty="0" smtClean="0"/>
              <a:t>＋（</a:t>
            </a:r>
            <a:r>
              <a:rPr lang="en-US" altLang="ja-JP" dirty="0" smtClean="0"/>
              <a:t>B</a:t>
            </a:r>
            <a:r>
              <a:rPr lang="en-US" altLang="ja-JP" baseline="-25000" dirty="0" smtClean="0"/>
              <a:t>B</a:t>
            </a:r>
            <a:r>
              <a:rPr lang="en-US" altLang="ja-JP" dirty="0" smtClean="0"/>
              <a:t>-B</a:t>
            </a:r>
            <a:r>
              <a:rPr lang="en-US" altLang="ja-JP" baseline="-25000" dirty="0" smtClean="0"/>
              <a:t>A</a:t>
            </a:r>
            <a:r>
              <a:rPr lang="en-US" altLang="ja-JP" dirty="0" smtClean="0"/>
              <a:t>)</a:t>
            </a:r>
            <a:r>
              <a:rPr lang="ja-JP" altLang="en-US" dirty="0" smtClean="0"/>
              <a:t>　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Market share at </a:t>
            </a:r>
            <a:r>
              <a:rPr kumimoji="1" lang="en-US" altLang="ja-JP" dirty="0" err="1" smtClean="0"/>
              <a:t>equilbrium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Ｘ</a:t>
            </a:r>
            <a:r>
              <a:rPr lang="en-US" altLang="ja-JP" baseline="-25000" dirty="0" smtClean="0"/>
              <a:t>A</a:t>
            </a:r>
            <a:r>
              <a:rPr lang="ja-JP" altLang="en-US" dirty="0" smtClean="0"/>
              <a:t>＝（</a:t>
            </a:r>
            <a:r>
              <a:rPr lang="ja-JP" altLang="en-US" dirty="0" err="1" smtClean="0"/>
              <a:t>ｔ</a:t>
            </a:r>
            <a:r>
              <a:rPr lang="en-US" altLang="ja-JP" baseline="-25000" dirty="0"/>
              <a:t>B</a:t>
            </a:r>
            <a:r>
              <a:rPr lang="en-US" altLang="ja-JP" dirty="0" smtClean="0"/>
              <a:t>+</a:t>
            </a:r>
            <a:r>
              <a:rPr lang="ja-JP" altLang="en-US" dirty="0" smtClean="0"/>
              <a:t>（</a:t>
            </a:r>
            <a:r>
              <a:rPr lang="en-US" altLang="ja-JP" dirty="0" smtClean="0"/>
              <a:t>B</a:t>
            </a:r>
            <a:r>
              <a:rPr lang="en-US" altLang="ja-JP" baseline="-25000" dirty="0" smtClean="0"/>
              <a:t>A</a:t>
            </a:r>
            <a:r>
              <a:rPr lang="en-US" altLang="ja-JP" dirty="0" smtClean="0"/>
              <a:t>-B</a:t>
            </a:r>
            <a:r>
              <a:rPr lang="en-US" altLang="ja-JP" baseline="-25000" dirty="0" smtClean="0"/>
              <a:t>B</a:t>
            </a:r>
            <a:r>
              <a:rPr lang="en-US" altLang="ja-JP" dirty="0" smtClean="0"/>
              <a:t>)</a:t>
            </a:r>
            <a:r>
              <a:rPr lang="ja-JP" altLang="en-US" dirty="0" smtClean="0"/>
              <a:t>－（</a:t>
            </a:r>
            <a:r>
              <a:rPr lang="ja-JP" altLang="en-US" dirty="0" err="1" smtClean="0"/>
              <a:t>ｐ</a:t>
            </a:r>
            <a:r>
              <a:rPr lang="en-US" altLang="ja-JP" baseline="-25000" dirty="0" smtClean="0"/>
              <a:t>A</a:t>
            </a:r>
            <a:r>
              <a:rPr lang="ja-JP" altLang="en-US" baseline="-25000" dirty="0" err="1" smtClean="0"/>
              <a:t>ー</a:t>
            </a:r>
            <a:r>
              <a:rPr lang="en-US" altLang="ja-JP" dirty="0" err="1" smtClean="0"/>
              <a:t>p</a:t>
            </a:r>
            <a:r>
              <a:rPr lang="en-US" altLang="ja-JP" baseline="-25000" dirty="0" err="1" smtClean="0"/>
              <a:t>B</a:t>
            </a:r>
            <a:r>
              <a:rPr lang="en-US" altLang="ja-JP" dirty="0" smtClean="0"/>
              <a:t>)</a:t>
            </a:r>
            <a:r>
              <a:rPr lang="ja-JP" altLang="en-US" dirty="0" smtClean="0"/>
              <a:t>）</a:t>
            </a:r>
            <a:r>
              <a:rPr lang="en-US" altLang="ja-JP" dirty="0" smtClean="0"/>
              <a:t>/</a:t>
            </a:r>
            <a:r>
              <a:rPr lang="ja-JP" altLang="en-US" dirty="0" smtClean="0"/>
              <a:t>（</a:t>
            </a:r>
            <a:r>
              <a:rPr lang="en-US" altLang="ja-JP" dirty="0" err="1" smtClean="0"/>
              <a:t>t</a:t>
            </a:r>
            <a:r>
              <a:rPr lang="en-US" altLang="ja-JP" baseline="-25000" dirty="0" err="1" smtClean="0"/>
              <a:t>A</a:t>
            </a:r>
            <a:r>
              <a:rPr lang="ja-JP" altLang="en-US" dirty="0" smtClean="0"/>
              <a:t>＋</a:t>
            </a:r>
            <a:r>
              <a:rPr lang="ja-JP" altLang="en-US" dirty="0" err="1" smtClean="0"/>
              <a:t>ｔ</a:t>
            </a:r>
            <a:r>
              <a:rPr lang="en-US" altLang="ja-JP" baseline="-25000" dirty="0" smtClean="0"/>
              <a:t>B</a:t>
            </a:r>
            <a:r>
              <a:rPr lang="ja-JP" altLang="en-US" dirty="0" smtClean="0"/>
              <a:t>）</a:t>
            </a:r>
            <a:endParaRPr lang="en-US" altLang="ja-JP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1913-FACD-4FDA-938F-F28CD248480F}" type="datetime1">
              <a:rPr kumimoji="1" lang="ja-JP" altLang="en-US" smtClean="0"/>
              <a:t>2016/6/6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Mariko Watanabe                                Very Preliminary. Please do NOT quote.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78F90-2F5B-4DAA-A5CE-DE725F1016E5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652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When Firm A’ faced with soft budget constraint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ja-JP" dirty="0" smtClean="0"/>
                  <a:t>Firm </a:t>
                </a:r>
                <a:r>
                  <a:rPr kumimoji="1" lang="en-US" altLang="ja-JP" dirty="0" smtClean="0"/>
                  <a:t>A can maintain positive margin due to an institution favorable to A. </a:t>
                </a:r>
              </a:p>
              <a:p>
                <a:pPr marL="457200" lvl="1" indent="0">
                  <a:buNone/>
                </a:pPr>
                <a:r>
                  <a:rPr lang="ja-JP" altLang="en-US" dirty="0" smtClean="0"/>
                  <a:t>    　</a:t>
                </a:r>
                <a:r>
                  <a:rPr lang="ja-JP" altLang="en-US" sz="3200" dirty="0" smtClean="0"/>
                  <a:t>（</a:t>
                </a:r>
                <a:r>
                  <a:rPr lang="en-US" altLang="ja-JP" sz="3200" dirty="0" err="1" smtClean="0"/>
                  <a:t>p</a:t>
                </a:r>
                <a:r>
                  <a:rPr lang="en-US" altLang="ja-JP" sz="3200" baseline="-25000" dirty="0" err="1" smtClean="0"/>
                  <a:t>A</a:t>
                </a:r>
                <a:r>
                  <a:rPr lang="en-US" altLang="ja-JP" sz="3200" dirty="0" smtClean="0"/>
                  <a:t>- </a:t>
                </a:r>
                <a:r>
                  <a:rPr lang="en-US" altLang="ja-JP" sz="3200" dirty="0" err="1" smtClean="0"/>
                  <a:t>c</a:t>
                </a:r>
                <a:r>
                  <a:rPr lang="en-US" altLang="ja-JP" sz="3200" baseline="-25000" dirty="0" err="1" smtClean="0"/>
                  <a:t>A</a:t>
                </a:r>
                <a:r>
                  <a:rPr lang="en-US" altLang="ja-JP" sz="3200" dirty="0" smtClean="0"/>
                  <a:t>) </a:t>
                </a:r>
                <a14:m>
                  <m:oMath xmlns:m="http://schemas.openxmlformats.org/officeDocument/2006/math">
                    <m:r>
                      <a:rPr lang="en-US" altLang="ja-JP" sz="3200" i="1" smtClean="0"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en-US" altLang="ja-JP" sz="3200" dirty="0" smtClean="0"/>
                  <a:t> D   </a:t>
                </a:r>
              </a:p>
              <a:p>
                <a:pPr marL="457200" lvl="1" indent="0">
                  <a:buNone/>
                </a:pPr>
                <a:r>
                  <a:rPr lang="ja-JP" altLang="en-US" sz="3200" dirty="0"/>
                  <a:t>　　</a:t>
                </a:r>
                <a:r>
                  <a:rPr lang="ja-JP" altLang="en-US" sz="3200" dirty="0" smtClean="0"/>
                  <a:t>（</a:t>
                </a:r>
                <a:r>
                  <a:rPr lang="en-US" altLang="ja-JP" sz="3200" dirty="0" err="1" smtClean="0"/>
                  <a:t>p</a:t>
                </a:r>
                <a:r>
                  <a:rPr lang="en-US" altLang="ja-JP" sz="3200" baseline="-25000" dirty="0" err="1" smtClean="0"/>
                  <a:t>B</a:t>
                </a:r>
                <a:r>
                  <a:rPr lang="en-US" altLang="ja-JP" sz="3200" dirty="0" smtClean="0"/>
                  <a:t>- </a:t>
                </a:r>
                <a:r>
                  <a:rPr lang="en-US" altLang="ja-JP" sz="3200" dirty="0" err="1" smtClean="0"/>
                  <a:t>c</a:t>
                </a:r>
                <a:r>
                  <a:rPr lang="en-US" altLang="ja-JP" sz="3200" baseline="-25000" dirty="0" err="1" smtClean="0"/>
                  <a:t>B</a:t>
                </a:r>
                <a:r>
                  <a:rPr lang="ja-JP" altLang="en-US" sz="3200" dirty="0" smtClean="0"/>
                  <a:t>）</a:t>
                </a:r>
                <a14:m>
                  <m:oMath xmlns:m="http://schemas.openxmlformats.org/officeDocument/2006/math">
                    <m:r>
                      <a:rPr lang="en-US" altLang="ja-JP" sz="3200" i="1"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en-US" altLang="ja-JP" sz="3200" dirty="0"/>
                  <a:t> </a:t>
                </a:r>
                <a:r>
                  <a:rPr lang="en-US" altLang="ja-JP" sz="3200" dirty="0" smtClean="0"/>
                  <a:t>0 </a:t>
                </a:r>
                <a:r>
                  <a:rPr lang="ja-JP" altLang="en-US" sz="3200" dirty="0" smtClean="0"/>
                  <a:t>　　　</a:t>
                </a:r>
                <a:endParaRPr lang="en-US" altLang="ja-JP" sz="3200" dirty="0" smtClean="0"/>
              </a:p>
              <a:p>
                <a:r>
                  <a:rPr lang="en-US" altLang="ja-JP" dirty="0" smtClean="0"/>
                  <a:t>Then,  cost becomes </a:t>
                </a:r>
                <a:r>
                  <a:rPr lang="en-US" altLang="ja-JP" dirty="0" err="1" smtClean="0"/>
                  <a:t>anas</a:t>
                </a:r>
                <a:r>
                  <a:rPr lang="en-US" altLang="ja-JP" dirty="0" smtClean="0"/>
                  <a:t> strategic variables; </a:t>
                </a:r>
              </a:p>
              <a:p>
                <a:pPr marL="114300" indent="0">
                  <a:buNone/>
                </a:pPr>
                <a:r>
                  <a:rPr lang="en-US" altLang="ja-JP" dirty="0" smtClean="0"/>
                  <a:t>              </a:t>
                </a:r>
                <a:r>
                  <a:rPr lang="en-US" altLang="ja-JP" dirty="0" err="1" smtClean="0"/>
                  <a:t>c</a:t>
                </a:r>
                <a:r>
                  <a:rPr lang="en-US" altLang="ja-JP" baseline="-25000" dirty="0" err="1" smtClean="0"/>
                  <a:t>A</a:t>
                </a:r>
                <a:r>
                  <a:rPr lang="ja-JP" altLang="en-US" dirty="0" smtClean="0"/>
                  <a:t>＝</a:t>
                </a:r>
                <a:r>
                  <a:rPr lang="en-US" altLang="ja-JP" dirty="0" err="1" smtClean="0"/>
                  <a:t>p</a:t>
                </a:r>
                <a:r>
                  <a:rPr lang="en-US" altLang="ja-JP" baseline="-25000" dirty="0" err="1" smtClean="0"/>
                  <a:t>A</a:t>
                </a:r>
                <a:r>
                  <a:rPr lang="en-US" altLang="ja-JP" dirty="0" smtClean="0"/>
                  <a:t>-D</a:t>
                </a:r>
                <a:r>
                  <a:rPr lang="ja-JP" altLang="en-US" dirty="0" smtClean="0"/>
                  <a:t>　　</a:t>
                </a:r>
                <a:endParaRPr lang="en-US" altLang="ja-JP" dirty="0" smtClean="0"/>
              </a:p>
              <a:p>
                <a:pPr lvl="1"/>
                <a:endParaRPr lang="en-US" altLang="ja-JP" dirty="0" smtClean="0"/>
              </a:p>
              <a:p>
                <a:pPr marL="457200" lvl="1" indent="0">
                  <a:buNone/>
                </a:pPr>
                <a:endParaRPr lang="en-US" altLang="ja-JP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2F19-0555-4FF2-9F53-0EE6B1B95060}" type="datetime1">
              <a:rPr kumimoji="1" lang="ja-JP" altLang="en-US" smtClean="0"/>
              <a:t>2016/6/6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Mariko Watanabe                                Very Preliminary. Please do NOT quote.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78F90-2F5B-4DAA-A5CE-DE725F1016E5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520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Price and Market Share </a:t>
            </a:r>
            <a:r>
              <a:rPr lang="en-US" altLang="ja-JP" dirty="0" smtClean="0"/>
              <a:t>are</a:t>
            </a:r>
            <a:br>
              <a:rPr lang="en-US" altLang="ja-JP" dirty="0" smtClean="0"/>
            </a:br>
            <a:r>
              <a:rPr lang="en-US" altLang="ja-JP" dirty="0" smtClean="0"/>
              <a:t> function of subsidy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Prices  </a:t>
            </a:r>
            <a:r>
              <a:rPr lang="en-US" altLang="ja-JP" dirty="0" smtClean="0"/>
              <a:t>and market share at </a:t>
            </a:r>
            <a:r>
              <a:rPr lang="en-US" altLang="ja-JP" dirty="0"/>
              <a:t>new equilibrium.</a:t>
            </a:r>
          </a:p>
          <a:p>
            <a:pPr marL="457200" lvl="1" indent="0">
              <a:buNone/>
            </a:pPr>
            <a:r>
              <a:rPr lang="ja-JP" altLang="en-US" dirty="0"/>
              <a:t>        </a:t>
            </a:r>
            <a:r>
              <a:rPr lang="ja-JP" altLang="en-US" dirty="0" err="1"/>
              <a:t>ｐ</a:t>
            </a:r>
            <a:r>
              <a:rPr lang="en-US" altLang="ja-JP" baseline="-25000" dirty="0"/>
              <a:t>B</a:t>
            </a:r>
            <a:r>
              <a:rPr lang="en-US" altLang="ja-JP" dirty="0"/>
              <a:t>= </a:t>
            </a:r>
            <a:r>
              <a:rPr lang="ja-JP" altLang="en-US" dirty="0" err="1"/>
              <a:t>ｃ</a:t>
            </a:r>
            <a:r>
              <a:rPr lang="en-US" altLang="ja-JP" baseline="-25000" dirty="0"/>
              <a:t>B</a:t>
            </a:r>
            <a:r>
              <a:rPr lang="en-US" altLang="ja-JP" dirty="0"/>
              <a:t>-D</a:t>
            </a:r>
            <a:r>
              <a:rPr lang="ja-JP" altLang="en-US" dirty="0"/>
              <a:t>＋</a:t>
            </a:r>
            <a:r>
              <a:rPr lang="ja-JP" altLang="en-US" dirty="0" err="1"/>
              <a:t>ｔ</a:t>
            </a:r>
            <a:r>
              <a:rPr lang="en-US" altLang="ja-JP" baseline="-25000" dirty="0"/>
              <a:t>B</a:t>
            </a:r>
            <a:r>
              <a:rPr lang="ja-JP" altLang="en-US" dirty="0"/>
              <a:t>＋ </a:t>
            </a:r>
            <a:r>
              <a:rPr lang="en-US" altLang="ja-JP" dirty="0" err="1" smtClean="0"/>
              <a:t>t</a:t>
            </a:r>
            <a:r>
              <a:rPr lang="en-US" altLang="ja-JP" baseline="-25000" dirty="0" err="1" smtClean="0"/>
              <a:t>A</a:t>
            </a:r>
            <a:r>
              <a:rPr lang="en-US" altLang="ja-JP" baseline="-25000" dirty="0" smtClean="0"/>
              <a:t>   </a:t>
            </a:r>
            <a:r>
              <a:rPr lang="en-US" altLang="ja-JP" dirty="0" smtClean="0"/>
              <a:t>                   </a:t>
            </a:r>
            <a:r>
              <a:rPr lang="en-US" altLang="ja-JP" dirty="0" err="1" smtClean="0"/>
              <a:t>eq</a:t>
            </a:r>
            <a:r>
              <a:rPr lang="en-US" altLang="ja-JP" dirty="0" smtClean="0"/>
              <a:t> (1)</a:t>
            </a:r>
            <a:r>
              <a:rPr lang="en-US" altLang="ja-JP" baseline="-25000" dirty="0" smtClean="0"/>
              <a:t> </a:t>
            </a:r>
            <a:endParaRPr lang="en-US" altLang="ja-JP" baseline="-25000" dirty="0"/>
          </a:p>
          <a:p>
            <a:pPr marL="457200" lvl="1" indent="0">
              <a:buNone/>
            </a:pPr>
            <a:r>
              <a:rPr lang="ja-JP" altLang="en-US" dirty="0"/>
              <a:t>　    </a:t>
            </a:r>
            <a:r>
              <a:rPr lang="ja-JP" altLang="en-US" dirty="0" err="1"/>
              <a:t>ｐ</a:t>
            </a:r>
            <a:r>
              <a:rPr lang="en-US" altLang="ja-JP" baseline="-25000" dirty="0"/>
              <a:t>A</a:t>
            </a:r>
            <a:r>
              <a:rPr lang="ja-JP" altLang="en-US" dirty="0"/>
              <a:t>＝</a:t>
            </a:r>
            <a:r>
              <a:rPr lang="ja-JP" altLang="en-US" dirty="0" err="1"/>
              <a:t>ｃ</a:t>
            </a:r>
            <a:r>
              <a:rPr lang="en-US" altLang="ja-JP" baseline="-25000" dirty="0"/>
              <a:t>B</a:t>
            </a:r>
            <a:r>
              <a:rPr lang="en-US" altLang="ja-JP" dirty="0"/>
              <a:t>-2D+</a:t>
            </a:r>
            <a:r>
              <a:rPr lang="ja-JP" altLang="en-US" dirty="0" err="1"/>
              <a:t>ｔ</a:t>
            </a:r>
            <a:r>
              <a:rPr lang="en-US" altLang="ja-JP" baseline="-25000" dirty="0"/>
              <a:t>B</a:t>
            </a:r>
            <a:r>
              <a:rPr lang="ja-JP" altLang="en-US" dirty="0"/>
              <a:t>＋</a:t>
            </a:r>
            <a:r>
              <a:rPr lang="en-US" altLang="ja-JP" dirty="0"/>
              <a:t>2</a:t>
            </a:r>
            <a:r>
              <a:rPr lang="en-US" altLang="ja-JP" baseline="-25000" dirty="0"/>
              <a:t>A</a:t>
            </a:r>
            <a:r>
              <a:rPr lang="ja-JP" altLang="en-US" dirty="0"/>
              <a:t>＋（</a:t>
            </a:r>
            <a:r>
              <a:rPr lang="en-US" altLang="ja-JP" dirty="0"/>
              <a:t>B</a:t>
            </a:r>
            <a:r>
              <a:rPr lang="en-US" altLang="ja-JP" baseline="-25000" dirty="0"/>
              <a:t>A</a:t>
            </a:r>
            <a:r>
              <a:rPr lang="en-US" altLang="ja-JP" dirty="0"/>
              <a:t>-B</a:t>
            </a:r>
            <a:r>
              <a:rPr lang="en-US" altLang="ja-JP" baseline="-25000" dirty="0"/>
              <a:t>B</a:t>
            </a:r>
            <a:r>
              <a:rPr lang="en-US" altLang="ja-JP" dirty="0" smtClean="0"/>
              <a:t>)   </a:t>
            </a:r>
            <a:r>
              <a:rPr lang="en-US" altLang="ja-JP" dirty="0" err="1" smtClean="0"/>
              <a:t>eq</a:t>
            </a:r>
            <a:r>
              <a:rPr lang="en-US" altLang="ja-JP" dirty="0" smtClean="0"/>
              <a:t>  (2)</a:t>
            </a:r>
          </a:p>
          <a:p>
            <a:pPr marL="457200" lvl="1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    </a:t>
            </a:r>
            <a:r>
              <a:rPr lang="en-US" altLang="ja-JP" dirty="0" err="1"/>
              <a:t>x</a:t>
            </a:r>
            <a:r>
              <a:rPr lang="en-US" altLang="ja-JP" baseline="-25000" dirty="0" err="1" smtClean="0"/>
              <a:t>A</a:t>
            </a:r>
            <a:r>
              <a:rPr lang="en-US" altLang="ja-JP" baseline="-25000" dirty="0" smtClean="0"/>
              <a:t>  </a:t>
            </a:r>
            <a:r>
              <a:rPr lang="en-US" altLang="ja-JP" dirty="0" smtClean="0"/>
              <a:t>=   D /  (</a:t>
            </a:r>
            <a:r>
              <a:rPr lang="en-US" altLang="ja-JP" dirty="0" err="1" smtClean="0"/>
              <a:t>t</a:t>
            </a:r>
            <a:r>
              <a:rPr lang="en-US" altLang="ja-JP" baseline="-25000" dirty="0" err="1" smtClean="0"/>
              <a:t>A</a:t>
            </a:r>
            <a:r>
              <a:rPr lang="en-US" altLang="ja-JP" dirty="0" smtClean="0"/>
              <a:t> + </a:t>
            </a:r>
            <a:r>
              <a:rPr lang="en-US" altLang="ja-JP" dirty="0" err="1" smtClean="0"/>
              <a:t>t</a:t>
            </a:r>
            <a:r>
              <a:rPr lang="en-US" altLang="ja-JP" baseline="-25000" dirty="0" err="1" smtClean="0"/>
              <a:t>B</a:t>
            </a:r>
            <a:r>
              <a:rPr lang="en-US" altLang="ja-JP" dirty="0" smtClean="0"/>
              <a:t>)                        </a:t>
            </a:r>
            <a:r>
              <a:rPr lang="en-US" altLang="ja-JP" dirty="0" err="1" smtClean="0"/>
              <a:t>eq</a:t>
            </a:r>
            <a:r>
              <a:rPr lang="en-US" altLang="ja-JP" dirty="0" smtClean="0"/>
              <a:t>  (3)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ja-JP" altLang="en-US" dirty="0" smtClean="0"/>
              <a:t> </a:t>
            </a:r>
            <a:r>
              <a:rPr lang="ja-JP" altLang="en-US" dirty="0"/>
              <a:t>　</a:t>
            </a:r>
            <a:r>
              <a:rPr lang="en-US" altLang="ja-JP" dirty="0"/>
              <a:t>Estimate these </a:t>
            </a:r>
            <a:r>
              <a:rPr lang="en-US" altLang="ja-JP" dirty="0" smtClean="0"/>
              <a:t>equations</a:t>
            </a:r>
          </a:p>
          <a:p>
            <a:pPr lvl="1"/>
            <a:endParaRPr lang="ja-JP" altLang="en-US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E5126-3778-4B9A-925C-D4EED997F719}" type="datetime1">
              <a:rPr kumimoji="1" lang="ja-JP" altLang="en-US" smtClean="0"/>
              <a:t>2016/6/6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Mariko Watanabe                                Very Preliminary. Please do NOT quote.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0158-15C7-490C-95D2-92B80158977C}" type="slidenum">
              <a:rPr kumimoji="1" lang="ja-JP" altLang="en-US" smtClean="0"/>
              <a:pPr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8665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Price and Market Share are</a:t>
            </a:r>
            <a:br>
              <a:rPr lang="en-US" altLang="ja-JP" dirty="0"/>
            </a:br>
            <a:r>
              <a:rPr lang="en-US" altLang="ja-JP" dirty="0"/>
              <a:t> function of subsidy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Margin at </a:t>
            </a:r>
            <a:r>
              <a:rPr lang="en-US" altLang="ja-JP" dirty="0" err="1"/>
              <a:t>equilbrium</a:t>
            </a:r>
            <a:r>
              <a:rPr lang="en-US" altLang="ja-JP" dirty="0"/>
              <a:t>    </a:t>
            </a:r>
          </a:p>
          <a:p>
            <a:pPr marL="0" indent="0">
              <a:buNone/>
            </a:pPr>
            <a:r>
              <a:rPr lang="en-US" altLang="ja-JP" dirty="0"/>
              <a:t>           D =  s/2 +  (</a:t>
            </a:r>
            <a:r>
              <a:rPr lang="en-US" altLang="ja-JP" dirty="0" err="1"/>
              <a:t>p</a:t>
            </a:r>
            <a:r>
              <a:rPr lang="en-US" altLang="ja-JP" baseline="-25000" dirty="0" err="1"/>
              <a:t>A</a:t>
            </a:r>
            <a:r>
              <a:rPr lang="en-US" altLang="ja-JP" dirty="0"/>
              <a:t> -  </a:t>
            </a:r>
            <a:r>
              <a:rPr lang="en-US" altLang="ja-JP" dirty="0" err="1"/>
              <a:t>c</a:t>
            </a:r>
            <a:r>
              <a:rPr lang="en-US" altLang="ja-JP" baseline="-25000" dirty="0" err="1"/>
              <a:t>A</a:t>
            </a:r>
            <a:r>
              <a:rPr lang="en-US" altLang="ja-JP" dirty="0"/>
              <a:t>)</a:t>
            </a:r>
          </a:p>
          <a:p>
            <a:pPr marL="457200" lvl="1" indent="0">
              <a:buNone/>
            </a:pPr>
            <a:r>
              <a:rPr lang="en-US" altLang="ja-JP" dirty="0"/>
              <a:t>  s : Subsidy from the government. Firm B can lower their price by s. </a:t>
            </a:r>
          </a:p>
          <a:p>
            <a:pPr marL="457200" lvl="1" indent="0">
              <a:buNone/>
            </a:pPr>
            <a:r>
              <a:rPr lang="ja-JP" altLang="en-US" dirty="0"/>
              <a:t> </a:t>
            </a:r>
            <a:r>
              <a:rPr lang="en-US" altLang="ja-JP" dirty="0"/>
              <a:t>D</a:t>
            </a:r>
            <a:r>
              <a:rPr lang="ja-JP" altLang="en-US" dirty="0"/>
              <a:t>：</a:t>
            </a:r>
            <a:r>
              <a:rPr lang="en-US" altLang="ja-JP" dirty="0"/>
              <a:t>Realized margin with subsidy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E5126-3778-4B9A-925C-D4EED997F719}" type="datetime1">
              <a:rPr kumimoji="1" lang="ja-JP" altLang="en-US" smtClean="0"/>
              <a:t>2016/6/6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Mariko Watanabe                                Very Preliminary. Please do NOT quote.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0158-15C7-490C-95D2-92B80158977C}" type="slidenum">
              <a:rPr kumimoji="1" lang="ja-JP" altLang="en-US" smtClean="0"/>
              <a:pPr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99492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FiNdings</a:t>
            </a:r>
            <a:r>
              <a:rPr kumimoji="1" lang="en-US" altLang="ja-JP" dirty="0" smtClean="0"/>
              <a:t> </a:t>
            </a:r>
            <a:r>
              <a:rPr lang="en-US" altLang="ja-JP" dirty="0"/>
              <a:t>2</a:t>
            </a:r>
            <a:r>
              <a:rPr kumimoji="1" lang="en-US" altLang="ja-JP" dirty="0" smtClean="0"/>
              <a:t>: Test on Price Benefit Curve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E0B5-B31F-41CA-94BC-7F8BDBDC43F7}" type="datetime1">
              <a:rPr kumimoji="1" lang="ja-JP" altLang="en-US" smtClean="0"/>
              <a:t>2016/6/6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Mariko Watanabe                                Very Preliminary. Please do NOT quote.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0158-15C7-490C-95D2-92B80158977C}" type="slidenum">
              <a:rPr kumimoji="1" lang="ja-JP" altLang="en-US" smtClean="0"/>
              <a:pPr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400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Structural Estimates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Debt and Price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sz="3200" dirty="0" smtClean="0"/>
              <a:t>Debt negatively correlated to  price for  listed local brands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sz="3200" dirty="0" smtClean="0"/>
              <a:t> Insignificant to non-listed firms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Predatory pricing behavior is not rejected.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Soft budget firm = listed local SOEs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ja-JP" sz="3200" dirty="0"/>
              <a:t> </a:t>
            </a:r>
            <a:r>
              <a:rPr lang="en-US" altLang="ja-JP" sz="3200" dirty="0" smtClean="0"/>
              <a:t>An</a:t>
            </a:r>
            <a:r>
              <a:rPr kumimoji="1" lang="en-US" altLang="ja-JP" sz="3200" dirty="0" smtClean="0"/>
              <a:t> arbitrary  classification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E5126-3778-4B9A-925C-D4EED997F719}" type="datetime1">
              <a:rPr kumimoji="1" lang="ja-JP" altLang="en-US" smtClean="0"/>
              <a:t>2016/6/6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Mariko Watanabe                                Very Preliminary. Please do NOT quote.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0158-15C7-490C-95D2-92B80158977C}" type="slidenum">
              <a:rPr kumimoji="1" lang="ja-JP" altLang="en-US" smtClean="0"/>
              <a:pPr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903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322C0-730E-4347-BE31-B9D55708BC5A}" type="datetime1">
              <a:rPr kumimoji="1" lang="ja-JP" altLang="en-US" smtClean="0"/>
              <a:t>2016/6/6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Mariko Watanabe                                Very Preliminary. Please do NOT quote.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0158-15C7-490C-95D2-92B80158977C}" type="slidenum">
              <a:rPr kumimoji="1" lang="ja-JP" altLang="en-US" smtClean="0"/>
              <a:pPr/>
              <a:t>39</a:t>
            </a:fld>
            <a:endParaRPr kumimoji="1" lang="ja-JP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250"/>
            <a:ext cx="9433403" cy="680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259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１．</a:t>
            </a:r>
            <a:r>
              <a:rPr kumimoji="1" lang="en-US" altLang="ja-JP" dirty="0" smtClean="0"/>
              <a:t>Literature: SOE and Competitive Neutrality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F478-0E74-4945-A104-B01009D13041}" type="datetime1">
              <a:rPr kumimoji="1" lang="ja-JP" altLang="en-US" smtClean="0"/>
              <a:t>2016/6/6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Mariko Watanabe                                Very Preliminary. Please do NOT quote.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0158-15C7-490C-95D2-92B80158977C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317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Application of the Proposition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8DABD-3230-4BC3-B1CB-57CE63832D5D}" type="datetime1">
              <a:rPr kumimoji="1" lang="ja-JP" altLang="en-US" smtClean="0"/>
              <a:t>2016/6/6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Mariko Watanabe                                Very Preliminary. Please do NOT quote.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0158-15C7-490C-95D2-92B80158977C}" type="slidenum">
              <a:rPr kumimoji="1" lang="ja-JP" altLang="en-US" smtClean="0"/>
              <a:pPr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460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Competitive Neutrality and Overcapacity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Competitive </a:t>
            </a:r>
            <a:r>
              <a:rPr lang="en-US" altLang="ja-JP" dirty="0"/>
              <a:t>n</a:t>
            </a:r>
            <a:r>
              <a:rPr lang="en-US" altLang="ja-JP" dirty="0" smtClean="0"/>
              <a:t>eutrality is also an alleged cause of </a:t>
            </a:r>
            <a:r>
              <a:rPr lang="en-US" altLang="ja-JP" u="sng" dirty="0" smtClean="0"/>
              <a:t>overcapacity </a:t>
            </a:r>
            <a:r>
              <a:rPr lang="en-US" altLang="ja-JP" dirty="0" smtClean="0"/>
              <a:t>of some industry in China </a:t>
            </a:r>
          </a:p>
          <a:p>
            <a:pPr lvl="1"/>
            <a:r>
              <a:rPr kumimoji="1" lang="en-US" altLang="ja-JP" dirty="0" smtClean="0"/>
              <a:t>Iron and Stee</a:t>
            </a:r>
            <a:r>
              <a:rPr lang="en-US" altLang="ja-JP" dirty="0" smtClean="0"/>
              <a:t>l industry </a:t>
            </a:r>
          </a:p>
          <a:p>
            <a:pPr lvl="1"/>
            <a:r>
              <a:rPr lang="en-US" altLang="ja-JP" dirty="0" smtClean="0"/>
              <a:t>An essay by Zhou (2006)</a:t>
            </a:r>
          </a:p>
          <a:p>
            <a:pPr lvl="1"/>
            <a:r>
              <a:rPr kumimoji="1" lang="en-US" altLang="ja-JP" dirty="0" smtClean="0"/>
              <a:t>Video “Under the Dome” implies a favorable “exit mechanism” for  SOEs.</a:t>
            </a:r>
          </a:p>
          <a:p>
            <a:pPr lvl="1"/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E5126-3778-4B9A-925C-D4EED997F719}" type="datetime1">
              <a:rPr kumimoji="1" lang="ja-JP" altLang="en-US" smtClean="0"/>
              <a:t>2016/6/6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Mariko Watanabe                                Very Preliminary. Please do NOT quote.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0158-15C7-490C-95D2-92B80158977C}" type="slidenum">
              <a:rPr kumimoji="1" lang="ja-JP" altLang="en-US" smtClean="0"/>
              <a:pPr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77688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E5126-3778-4B9A-925C-D4EED997F719}" type="datetime1">
              <a:rPr kumimoji="1" lang="ja-JP" altLang="en-US" smtClean="0"/>
              <a:t>2016/6/6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Mariko Watanabe                                Very Preliminary. Please do NOT quote.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0158-15C7-490C-95D2-92B80158977C}" type="slidenum">
              <a:rPr kumimoji="1" lang="ja-JP" altLang="en-US" smtClean="0"/>
              <a:pPr/>
              <a:t>42</a:t>
            </a:fld>
            <a:endParaRPr kumimoji="1" lang="ja-JP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8650" y="33338"/>
            <a:ext cx="10401300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96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Planned research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Data available for differentiated production for individual brand</a:t>
            </a:r>
          </a:p>
          <a:p>
            <a:pPr marL="457200" lvl="1" indent="0">
              <a:buNone/>
            </a:pPr>
            <a:r>
              <a:rPr lang="en-US" altLang="ja-JP" dirty="0" smtClean="0">
                <a:solidFill>
                  <a:prstClr val="black"/>
                </a:solidFill>
              </a:rPr>
              <a:t>     </a:t>
            </a:r>
            <a:r>
              <a:rPr lang="en-US" altLang="ja-JP" dirty="0" err="1" smtClean="0">
                <a:solidFill>
                  <a:prstClr val="black"/>
                </a:solidFill>
              </a:rPr>
              <a:t>x</a:t>
            </a:r>
            <a:r>
              <a:rPr lang="en-US" altLang="ja-JP" baseline="-25000" dirty="0" err="1" smtClean="0">
                <a:solidFill>
                  <a:prstClr val="black"/>
                </a:solidFill>
              </a:rPr>
              <a:t>A</a:t>
            </a:r>
            <a:r>
              <a:rPr lang="en-US" altLang="ja-JP" baseline="-25000" dirty="0" smtClean="0">
                <a:solidFill>
                  <a:prstClr val="black"/>
                </a:solidFill>
              </a:rPr>
              <a:t>  </a:t>
            </a:r>
            <a:r>
              <a:rPr lang="en-US" altLang="ja-JP" dirty="0">
                <a:solidFill>
                  <a:prstClr val="black"/>
                </a:solidFill>
              </a:rPr>
              <a:t>=   D /  (</a:t>
            </a:r>
            <a:r>
              <a:rPr lang="en-US" altLang="ja-JP" dirty="0" err="1">
                <a:solidFill>
                  <a:prstClr val="black"/>
                </a:solidFill>
              </a:rPr>
              <a:t>t</a:t>
            </a:r>
            <a:r>
              <a:rPr lang="en-US" altLang="ja-JP" baseline="-25000" dirty="0" err="1">
                <a:solidFill>
                  <a:prstClr val="black"/>
                </a:solidFill>
              </a:rPr>
              <a:t>A</a:t>
            </a:r>
            <a:r>
              <a:rPr lang="en-US" altLang="ja-JP" dirty="0">
                <a:solidFill>
                  <a:prstClr val="black"/>
                </a:solidFill>
              </a:rPr>
              <a:t> + </a:t>
            </a:r>
            <a:r>
              <a:rPr lang="en-US" altLang="ja-JP" dirty="0" err="1">
                <a:solidFill>
                  <a:prstClr val="black"/>
                </a:solidFill>
              </a:rPr>
              <a:t>t</a:t>
            </a:r>
            <a:r>
              <a:rPr lang="en-US" altLang="ja-JP" baseline="-25000" dirty="0" err="1">
                <a:solidFill>
                  <a:prstClr val="black"/>
                </a:solidFill>
              </a:rPr>
              <a:t>B</a:t>
            </a:r>
            <a:r>
              <a:rPr lang="en-US" altLang="ja-JP" dirty="0">
                <a:solidFill>
                  <a:prstClr val="black"/>
                </a:solidFill>
              </a:rPr>
              <a:t>)  </a:t>
            </a:r>
            <a:r>
              <a:rPr lang="en-US" altLang="ja-JP" dirty="0" smtClean="0">
                <a:solidFill>
                  <a:prstClr val="black"/>
                </a:solidFill>
              </a:rPr>
              <a:t>                     </a:t>
            </a:r>
            <a:r>
              <a:rPr lang="en-US" altLang="ja-JP" dirty="0" err="1">
                <a:solidFill>
                  <a:prstClr val="black"/>
                </a:solidFill>
              </a:rPr>
              <a:t>eq</a:t>
            </a:r>
            <a:r>
              <a:rPr lang="en-US" altLang="ja-JP" dirty="0">
                <a:solidFill>
                  <a:prstClr val="black"/>
                </a:solidFill>
              </a:rPr>
              <a:t>  (3</a:t>
            </a:r>
            <a:r>
              <a:rPr lang="en-US" altLang="ja-JP" dirty="0" smtClean="0">
                <a:solidFill>
                  <a:prstClr val="black"/>
                </a:solidFill>
              </a:rPr>
              <a:t>)</a:t>
            </a:r>
          </a:p>
          <a:p>
            <a:pPr lvl="1"/>
            <a:r>
              <a:rPr lang="en-US" altLang="ja-JP" dirty="0" smtClean="0"/>
              <a:t>Are going to </a:t>
            </a:r>
            <a:r>
              <a:rPr kumimoji="1" lang="en-US" altLang="ja-JP" dirty="0" smtClean="0"/>
              <a:t>test this equation so as to test “competitive non-neutrality.”</a:t>
            </a:r>
          </a:p>
          <a:p>
            <a:r>
              <a:rPr kumimoji="1" lang="en-US" altLang="ja-JP" dirty="0" smtClean="0"/>
              <a:t>Does this nature connected with “over-capacity”?</a:t>
            </a:r>
          </a:p>
          <a:p>
            <a:pPr lvl="1"/>
            <a:r>
              <a:rPr lang="en-US" altLang="ja-JP" dirty="0"/>
              <a:t> </a:t>
            </a:r>
            <a:r>
              <a:rPr lang="en-US" altLang="ja-JP" dirty="0" smtClean="0"/>
              <a:t>Need a theoretical check. </a:t>
            </a:r>
          </a:p>
          <a:p>
            <a:pPr lvl="1"/>
            <a:r>
              <a:rPr kumimoji="1" lang="en-US" altLang="ja-JP" dirty="0" smtClean="0"/>
              <a:t>Any comments welcome on </a:t>
            </a:r>
            <a:r>
              <a:rPr kumimoji="1" lang="en-US" altLang="ja-JP" smtClean="0"/>
              <a:t>this idea. 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E5126-3778-4B9A-925C-D4EED997F719}" type="datetime1">
              <a:rPr kumimoji="1" lang="ja-JP" altLang="en-US" smtClean="0"/>
              <a:t>2016/6/6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Mariko Watanabe                                Very Preliminary. Please do NOT quote.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0158-15C7-490C-95D2-92B80158977C}" type="slidenum">
              <a:rPr kumimoji="1" lang="ja-JP" altLang="en-US" smtClean="0"/>
              <a:pPr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673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r>
              <a:rPr lang="ja-JP" altLang="en-US" dirty="0"/>
              <a:t> </a:t>
            </a:r>
            <a:r>
              <a:rPr lang="en-US" altLang="ja-JP" dirty="0" smtClean="0"/>
              <a:t>of </a:t>
            </a:r>
            <a:r>
              <a:rPr lang="en-US" altLang="ja-JP" smtClean="0"/>
              <a:t>FIndings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B63A-A626-4F09-8C9A-040CC4E81A8F}" type="datetime1">
              <a:rPr kumimoji="1" lang="ja-JP" altLang="en-US" smtClean="0"/>
              <a:t>2016/6/6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Mariko Watanabe                                Very Preliminary. Please do NOT quote.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0158-15C7-490C-95D2-92B80158977C}" type="slidenum">
              <a:rPr kumimoji="1" lang="ja-JP" altLang="en-US" smtClean="0"/>
              <a:pPr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888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Summary of Findings of this paper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Competitive Advantages position in China market</a:t>
            </a:r>
          </a:p>
          <a:p>
            <a:pPr marL="914400" lvl="1" indent="-514350"/>
            <a:r>
              <a:rPr lang="en-US" altLang="ja-JP" dirty="0" smtClean="0"/>
              <a:t>Local (SOE, POE) cost advantage strategy</a:t>
            </a:r>
          </a:p>
          <a:p>
            <a:pPr marL="914400" lvl="1" indent="-514350"/>
            <a:r>
              <a:rPr lang="en-US" altLang="ja-JP" dirty="0" smtClean="0"/>
              <a:t>FI :  Benefit advantage? Whole position strategy?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Possibility of “Excess Price Competition”</a:t>
            </a:r>
          </a:p>
          <a:p>
            <a:pPr marL="857250" lvl="1" indent="-457200"/>
            <a:r>
              <a:rPr lang="en-US" altLang="ja-JP" dirty="0"/>
              <a:t>	</a:t>
            </a:r>
            <a:r>
              <a:rPr lang="en-US" altLang="ja-JP" dirty="0" smtClean="0"/>
              <a:t>Price benefit supply curves of CTV and Mobile look horizontal.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CTV market’s SOE, more debt amount, set price lower.  </a:t>
            </a:r>
          </a:p>
          <a:p>
            <a:pPr marL="914400" lvl="1" indent="-514350"/>
            <a:r>
              <a:rPr lang="en-US" altLang="ja-JP" dirty="0" smtClean="0"/>
              <a:t>Alleged Violation of market neutrality?</a:t>
            </a:r>
          </a:p>
          <a:p>
            <a:pPr marL="914400" lvl="1" indent="-514350"/>
            <a:endParaRPr lang="en-US" altLang="ja-JP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CAC68-2205-444B-9F55-F6F3B2EE4BF3}" type="datetime1">
              <a:rPr kumimoji="1" lang="ja-JP" altLang="en-US" smtClean="0"/>
              <a:t>2016/6/6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Mariko Watanabe                                Very Preliminary. Please do NOT quote.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0158-15C7-490C-95D2-92B80158977C}" type="slidenum">
              <a:rPr kumimoji="1" lang="ja-JP" altLang="en-US" smtClean="0"/>
              <a:pPr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711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Policy Implication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Competition neutrality of China industries are diversified.</a:t>
            </a:r>
          </a:p>
          <a:p>
            <a:r>
              <a:rPr kumimoji="1" lang="en-US" altLang="ja-JP" dirty="0"/>
              <a:t> </a:t>
            </a:r>
            <a:r>
              <a:rPr lang="en-US" altLang="ja-JP" dirty="0" smtClean="0"/>
              <a:t>Favorable policy to SOE/ Discrimination of accessibility to finance is the cause of this behavior. </a:t>
            </a:r>
          </a:p>
          <a:p>
            <a:r>
              <a:rPr kumimoji="1" lang="en-US" altLang="ja-JP" dirty="0" smtClean="0"/>
              <a:t>Equal market participation condition will benefit to China’s market welfare. 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9ECBC-7C09-40C5-8FD3-C5F7D8DC4245}" type="datetime1">
              <a:rPr kumimoji="1" lang="ja-JP" altLang="en-US" smtClean="0"/>
              <a:t>2016/6/6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Mariko Watanabe                                Very Preliminary. Please do NOT quote.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0158-15C7-490C-95D2-92B80158977C}" type="slidenum">
              <a:rPr kumimoji="1" lang="ja-JP" altLang="en-US" smtClean="0"/>
              <a:pPr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992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Research Agenda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Why focusing on SOEs?</a:t>
            </a:r>
          </a:p>
          <a:p>
            <a:pPr lvl="1"/>
            <a:r>
              <a:rPr lang="en-US" altLang="ja-JP" dirty="0" smtClean="0"/>
              <a:t>SOE should be regulated?</a:t>
            </a:r>
          </a:p>
          <a:p>
            <a:pPr lvl="1"/>
            <a:r>
              <a:rPr kumimoji="1" lang="en-US" altLang="ja-JP" dirty="0" smtClean="0"/>
              <a:t>If yes, why and how?</a:t>
            </a:r>
          </a:p>
          <a:p>
            <a:r>
              <a:rPr lang="en-US" altLang="ja-JP" dirty="0" smtClean="0"/>
              <a:t>History of Reform in China.</a:t>
            </a:r>
          </a:p>
          <a:p>
            <a:pPr lvl="1"/>
            <a:r>
              <a:rPr kumimoji="1" lang="en-US" altLang="ja-JP" dirty="0"/>
              <a:t> </a:t>
            </a:r>
            <a:r>
              <a:rPr lang="en-US" altLang="ja-JP" dirty="0" smtClean="0"/>
              <a:t>Inefficient enterprise under planned economy</a:t>
            </a:r>
          </a:p>
          <a:p>
            <a:pPr lvl="1"/>
            <a:r>
              <a:rPr kumimoji="1" lang="en-US" altLang="ja-JP" dirty="0" smtClean="0"/>
              <a:t> Monopolistic behavior in Hu Jintao Era</a:t>
            </a:r>
          </a:p>
          <a:p>
            <a:pPr lvl="2"/>
            <a:r>
              <a:rPr kumimoji="1" lang="ja-JP" altLang="en-US" dirty="0" smtClean="0"/>
              <a:t>国進民退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Ownership or competition?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1EE8-3FBD-46DF-BEDB-253AFAEB3AEA}" type="datetime1">
              <a:rPr kumimoji="1" lang="ja-JP" altLang="en-US" smtClean="0"/>
              <a:t>2016/6/6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Mariko Watanabe                                Very Preliminary. Please do NOT quote.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0158-15C7-490C-95D2-92B80158977C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276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Market vs State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dirty="0"/>
              <a:t>Philosophy vs Practice</a:t>
            </a:r>
          </a:p>
          <a:p>
            <a:pPr lvl="1"/>
            <a:r>
              <a:rPr lang="en-US" altLang="ja-JP" dirty="0"/>
              <a:t>Order to freedom vs Spontaneous order?</a:t>
            </a:r>
          </a:p>
          <a:p>
            <a:r>
              <a:rPr lang="en-US" altLang="ja-JP" dirty="0"/>
              <a:t>Externality </a:t>
            </a:r>
          </a:p>
          <a:p>
            <a:pPr lvl="1"/>
            <a:r>
              <a:rPr lang="en-US" altLang="ja-JP" dirty="0" smtClean="0"/>
              <a:t>Positive (good) </a:t>
            </a:r>
            <a:r>
              <a:rPr lang="en-US" altLang="ja-JP" dirty="0"/>
              <a:t>externalities is utilized in “business </a:t>
            </a:r>
            <a:r>
              <a:rPr lang="en-US" altLang="ja-JP" dirty="0" smtClean="0"/>
              <a:t>models” </a:t>
            </a:r>
            <a:endParaRPr lang="en-US" altLang="ja-JP" dirty="0"/>
          </a:p>
          <a:p>
            <a:pPr lvl="1"/>
            <a:r>
              <a:rPr lang="en-US" altLang="ja-JP" dirty="0" smtClean="0"/>
              <a:t>Negative (bad) </a:t>
            </a:r>
            <a:r>
              <a:rPr lang="en-US" altLang="ja-JP" dirty="0"/>
              <a:t>externality needs remedy </a:t>
            </a:r>
          </a:p>
          <a:p>
            <a:pPr lvl="2"/>
            <a:r>
              <a:rPr lang="en-US" altLang="ja-JP" dirty="0" smtClean="0"/>
              <a:t>Government   or “contract”/”business models”  </a:t>
            </a:r>
            <a:endParaRPr lang="ja-JP" altLang="en-US" dirty="0"/>
          </a:p>
          <a:p>
            <a:r>
              <a:rPr kumimoji="1" lang="en-US" altLang="ja-JP" dirty="0" smtClean="0"/>
              <a:t>SOE</a:t>
            </a:r>
          </a:p>
          <a:p>
            <a:pPr lvl="1"/>
            <a:r>
              <a:rPr lang="en-US" altLang="ja-JP" dirty="0" smtClean="0"/>
              <a:t>Privatization  or </a:t>
            </a:r>
            <a:r>
              <a:rPr lang="en-US" altLang="ja-JP" b="1" u="sng" dirty="0" smtClean="0"/>
              <a:t>Competition Neutrality</a:t>
            </a:r>
            <a:endParaRPr lang="en-US" altLang="ja-JP" b="1" u="sng" dirty="0"/>
          </a:p>
          <a:p>
            <a:pPr lvl="1"/>
            <a:r>
              <a:rPr lang="en-US" altLang="ja-JP" dirty="0" smtClean="0"/>
              <a:t>SOEs does not harm market competition. 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E5126-3778-4B9A-925C-D4EED997F719}" type="datetime1">
              <a:rPr kumimoji="1" lang="ja-JP" altLang="en-US" smtClean="0"/>
              <a:t>2016/6/6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Mariko Watanabe                                Very Preliminary. Please do NOT quote.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0158-15C7-490C-95D2-92B80158977C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914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3 types of Markets in China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 </a:t>
            </a:r>
            <a:r>
              <a:rPr lang="en-US" altLang="ja-JP" dirty="0" smtClean="0"/>
              <a:t>Monopoly connected with political power </a:t>
            </a:r>
          </a:p>
          <a:p>
            <a:pPr marL="914400" lvl="1" indent="-514350"/>
            <a:r>
              <a:rPr lang="en-US" altLang="ja-JP" dirty="0" smtClean="0"/>
              <a:t>E.g. Petro refinery,  Railways, Telecommunication</a:t>
            </a:r>
            <a:endParaRPr kumimoji="1"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 “Bad” Mixed market</a:t>
            </a:r>
          </a:p>
          <a:p>
            <a:pPr marL="914400" lvl="1" indent="-514350"/>
            <a:r>
              <a:rPr kumimoji="1" lang="en-US" altLang="ja-JP" dirty="0"/>
              <a:t> </a:t>
            </a:r>
            <a:r>
              <a:rPr lang="en-US" altLang="ja-JP" dirty="0" smtClean="0"/>
              <a:t>Competition among heterogeneous entity, that is, SOE, Private, FOE.</a:t>
            </a:r>
          </a:p>
          <a:p>
            <a:pPr marL="914400" lvl="1" indent="-514350"/>
            <a:r>
              <a:rPr lang="en-US" altLang="ja-JP" dirty="0" smtClean="0"/>
              <a:t>E.g.  Electronics, Steel,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“Good” mixed market and Pure private market </a:t>
            </a:r>
          </a:p>
          <a:p>
            <a:pPr marL="914400" lvl="1" indent="-514350"/>
            <a:r>
              <a:rPr lang="en-US" altLang="ja-JP" dirty="0" smtClean="0"/>
              <a:t>Internet, </a:t>
            </a:r>
            <a:r>
              <a:rPr lang="ja-JP" altLang="en-US" dirty="0"/>
              <a:t> </a:t>
            </a:r>
            <a:r>
              <a:rPr lang="en-US" altLang="ja-JP" dirty="0" smtClean="0"/>
              <a:t>mobile phones</a:t>
            </a:r>
          </a:p>
          <a:p>
            <a:pPr marL="400050" lvl="1" indent="0">
              <a:buNone/>
            </a:pPr>
            <a:endParaRPr lang="en-US" altLang="ja-JP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F565-4B35-4FDE-9C95-C74A8C8C709B}" type="datetime1">
              <a:rPr kumimoji="1" lang="ja-JP" altLang="en-US" smtClean="0"/>
              <a:t>2016/6/6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Mariko Watanabe                                Very Preliminary. Please do NOT quote.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0158-15C7-490C-95D2-92B80158977C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384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Different sources of problem?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Type 1 is notorious for their abusing power.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ja-JP" dirty="0"/>
              <a:t> </a:t>
            </a:r>
            <a:r>
              <a:rPr lang="en-US" altLang="ja-JP" dirty="0" smtClean="0"/>
              <a:t>Arbitrary  price hike or supply suspension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ja-JP" dirty="0" smtClean="0"/>
              <a:t>Violation of environmental regulation induces air pollution 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To distinguish type 2 and 3 needs a theory.</a:t>
            </a:r>
          </a:p>
          <a:p>
            <a:pPr lvl="1"/>
            <a:r>
              <a:rPr kumimoji="1" lang="en-US" altLang="ja-JP" dirty="0"/>
              <a:t> </a:t>
            </a:r>
            <a:r>
              <a:rPr lang="en-US" altLang="ja-JP" dirty="0" smtClean="0"/>
              <a:t>Does SOE harm market competition?</a:t>
            </a:r>
          </a:p>
          <a:p>
            <a:pPr lvl="1"/>
            <a:r>
              <a:rPr kumimoji="1" lang="en-US" altLang="ja-JP" dirty="0"/>
              <a:t> </a:t>
            </a:r>
            <a:r>
              <a:rPr kumimoji="1" lang="en-US" altLang="ja-JP" dirty="0" smtClean="0"/>
              <a:t>Does ownership matters’ companies behavior?</a:t>
            </a:r>
          </a:p>
          <a:p>
            <a:pPr lvl="1"/>
            <a:r>
              <a:rPr lang="en-US" altLang="ja-JP" dirty="0"/>
              <a:t> </a:t>
            </a:r>
            <a:r>
              <a:rPr lang="en-US" altLang="ja-JP" dirty="0" smtClean="0"/>
              <a:t>This paper focus on “identification” of </a:t>
            </a:r>
            <a:r>
              <a:rPr lang="en-US" altLang="ja-JP" smtClean="0"/>
              <a:t>this point.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0D14-AB5E-4954-A3F7-6437BBFA09AA}" type="datetime1">
              <a:rPr kumimoji="1" lang="ja-JP" altLang="en-US" smtClean="0"/>
              <a:t>2016/6/6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Mariko Watanabe                                Very Preliminary. Please do NOT quote.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0158-15C7-490C-95D2-92B80158977C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867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4000" dirty="0" smtClean="0"/>
              <a:t>Monopoly: </a:t>
            </a:r>
            <a:r>
              <a:rPr kumimoji="1" lang="en-US" altLang="ja-JP" sz="4000" dirty="0" smtClean="0"/>
              <a:t>Gas shortage around 2005</a:t>
            </a:r>
            <a:endParaRPr kumimoji="1" lang="ja-JP" altLang="en-US" sz="4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71" y="2320760"/>
            <a:ext cx="3237257" cy="3084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36504"/>
            <a:ext cx="4038600" cy="2453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Mariko Watanabe                                Very Preliminary. Please do NOT quote.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78F90-2F5B-4DAA-A5CE-DE725F1016E5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674B3-6F7A-4D97-AD8E-5A8A4C878425}" type="datetime1">
              <a:rPr kumimoji="1" lang="ja-JP" altLang="en-US" smtClean="0"/>
              <a:t>2016/6/6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977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メイリオsegoe">
      <a:majorFont>
        <a:latin typeface="Segoe UI Semibold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11557</TotalTime>
  <Words>1937</Words>
  <Application>Microsoft Office PowerPoint</Application>
  <PresentationFormat>画面に合わせる (4:3)</PresentationFormat>
  <Paragraphs>383</Paragraphs>
  <Slides>46</Slides>
  <Notes>0</Notes>
  <HiddenSlides>1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46</vt:i4>
      </vt:variant>
    </vt:vector>
  </HeadingPairs>
  <TitlesOfParts>
    <vt:vector size="58" baseType="lpstr">
      <vt:lpstr>ＭＳ Ｐゴシック</vt:lpstr>
      <vt:lpstr>ＭＳ 明朝</vt:lpstr>
      <vt:lpstr>メイリオ</vt:lpstr>
      <vt:lpstr>Arial</vt:lpstr>
      <vt:lpstr>Calibri</vt:lpstr>
      <vt:lpstr>Cambria Math</vt:lpstr>
      <vt:lpstr>Century</vt:lpstr>
      <vt:lpstr>Segoe UI</vt:lpstr>
      <vt:lpstr>Segoe UI Semibold</vt:lpstr>
      <vt:lpstr>Times New Roman</vt:lpstr>
      <vt:lpstr>Wingdings</vt:lpstr>
      <vt:lpstr>Office ​​テーマ</vt:lpstr>
      <vt:lpstr>Identifying Competitive Neutrality of SOEs in China： Cases of Several Industries</vt:lpstr>
      <vt:lpstr>Target of this paper</vt:lpstr>
      <vt:lpstr>Contents</vt:lpstr>
      <vt:lpstr>１．Literature: SOE and Competitive Neutrality</vt:lpstr>
      <vt:lpstr>Research Agenda</vt:lpstr>
      <vt:lpstr>Market vs State</vt:lpstr>
      <vt:lpstr>3 types of Markets in China</vt:lpstr>
      <vt:lpstr>Different sources of problem?</vt:lpstr>
      <vt:lpstr>Monopoly: Gas shortage around 2005</vt:lpstr>
      <vt:lpstr>SOE controls the  standard (Source: Caixin)</vt:lpstr>
      <vt:lpstr>”Under the Dome”</vt:lpstr>
      <vt:lpstr>Literature: SOE and  Competition</vt:lpstr>
      <vt:lpstr>Literature: SOE and competition</vt:lpstr>
      <vt:lpstr>Competitive Neutrality Framework</vt:lpstr>
      <vt:lpstr>Anti Competition Conducts Chaporbianco and Christiansen (2011)</vt:lpstr>
      <vt:lpstr>2. Research Strategy</vt:lpstr>
      <vt:lpstr>How to identify competitive neutrality?</vt:lpstr>
      <vt:lpstr>Competitive Advantages by Porter</vt:lpstr>
      <vt:lpstr>Competition Outcome:  Price-Benefit Curve （Besanko et.al, Economics of Strategy）</vt:lpstr>
      <vt:lpstr>Indifferent Curve and  Supply Curve </vt:lpstr>
      <vt:lpstr>Data </vt:lpstr>
      <vt:lpstr>SOE holds major share</vt:lpstr>
      <vt:lpstr>SOE, Private balanced</vt:lpstr>
      <vt:lpstr>FOE dominant</vt:lpstr>
      <vt:lpstr>Findings 1:  Price Benefit Supply Curve </vt:lpstr>
      <vt:lpstr>CTV: Benefit- Price Supply Curve</vt:lpstr>
      <vt:lpstr>Mobile: Benefit-Price Supply Curve</vt:lpstr>
      <vt:lpstr>AC:  Benefit price Supply Curve </vt:lpstr>
      <vt:lpstr>Benefit is proportionally priced to benefit. </vt:lpstr>
      <vt:lpstr>Findings from Supply Curve</vt:lpstr>
      <vt:lpstr>A Theory on horizontal Supply curve</vt:lpstr>
      <vt:lpstr>Why supply curve get horizontal？ </vt:lpstr>
      <vt:lpstr>Pricing at differentiated market</vt:lpstr>
      <vt:lpstr>When Firm A’ faced with soft budget constraint</vt:lpstr>
      <vt:lpstr>Price and Market Share are  function of subsidy</vt:lpstr>
      <vt:lpstr>Price and Market Share are  function of subsidy</vt:lpstr>
      <vt:lpstr>FiNdings 2: Test on Price Benefit Curve</vt:lpstr>
      <vt:lpstr>Structural Estimates</vt:lpstr>
      <vt:lpstr>PowerPoint プレゼンテーション</vt:lpstr>
      <vt:lpstr>Application of the Proposition</vt:lpstr>
      <vt:lpstr>Competitive Neutrality and Overcapacity</vt:lpstr>
      <vt:lpstr>PowerPoint プレゼンテーション</vt:lpstr>
      <vt:lpstr>Planned research </vt:lpstr>
      <vt:lpstr>SUMMARY of FIndings</vt:lpstr>
      <vt:lpstr>Summary of Findings of this paper</vt:lpstr>
      <vt:lpstr>Policy Implication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経済改革をめぐる胡錦涛体制の評価と習近平体制の課題：国進民退に関連して</dc:title>
  <dc:creator>Suneko</dc:creator>
  <cp:lastModifiedBy>gakushuin</cp:lastModifiedBy>
  <cp:revision>517</cp:revision>
  <cp:lastPrinted>2012-12-11T07:19:16Z</cp:lastPrinted>
  <dcterms:created xsi:type="dcterms:W3CDTF">2012-11-11T13:06:40Z</dcterms:created>
  <dcterms:modified xsi:type="dcterms:W3CDTF">2016-06-06T10:17:51Z</dcterms:modified>
</cp:coreProperties>
</file>