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63" r:id="rId2"/>
  </p:sldIdLst>
  <p:sldSz cx="6858000" cy="9144000" type="screen4x3"/>
  <p:notesSz cx="6742113" cy="98758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  <p15:guide id="3" orient="horz" pos="3110">
          <p15:clr>
            <a:srgbClr val="A4A3A4"/>
          </p15:clr>
        </p15:guide>
        <p15:guide id="4" pos="21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FF"/>
    <a:srgbClr val="FF9933"/>
    <a:srgbClr val="9EB6F8"/>
    <a:srgbClr val="0033CC"/>
    <a:srgbClr val="DDF0FF"/>
    <a:srgbClr val="DEC8EE"/>
    <a:srgbClr val="EDE2F6"/>
    <a:srgbClr val="3399FF"/>
    <a:srgbClr val="CCE1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368" autoAdjust="0"/>
  </p:normalViewPr>
  <p:slideViewPr>
    <p:cSldViewPr>
      <p:cViewPr varScale="1">
        <p:scale>
          <a:sx n="76" d="100"/>
          <a:sy n="76" d="100"/>
        </p:scale>
        <p:origin x="2726" y="6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212" y="-96"/>
      </p:cViewPr>
      <p:guideLst>
        <p:guide orient="horz" pos="3107"/>
        <p:guide pos="2122"/>
        <p:guide orient="horz" pos="3110"/>
        <p:guide pos="21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06865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47472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52174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024437" y="893233"/>
            <a:ext cx="1604963" cy="727498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08360" y="893233"/>
            <a:ext cx="4701778" cy="72749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157478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607832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45682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21383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86714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10238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7101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9707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50809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50019" y="241300"/>
            <a:ext cx="6557963" cy="8636000"/>
          </a:xfrm>
          <a:prstGeom prst="rect">
            <a:avLst/>
          </a:prstGeom>
          <a:gradFill rotWithShape="1">
            <a:gsLst>
              <a:gs pos="0">
                <a:srgbClr val="CCE1E2">
                  <a:gamma/>
                  <a:tint val="0"/>
                  <a:invGamma/>
                </a:srgbClr>
              </a:gs>
              <a:gs pos="100000">
                <a:srgbClr val="CCE1E2"/>
              </a:gs>
            </a:gsLst>
            <a:lin ang="0" scaled="1"/>
          </a:gradFill>
          <a:ln w="63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8360" y="893234"/>
            <a:ext cx="6421040" cy="935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スライド タイトル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lnSpc>
          <a:spcPct val="89000"/>
        </a:lnSpc>
        <a:spcBef>
          <a:spcPct val="0"/>
        </a:spcBef>
        <a:spcAft>
          <a:spcPct val="0"/>
        </a:spcAft>
        <a:defRPr kumimoji="1" sz="3200">
          <a:solidFill>
            <a:srgbClr val="000000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ct val="89000"/>
        </a:lnSpc>
        <a:spcBef>
          <a:spcPct val="0"/>
        </a:spcBef>
        <a:spcAft>
          <a:spcPct val="0"/>
        </a:spcAft>
        <a:defRPr kumimoji="1" sz="3200">
          <a:solidFill>
            <a:srgbClr val="000000"/>
          </a:solidFill>
          <a:latin typeface="Palatino Linotype" pitchFamily="18" charset="0"/>
          <a:ea typeface="ＭＳ Ｐ明朝" pitchFamily="18" charset="-128"/>
        </a:defRPr>
      </a:lvl2pPr>
      <a:lvl3pPr algn="ctr" rtl="0" eaLnBrk="1" fontAlgn="base" hangingPunct="1">
        <a:lnSpc>
          <a:spcPct val="89000"/>
        </a:lnSpc>
        <a:spcBef>
          <a:spcPct val="0"/>
        </a:spcBef>
        <a:spcAft>
          <a:spcPct val="0"/>
        </a:spcAft>
        <a:defRPr kumimoji="1" sz="3200">
          <a:solidFill>
            <a:srgbClr val="000000"/>
          </a:solidFill>
          <a:latin typeface="Palatino Linotype" pitchFamily="18" charset="0"/>
          <a:ea typeface="ＭＳ Ｐ明朝" pitchFamily="18" charset="-128"/>
        </a:defRPr>
      </a:lvl3pPr>
      <a:lvl4pPr algn="ctr" rtl="0" eaLnBrk="1" fontAlgn="base" hangingPunct="1">
        <a:lnSpc>
          <a:spcPct val="89000"/>
        </a:lnSpc>
        <a:spcBef>
          <a:spcPct val="0"/>
        </a:spcBef>
        <a:spcAft>
          <a:spcPct val="0"/>
        </a:spcAft>
        <a:defRPr kumimoji="1" sz="3200">
          <a:solidFill>
            <a:srgbClr val="000000"/>
          </a:solidFill>
          <a:latin typeface="Palatino Linotype" pitchFamily="18" charset="0"/>
          <a:ea typeface="ＭＳ Ｐ明朝" pitchFamily="18" charset="-128"/>
        </a:defRPr>
      </a:lvl4pPr>
      <a:lvl5pPr algn="ctr" rtl="0" eaLnBrk="1" fontAlgn="base" hangingPunct="1">
        <a:lnSpc>
          <a:spcPct val="89000"/>
        </a:lnSpc>
        <a:spcBef>
          <a:spcPct val="0"/>
        </a:spcBef>
        <a:spcAft>
          <a:spcPct val="0"/>
        </a:spcAft>
        <a:defRPr kumimoji="1" sz="3200">
          <a:solidFill>
            <a:srgbClr val="000000"/>
          </a:solidFill>
          <a:latin typeface="Palatino Linotype" pitchFamily="18" charset="0"/>
          <a:ea typeface="ＭＳ Ｐ明朝" pitchFamily="18" charset="-128"/>
        </a:defRPr>
      </a:lvl5pPr>
      <a:lvl6pPr marL="457200" algn="ctr" rtl="0" eaLnBrk="1" fontAlgn="base" hangingPunct="1">
        <a:lnSpc>
          <a:spcPct val="89000"/>
        </a:lnSpc>
        <a:spcBef>
          <a:spcPct val="0"/>
        </a:spcBef>
        <a:spcAft>
          <a:spcPct val="0"/>
        </a:spcAft>
        <a:defRPr kumimoji="1" sz="3200">
          <a:solidFill>
            <a:srgbClr val="000000"/>
          </a:solidFill>
          <a:latin typeface="Palatino Linotype" pitchFamily="18" charset="0"/>
          <a:ea typeface="ＭＳ Ｐ明朝" pitchFamily="18" charset="-128"/>
        </a:defRPr>
      </a:lvl6pPr>
      <a:lvl7pPr marL="914400" algn="ctr" rtl="0" eaLnBrk="1" fontAlgn="base" hangingPunct="1">
        <a:lnSpc>
          <a:spcPct val="89000"/>
        </a:lnSpc>
        <a:spcBef>
          <a:spcPct val="0"/>
        </a:spcBef>
        <a:spcAft>
          <a:spcPct val="0"/>
        </a:spcAft>
        <a:defRPr kumimoji="1" sz="3200">
          <a:solidFill>
            <a:srgbClr val="000000"/>
          </a:solidFill>
          <a:latin typeface="Palatino Linotype" pitchFamily="18" charset="0"/>
          <a:ea typeface="ＭＳ Ｐ明朝" pitchFamily="18" charset="-128"/>
        </a:defRPr>
      </a:lvl7pPr>
      <a:lvl8pPr marL="1371600" algn="ctr" rtl="0" eaLnBrk="1" fontAlgn="base" hangingPunct="1">
        <a:lnSpc>
          <a:spcPct val="89000"/>
        </a:lnSpc>
        <a:spcBef>
          <a:spcPct val="0"/>
        </a:spcBef>
        <a:spcAft>
          <a:spcPct val="0"/>
        </a:spcAft>
        <a:defRPr kumimoji="1" sz="3200">
          <a:solidFill>
            <a:srgbClr val="000000"/>
          </a:solidFill>
          <a:latin typeface="Palatino Linotype" pitchFamily="18" charset="0"/>
          <a:ea typeface="ＭＳ Ｐ明朝" pitchFamily="18" charset="-128"/>
        </a:defRPr>
      </a:lvl8pPr>
      <a:lvl9pPr marL="1828800" algn="ctr" rtl="0" eaLnBrk="1" fontAlgn="base" hangingPunct="1">
        <a:lnSpc>
          <a:spcPct val="89000"/>
        </a:lnSpc>
        <a:spcBef>
          <a:spcPct val="0"/>
        </a:spcBef>
        <a:spcAft>
          <a:spcPct val="0"/>
        </a:spcAft>
        <a:defRPr kumimoji="1" sz="3200">
          <a:solidFill>
            <a:srgbClr val="000000"/>
          </a:solidFill>
          <a:latin typeface="Palatino Linotype" pitchFamily="18" charset="0"/>
          <a:ea typeface="ＭＳ Ｐ明朝" pitchFamily="18" charset="-128"/>
        </a:defRPr>
      </a:lvl9pPr>
    </p:titleStyle>
    <p:bodyStyle>
      <a:lvl1pPr marL="342900" indent="-342900" algn="l" rtl="0" eaLnBrk="1" fontAlgn="base" hangingPunct="1">
        <a:spcBef>
          <a:spcPct val="40000"/>
        </a:spcBef>
        <a:spcAft>
          <a:spcPct val="0"/>
        </a:spcAft>
        <a:buChar char="•"/>
        <a:defRPr kumimoji="1"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40000"/>
        </a:spcBef>
        <a:spcAft>
          <a:spcPct val="0"/>
        </a:spcAft>
        <a:buChar char="–"/>
        <a:defRPr kumimoji="1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40000"/>
        </a:spcBef>
        <a:spcAft>
          <a:spcPct val="0"/>
        </a:spcAft>
        <a:defRPr kumimoji="1" b="1" i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40000"/>
        </a:spcBef>
        <a:spcAft>
          <a:spcPct val="0"/>
        </a:spcAft>
        <a:buChar char="•"/>
        <a:defRPr kumimoji="1" sz="14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40000"/>
        </a:spcBef>
        <a:spcAft>
          <a:spcPct val="0"/>
        </a:spcAft>
        <a:defRPr kumimoji="1" sz="1400" b="1" i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40000"/>
        </a:spcBef>
        <a:spcAft>
          <a:spcPct val="0"/>
        </a:spcAft>
        <a:defRPr kumimoji="1" sz="1400" b="1" i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40000"/>
        </a:spcBef>
        <a:spcAft>
          <a:spcPct val="0"/>
        </a:spcAft>
        <a:defRPr kumimoji="1" sz="1400" b="1" i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40000"/>
        </a:spcBef>
        <a:spcAft>
          <a:spcPct val="0"/>
        </a:spcAft>
        <a:defRPr kumimoji="1" sz="1400" b="1" i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40000"/>
        </a:spcBef>
        <a:spcAft>
          <a:spcPct val="0"/>
        </a:spcAft>
        <a:defRPr kumimoji="1" sz="1400" b="1" i="1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DDF0FF">
            <a:alpha val="8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 bwMode="auto">
          <a:xfrm>
            <a:off x="339316" y="2157672"/>
            <a:ext cx="6288977" cy="681675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rgbClr val="9EB6F8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99346" y="2072787"/>
            <a:ext cx="6343037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altLang="ja-JP" sz="1600" dirty="0" smtClean="0">
                <a:solidFill>
                  <a:srgbClr val="0070C0"/>
                </a:solidFill>
              </a:rPr>
              <a:t>Program </a:t>
            </a:r>
            <a:endParaRPr lang="en-US" altLang="ja-JP" sz="1600" dirty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</a:pPr>
            <a:r>
              <a:rPr lang="en-US" altLang="ja-JP" sz="1200" dirty="0" smtClean="0">
                <a:solidFill>
                  <a:srgbClr val="0070C0"/>
                </a:solidFill>
              </a:rPr>
              <a:t>13:00-13:05</a:t>
            </a:r>
            <a:r>
              <a:rPr lang="en-US" altLang="ja-JP" sz="1200" dirty="0"/>
              <a:t>  Opening Remark: Toshihiro Matsumura (Institute of Social Science, The University </a:t>
            </a:r>
            <a:endParaRPr lang="en-US" altLang="ja-JP" sz="1200" dirty="0" smtClean="0"/>
          </a:p>
          <a:p>
            <a:pPr>
              <a:spcBef>
                <a:spcPts val="0"/>
              </a:spcBef>
            </a:pPr>
            <a:r>
              <a:rPr lang="en-US" altLang="ja-JP" sz="1200" dirty="0"/>
              <a:t> </a:t>
            </a:r>
            <a:r>
              <a:rPr lang="en-US" altLang="ja-JP" sz="1200" dirty="0" smtClean="0"/>
              <a:t>                       of 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Tokyo)                      </a:t>
            </a:r>
            <a:endParaRPr lang="en-US" altLang="ja-JP" sz="1200" dirty="0">
              <a:solidFill>
                <a:srgbClr val="0070C0"/>
              </a:solidFill>
            </a:endParaRPr>
          </a:p>
          <a:p>
            <a:endParaRPr lang="en-US" altLang="ja-JP" sz="1200" dirty="0" smtClean="0">
              <a:solidFill>
                <a:srgbClr val="0070C0"/>
              </a:solidFill>
            </a:endParaRPr>
          </a:p>
          <a:p>
            <a:r>
              <a:rPr lang="en-US" altLang="ja-JP" sz="1200" dirty="0" smtClean="0">
                <a:solidFill>
                  <a:srgbClr val="0070C0"/>
                </a:solidFill>
              </a:rPr>
              <a:t>13:05-13:55 </a:t>
            </a:r>
            <a:r>
              <a:rPr lang="en-US" altLang="ja-JP" sz="1200" dirty="0" smtClean="0"/>
              <a:t> </a:t>
            </a:r>
            <a:r>
              <a:rPr lang="en-US" altLang="ja-JP" sz="1200" dirty="0"/>
              <a:t>Keynote Speech </a:t>
            </a:r>
          </a:p>
          <a:p>
            <a:r>
              <a:rPr lang="ja-JP" altLang="en-US" sz="1200" dirty="0"/>
              <a:t>　     </a:t>
            </a:r>
            <a:r>
              <a:rPr lang="en-US" altLang="ja-JP" sz="1200" dirty="0" smtClean="0"/>
              <a:t>Chair</a:t>
            </a:r>
            <a:r>
              <a:rPr lang="en-US" altLang="ja-JP" sz="1200" dirty="0"/>
              <a:t>: Toshihiro Matsumura (Institute of Social Science, </a:t>
            </a:r>
            <a:r>
              <a:rPr lang="en-US" altLang="ja-JP" sz="1200" dirty="0" smtClean="0"/>
              <a:t>The </a:t>
            </a:r>
            <a:r>
              <a:rPr lang="en-US" altLang="ja-JP" sz="1200" dirty="0"/>
              <a:t>University of Tokyo) </a:t>
            </a:r>
          </a:p>
          <a:p>
            <a:r>
              <a:rPr lang="en-US" altLang="ja-JP" sz="1200" dirty="0" smtClean="0"/>
              <a:t> </a:t>
            </a:r>
            <a:r>
              <a:rPr lang="ja-JP" altLang="en-US" sz="1200" dirty="0" smtClean="0"/>
              <a:t>　　</a:t>
            </a:r>
            <a:r>
              <a:rPr lang="en-US" altLang="ja-JP" sz="1200" dirty="0" smtClean="0"/>
              <a:t>Speaker</a:t>
            </a:r>
            <a:r>
              <a:rPr lang="en-US" altLang="ja-JP" sz="1200" dirty="0"/>
              <a:t>: John S Heywood  (Department of </a:t>
            </a:r>
            <a:r>
              <a:rPr lang="en-US" altLang="ja-JP" sz="1200" dirty="0" smtClean="0"/>
              <a:t>Economics, University </a:t>
            </a:r>
            <a:r>
              <a:rPr lang="en-US" altLang="ja-JP" sz="1200" dirty="0"/>
              <a:t>of </a:t>
            </a:r>
            <a:r>
              <a:rPr lang="en-US" altLang="ja-JP" sz="1200" dirty="0" smtClean="0"/>
              <a:t>Wisconsin-Milwaukee) </a:t>
            </a:r>
            <a:r>
              <a:rPr lang="ja-JP" altLang="en-US" sz="1200" dirty="0" smtClean="0"/>
              <a:t>　         </a:t>
            </a:r>
            <a:endParaRPr lang="en-US" altLang="ja-JP" sz="1200" dirty="0" smtClean="0"/>
          </a:p>
          <a:p>
            <a:r>
              <a:rPr lang="ja-JP" altLang="en-US" sz="1200" dirty="0" smtClean="0"/>
              <a:t>　　 </a:t>
            </a:r>
            <a:r>
              <a:rPr lang="en-US" altLang="ja-JP" sz="1200" dirty="0" smtClean="0"/>
              <a:t>Title</a:t>
            </a:r>
            <a:r>
              <a:rPr lang="en-US" altLang="ja-JP" sz="1200" dirty="0"/>
              <a:t>: Optimal Mixed Ownership: A Contract </a:t>
            </a:r>
            <a:r>
              <a:rPr lang="en-US" altLang="ja-JP" sz="1200" dirty="0" smtClean="0"/>
              <a:t>View. </a:t>
            </a:r>
            <a:endParaRPr lang="en-US" altLang="ja-JP" sz="1200" dirty="0"/>
          </a:p>
          <a:p>
            <a:endParaRPr lang="en-US" altLang="ja-JP" sz="1200" dirty="0" smtClean="0">
              <a:solidFill>
                <a:srgbClr val="0070C0"/>
              </a:solidFill>
            </a:endParaRPr>
          </a:p>
          <a:p>
            <a:r>
              <a:rPr lang="en-US" altLang="ja-JP" sz="1200" dirty="0" smtClean="0">
                <a:solidFill>
                  <a:srgbClr val="0070C0"/>
                </a:solidFill>
              </a:rPr>
              <a:t>14:10-15:40  </a:t>
            </a:r>
            <a:r>
              <a:rPr lang="en-US" altLang="ja-JP" sz="1200" dirty="0"/>
              <a:t>Session 1: </a:t>
            </a:r>
            <a:r>
              <a:rPr lang="en-US" altLang="ja-JP" sz="1200" dirty="0" smtClean="0"/>
              <a:t>Privatization Policy </a:t>
            </a:r>
            <a:endParaRPr lang="en-US" altLang="ja-JP" sz="1200" dirty="0"/>
          </a:p>
          <a:p>
            <a:r>
              <a:rPr lang="ja-JP" altLang="en-US" sz="1200" dirty="0"/>
              <a:t>　     </a:t>
            </a:r>
            <a:r>
              <a:rPr lang="en-US" altLang="ja-JP" sz="1200" dirty="0" smtClean="0"/>
              <a:t>Chair</a:t>
            </a:r>
            <a:r>
              <a:rPr lang="en-US" altLang="ja-JP" sz="1200" dirty="0"/>
              <a:t>: </a:t>
            </a:r>
            <a:r>
              <a:rPr lang="en-US" altLang="ja-JP" sz="1200" dirty="0" smtClean="0"/>
              <a:t>Daisuke Shimizu  (Gakushuin University) </a:t>
            </a:r>
            <a:endParaRPr lang="en-US" altLang="ja-JP" sz="1200" dirty="0"/>
          </a:p>
          <a:p>
            <a:r>
              <a:rPr lang="en-US" altLang="ja-JP" sz="1200" dirty="0" smtClean="0">
                <a:solidFill>
                  <a:srgbClr val="0070C0"/>
                </a:solidFill>
              </a:rPr>
              <a:t>       </a:t>
            </a:r>
            <a:r>
              <a:rPr lang="en-US" altLang="ja-JP" sz="1200" dirty="0">
                <a:solidFill>
                  <a:srgbClr val="0070C0"/>
                </a:solidFill>
              </a:rPr>
              <a:t>14:10-14:50</a:t>
            </a:r>
            <a:r>
              <a:rPr lang="en-US" altLang="ja-JP" sz="1200" dirty="0"/>
              <a:t> </a:t>
            </a:r>
          </a:p>
          <a:p>
            <a:r>
              <a:rPr lang="ja-JP" altLang="en-US" sz="1200" dirty="0"/>
              <a:t>　     </a:t>
            </a:r>
            <a:r>
              <a:rPr lang="en-US" altLang="ja-JP" sz="1200" dirty="0" smtClean="0"/>
              <a:t> </a:t>
            </a:r>
            <a:r>
              <a:rPr lang="en-US" altLang="ja-JP" sz="1200" dirty="0"/>
              <a:t>Speaker: Leonard F.S. Wang (</a:t>
            </a:r>
            <a:r>
              <a:rPr lang="en-US" altLang="ja-JP" sz="1200" dirty="0" err="1"/>
              <a:t>Zhongnan</a:t>
            </a:r>
            <a:r>
              <a:rPr lang="en-US" altLang="ja-JP" sz="1200" dirty="0"/>
              <a:t> University of Economics and Law) </a:t>
            </a:r>
          </a:p>
          <a:p>
            <a:r>
              <a:rPr lang="ja-JP" altLang="en-US" sz="1200" dirty="0" smtClean="0"/>
              <a:t>　     </a:t>
            </a:r>
            <a:r>
              <a:rPr lang="en-US" altLang="ja-JP" sz="1200" dirty="0" smtClean="0"/>
              <a:t> </a:t>
            </a:r>
            <a:r>
              <a:rPr lang="en-US" altLang="ja-JP" sz="1200" dirty="0"/>
              <a:t>Title: Ownership Structure, Shadow Cost of Public Funds and Optimal Privatization </a:t>
            </a:r>
            <a:r>
              <a:rPr lang="ja-JP" altLang="en-US" sz="1200" dirty="0" smtClean="0"/>
              <a:t>　　　　　　　　　　　　　　</a:t>
            </a:r>
            <a:r>
              <a:rPr lang="en-US" altLang="ja-JP" sz="1200" dirty="0" smtClean="0"/>
              <a:t>  </a:t>
            </a:r>
            <a:endParaRPr lang="en-US" altLang="ja-JP" sz="1200" dirty="0"/>
          </a:p>
          <a:p>
            <a:r>
              <a:rPr lang="ja-JP" altLang="en-US" sz="1200" dirty="0" smtClean="0"/>
              <a:t>　　</a:t>
            </a:r>
            <a:r>
              <a:rPr lang="en-US" altLang="ja-JP" sz="1200" dirty="0" smtClean="0"/>
              <a:t>    </a:t>
            </a:r>
            <a:r>
              <a:rPr lang="ja-JP" altLang="en-US" sz="1200" dirty="0" smtClean="0"/>
              <a:t>　　　</a:t>
            </a:r>
            <a:r>
              <a:rPr lang="en-US" altLang="ja-JP" sz="1200" dirty="0"/>
              <a:t>(coauthored with Ding </a:t>
            </a:r>
            <a:r>
              <a:rPr lang="en-US" altLang="ja-JP" sz="1200" dirty="0" smtClean="0"/>
              <a:t>Chen and Jen-</a:t>
            </a:r>
            <a:r>
              <a:rPr lang="en-US" altLang="ja-JP" sz="1200" dirty="0" err="1" smtClean="0"/>
              <a:t>yao</a:t>
            </a:r>
            <a:r>
              <a:rPr lang="en-US" altLang="ja-JP" sz="1200" dirty="0" smtClean="0"/>
              <a:t> Lee)</a:t>
            </a:r>
          </a:p>
          <a:p>
            <a:r>
              <a:rPr lang="en-US" altLang="ja-JP" sz="1200" dirty="0" smtClean="0">
                <a:solidFill>
                  <a:srgbClr val="0070C0"/>
                </a:solidFill>
              </a:rPr>
              <a:t>      </a:t>
            </a:r>
            <a:r>
              <a:rPr lang="en-US" altLang="ja-JP" sz="1200" dirty="0">
                <a:solidFill>
                  <a:srgbClr val="0070C0"/>
                </a:solidFill>
              </a:rPr>
              <a:t>15:00-15:40 </a:t>
            </a:r>
          </a:p>
          <a:p>
            <a:r>
              <a:rPr lang="ja-JP" altLang="en-US" sz="1200" dirty="0" smtClean="0"/>
              <a:t>　      </a:t>
            </a:r>
            <a:r>
              <a:rPr lang="ja-JP" altLang="en-US" sz="1200" dirty="0"/>
              <a:t> </a:t>
            </a:r>
            <a:r>
              <a:rPr lang="en-US" altLang="ja-JP" sz="1200" dirty="0"/>
              <a:t>Speaker: Chul-Hi Park (Chonnam National University) </a:t>
            </a:r>
          </a:p>
          <a:p>
            <a:r>
              <a:rPr lang="ja-JP" altLang="en-US" sz="1200" dirty="0"/>
              <a:t>           </a:t>
            </a:r>
            <a:r>
              <a:rPr lang="en-US" altLang="ja-JP" sz="1200" dirty="0"/>
              <a:t>Title: Optimal Privatization Policy in a Mixed Eco-Industry under the Commitment on </a:t>
            </a:r>
          </a:p>
          <a:p>
            <a:r>
              <a:rPr lang="en-US" altLang="ja-JP" sz="1200" dirty="0"/>
              <a:t>                   Abatement Technology (coauthored with Sang-Ho Lee and Tamotsu Nakamura) </a:t>
            </a:r>
            <a:r>
              <a:rPr lang="en-US" altLang="ja-JP" sz="1200" dirty="0" smtClean="0"/>
              <a:t> </a:t>
            </a:r>
            <a:endParaRPr lang="en-US" altLang="ja-JP" sz="1200" dirty="0"/>
          </a:p>
          <a:p>
            <a:r>
              <a:rPr lang="ja-JP" altLang="en-US" sz="1200" dirty="0"/>
              <a:t>　　</a:t>
            </a:r>
            <a:r>
              <a:rPr lang="ja-JP" altLang="en-US" sz="1200" dirty="0" smtClean="0"/>
              <a:t>  </a:t>
            </a:r>
            <a:endParaRPr lang="en-US" altLang="ja-JP" sz="1200" dirty="0" smtClean="0">
              <a:solidFill>
                <a:srgbClr val="0070C0"/>
              </a:solidFill>
            </a:endParaRPr>
          </a:p>
          <a:p>
            <a:r>
              <a:rPr lang="en-US" altLang="ja-JP" sz="1200" dirty="0" smtClean="0">
                <a:solidFill>
                  <a:srgbClr val="0070C0"/>
                </a:solidFill>
              </a:rPr>
              <a:t>16:00-17:30 </a:t>
            </a:r>
            <a:r>
              <a:rPr lang="en-US" altLang="ja-JP" sz="1200" dirty="0" smtClean="0"/>
              <a:t>Session </a:t>
            </a:r>
            <a:r>
              <a:rPr lang="en-US" altLang="ja-JP" sz="1200" dirty="0"/>
              <a:t>2: </a:t>
            </a:r>
            <a:r>
              <a:rPr lang="en-US" altLang="ja-JP" sz="1200" dirty="0" smtClean="0"/>
              <a:t>Mixed Oligopoly and Public Policy </a:t>
            </a:r>
            <a:endParaRPr lang="en-US" altLang="ja-JP" sz="1200" dirty="0"/>
          </a:p>
          <a:p>
            <a:r>
              <a:rPr lang="en-US" altLang="ja-JP" sz="1200" dirty="0"/>
              <a:t> </a:t>
            </a:r>
            <a:r>
              <a:rPr lang="ja-JP" altLang="en-US" sz="1200" dirty="0"/>
              <a:t>　</a:t>
            </a:r>
            <a:r>
              <a:rPr lang="ja-JP" altLang="en-US" sz="1200" dirty="0" smtClean="0"/>
              <a:t>     </a:t>
            </a:r>
            <a:r>
              <a:rPr lang="en-US" altLang="ja-JP" sz="1200" dirty="0" smtClean="0"/>
              <a:t>Chair</a:t>
            </a:r>
            <a:r>
              <a:rPr lang="en-US" altLang="ja-JP" sz="1200" dirty="0"/>
              <a:t>: </a:t>
            </a:r>
            <a:r>
              <a:rPr lang="en-US" altLang="ja-JP" sz="1200" dirty="0" smtClean="0"/>
              <a:t>Susumu </a:t>
            </a:r>
            <a:r>
              <a:rPr lang="en-US" altLang="ja-JP" sz="1200" dirty="0"/>
              <a:t>Cato  (Institute of Social Science, The University of </a:t>
            </a:r>
            <a:r>
              <a:rPr lang="en-US" altLang="ja-JP" sz="1200" dirty="0" smtClean="0"/>
              <a:t>Tokyo)</a:t>
            </a:r>
            <a:endParaRPr lang="en-US" altLang="ja-JP" sz="1200" dirty="0"/>
          </a:p>
          <a:p>
            <a:r>
              <a:rPr lang="en-US" altLang="ja-JP" sz="1200" dirty="0">
                <a:solidFill>
                  <a:srgbClr val="0070C0"/>
                </a:solidFill>
              </a:rPr>
              <a:t>       </a:t>
            </a:r>
            <a:r>
              <a:rPr lang="en-US" altLang="ja-JP" sz="1200" dirty="0" smtClean="0">
                <a:solidFill>
                  <a:srgbClr val="0070C0"/>
                </a:solidFill>
              </a:rPr>
              <a:t> </a:t>
            </a:r>
            <a:r>
              <a:rPr lang="en-US" altLang="ja-JP" sz="1200" dirty="0">
                <a:solidFill>
                  <a:srgbClr val="0070C0"/>
                </a:solidFill>
              </a:rPr>
              <a:t>16:00-16:40 </a:t>
            </a:r>
          </a:p>
          <a:p>
            <a:r>
              <a:rPr lang="en-US" altLang="ja-JP" sz="1200" dirty="0" smtClean="0"/>
              <a:t> </a:t>
            </a:r>
            <a:r>
              <a:rPr lang="ja-JP" altLang="en-US" sz="1200" dirty="0" smtClean="0"/>
              <a:t>　      </a:t>
            </a:r>
            <a:r>
              <a:rPr lang="en-US" altLang="ja-JP" sz="1200" dirty="0" smtClean="0"/>
              <a:t>Speaker</a:t>
            </a:r>
            <a:r>
              <a:rPr lang="en-US" altLang="ja-JP" sz="1200" dirty="0"/>
              <a:t>: </a:t>
            </a:r>
            <a:r>
              <a:rPr lang="en-US" altLang="ja-JP" sz="1200" dirty="0" smtClean="0"/>
              <a:t>Akio Kawasaki (Oita University) </a:t>
            </a:r>
          </a:p>
          <a:p>
            <a:r>
              <a:rPr lang="en-US" altLang="ja-JP" sz="1200" dirty="0"/>
              <a:t> </a:t>
            </a:r>
            <a:r>
              <a:rPr lang="en-US" altLang="ja-JP" sz="1200" dirty="0" smtClean="0"/>
              <a:t>          Title: Endogenous </a:t>
            </a:r>
            <a:r>
              <a:rPr lang="en-US" altLang="ja-JP" sz="1200" dirty="0"/>
              <a:t>Timing Game of Mixed Duopoly with Partial Foreign </a:t>
            </a:r>
            <a:r>
              <a:rPr lang="en-US" altLang="ja-JP" sz="1200" dirty="0" err="1"/>
              <a:t>Qwnership</a:t>
            </a:r>
            <a:r>
              <a:rPr lang="en-US" altLang="ja-JP" sz="1200" dirty="0"/>
              <a:t>:            </a:t>
            </a:r>
          </a:p>
          <a:p>
            <a:r>
              <a:rPr lang="en-US" altLang="ja-JP" sz="1200" dirty="0"/>
              <a:t>                       </a:t>
            </a:r>
            <a:r>
              <a:rPr lang="en-US" altLang="ja-JP" sz="1200" dirty="0" smtClean="0"/>
              <a:t>Increasing </a:t>
            </a:r>
            <a:r>
              <a:rPr lang="en-US" altLang="ja-JP" sz="1200" dirty="0"/>
              <a:t>Marginal Costs  </a:t>
            </a:r>
            <a:r>
              <a:rPr lang="en-US" altLang="ja-JP" sz="1200" dirty="0" smtClean="0"/>
              <a:t>(</a:t>
            </a:r>
            <a:r>
              <a:rPr lang="en-US" altLang="ja-JP" sz="1200" dirty="0"/>
              <a:t>coauthored with </a:t>
            </a:r>
            <a:r>
              <a:rPr lang="pl-PL" altLang="ja-JP" sz="1200" dirty="0" smtClean="0"/>
              <a:t>T</a:t>
            </a:r>
            <a:r>
              <a:rPr lang="en-US" altLang="ja-JP" sz="1200" dirty="0" err="1" smtClean="0"/>
              <a:t>akao</a:t>
            </a:r>
            <a:r>
              <a:rPr lang="pl-PL" altLang="ja-JP" sz="1200" dirty="0" smtClean="0"/>
              <a:t> </a:t>
            </a:r>
            <a:r>
              <a:rPr lang="pl-PL" altLang="ja-JP" sz="1200" dirty="0"/>
              <a:t>Ohkawa and </a:t>
            </a:r>
            <a:r>
              <a:rPr lang="pl-PL" altLang="ja-JP" sz="1200" dirty="0" smtClean="0"/>
              <a:t>M</a:t>
            </a:r>
            <a:r>
              <a:rPr lang="en-US" altLang="ja-JP" sz="1200" dirty="0" err="1" smtClean="0"/>
              <a:t>akoto</a:t>
            </a:r>
            <a:r>
              <a:rPr lang="pl-PL" altLang="ja-JP" sz="1200" dirty="0" smtClean="0"/>
              <a:t> </a:t>
            </a:r>
            <a:r>
              <a:rPr lang="pl-PL" altLang="ja-JP" sz="1200" dirty="0"/>
              <a:t>Okamura</a:t>
            </a:r>
            <a:r>
              <a:rPr lang="en-US" altLang="ja-JP" sz="1200" dirty="0" smtClean="0"/>
              <a:t>) </a:t>
            </a:r>
            <a:endParaRPr lang="en-US" altLang="ja-JP" sz="1200" dirty="0"/>
          </a:p>
          <a:p>
            <a:r>
              <a:rPr lang="en-US" altLang="ja-JP" sz="1200" dirty="0" smtClean="0">
                <a:solidFill>
                  <a:srgbClr val="0070C0"/>
                </a:solidFill>
              </a:rPr>
              <a:t>       16:50-17:30 </a:t>
            </a:r>
          </a:p>
          <a:p>
            <a:r>
              <a:rPr lang="en-US" altLang="ja-JP" sz="1200" dirty="0"/>
              <a:t>   </a:t>
            </a:r>
            <a:r>
              <a:rPr lang="en-US" altLang="ja-JP" sz="1200" dirty="0" smtClean="0"/>
              <a:t>         Speaker</a:t>
            </a:r>
            <a:r>
              <a:rPr lang="en-US" altLang="ja-JP" sz="1200" dirty="0"/>
              <a:t>: Sang-Ho Lee (Chonnam National University) </a:t>
            </a:r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        </a:t>
            </a:r>
            <a:r>
              <a:rPr lang="en-US" altLang="ja-JP" sz="1200" dirty="0" smtClean="0"/>
              <a:t>Title: Strategic Tariffs </a:t>
            </a:r>
            <a:r>
              <a:rPr lang="en-US" altLang="ja-JP" sz="1200" dirty="0"/>
              <a:t>and </a:t>
            </a:r>
            <a:r>
              <a:rPr lang="en-US" altLang="ja-JP" sz="1200" dirty="0" smtClean="0"/>
              <a:t>Privatization Policies </a:t>
            </a:r>
            <a:r>
              <a:rPr lang="en-US" altLang="ja-JP" sz="1200" dirty="0"/>
              <a:t>in a </a:t>
            </a:r>
            <a:r>
              <a:rPr lang="en-US" altLang="ja-JP" sz="1200" dirty="0" smtClean="0"/>
              <a:t>Bilateral Trade </a:t>
            </a:r>
            <a:r>
              <a:rPr lang="en-US" altLang="ja-JP" sz="1200" dirty="0"/>
              <a:t>with CSR </a:t>
            </a:r>
            <a:r>
              <a:rPr lang="en-US" altLang="ja-JP" sz="1200" dirty="0" smtClean="0"/>
              <a:t>Firms </a:t>
            </a:r>
          </a:p>
          <a:p>
            <a:r>
              <a:rPr lang="en-US" altLang="ja-JP" sz="1200" dirty="0" smtClean="0"/>
              <a:t>                     (coauthored with  </a:t>
            </a:r>
            <a:r>
              <a:rPr lang="en-US" altLang="ja-JP" sz="1200" dirty="0"/>
              <a:t>Lili Xu) </a:t>
            </a:r>
          </a:p>
          <a:p>
            <a:pPr>
              <a:spcBef>
                <a:spcPts val="0"/>
              </a:spcBef>
            </a:pPr>
            <a:endParaRPr lang="en-US" altLang="ja-JP" sz="1200" dirty="0" smtClean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</a:pPr>
            <a:r>
              <a:rPr lang="en-US" altLang="ja-JP" sz="1200" dirty="0" smtClean="0">
                <a:solidFill>
                  <a:srgbClr val="0070C0"/>
                </a:solidFill>
              </a:rPr>
              <a:t>17:30-17:35</a:t>
            </a:r>
            <a:r>
              <a:rPr lang="en-US" altLang="ja-JP" sz="1200" dirty="0" smtClean="0"/>
              <a:t>  Concluding Remark</a:t>
            </a:r>
            <a:r>
              <a:rPr lang="en-US" altLang="ja-JP" sz="1200" dirty="0"/>
              <a:t>: Yoshihiro </a:t>
            </a:r>
            <a:r>
              <a:rPr lang="en-US" altLang="ja-JP" sz="1200" dirty="0" err="1"/>
              <a:t>Tomaru</a:t>
            </a:r>
            <a:r>
              <a:rPr lang="en-US" altLang="ja-JP" sz="1200" dirty="0"/>
              <a:t> (School of Economics, Chukyo University) </a:t>
            </a:r>
          </a:p>
          <a:p>
            <a:r>
              <a:rPr lang="en-US" altLang="ja-JP" sz="1200" dirty="0" smtClean="0">
                <a:solidFill>
                  <a:srgbClr val="0070C0"/>
                </a:solidFill>
              </a:rPr>
              <a:t>18:00-20:00</a:t>
            </a:r>
            <a:r>
              <a:rPr lang="en-US" altLang="ja-JP" sz="1200" dirty="0" smtClean="0"/>
              <a:t>  Dinner</a:t>
            </a:r>
            <a:endParaRPr lang="en-US" altLang="ja-JP" sz="1200" dirty="0"/>
          </a:p>
          <a:p>
            <a:endParaRPr lang="en-US" altLang="ja-JP" sz="1200" dirty="0"/>
          </a:p>
          <a:p>
            <a:r>
              <a:rPr lang="en-US" altLang="ja-JP" sz="1200" dirty="0"/>
              <a:t>http://www.iss.u-tokyo.ac.jp/~</a:t>
            </a:r>
            <a:r>
              <a:rPr lang="en-US" altLang="ja-JP" sz="1200" dirty="0" smtClean="0"/>
              <a:t>matsumur/TIWMO.html </a:t>
            </a:r>
          </a:p>
          <a:p>
            <a:endParaRPr lang="en-US" altLang="ja-JP" sz="1200" dirty="0" smtClean="0"/>
          </a:p>
          <a:p>
            <a:endParaRPr lang="en-US" altLang="ja-JP" sz="1200" dirty="0"/>
          </a:p>
        </p:txBody>
      </p:sp>
      <p:sp>
        <p:nvSpPr>
          <p:cNvPr id="5" name="正方形/長方形 4"/>
          <p:cNvSpPr/>
          <p:nvPr/>
        </p:nvSpPr>
        <p:spPr>
          <a:xfrm>
            <a:off x="404664" y="251520"/>
            <a:ext cx="6048672" cy="9694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THIRD International </a:t>
            </a:r>
            <a:r>
              <a:rPr lang="en-US" altLang="ja-JP" sz="18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Workshop </a:t>
            </a:r>
          </a:p>
          <a:p>
            <a:pPr algn="ctr"/>
            <a:r>
              <a:rPr lang="en-US" altLang="ja-JP" sz="18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Mixed </a:t>
            </a:r>
            <a:r>
              <a:rPr lang="en-US" altLang="ja-JP" sz="1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Oligopolies </a:t>
            </a:r>
          </a:p>
          <a:p>
            <a:pPr algn="ctr"/>
            <a:endParaRPr lang="en-US" altLang="ja-JP" sz="105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FF"/>
              </a:solidFill>
            </a:endParaRPr>
          </a:p>
          <a:p>
            <a:pPr algn="ctr"/>
            <a:r>
              <a:rPr lang="en-US" altLang="ja-JP" sz="105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FF"/>
                </a:solidFill>
              </a:rPr>
              <a:t>Financially supported </a:t>
            </a:r>
            <a:r>
              <a:rPr lang="en-US" altLang="ja-JP" sz="105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FF"/>
                </a:solidFill>
              </a:rPr>
              <a:t>by JSPS </a:t>
            </a:r>
            <a:r>
              <a:rPr lang="en-US" altLang="ja-JP" sz="105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FF"/>
                </a:solidFill>
              </a:rPr>
              <a:t>Kakenhi</a:t>
            </a:r>
            <a:r>
              <a:rPr lang="en-US" altLang="ja-JP" sz="105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FF"/>
                </a:solidFill>
              </a:rPr>
              <a:t> and Zengin Foundation </a:t>
            </a:r>
            <a:endParaRPr lang="ja-JP" altLang="en-US" sz="105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FF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977037" y="1108849"/>
            <a:ext cx="46445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/>
              <a:t>Date: </a:t>
            </a:r>
            <a:r>
              <a:rPr lang="en-US" altLang="ja-JP" sz="1400" dirty="0" smtClean="0"/>
              <a:t>March 24, 2018</a:t>
            </a:r>
            <a:endParaRPr lang="en-US" altLang="ja-JP" sz="1400" dirty="0"/>
          </a:p>
          <a:p>
            <a:r>
              <a:rPr lang="en-US" altLang="ja-JP" sz="1400" dirty="0"/>
              <a:t>Place: Conference Room (Room 549), 5th floor,  </a:t>
            </a:r>
          </a:p>
          <a:p>
            <a:r>
              <a:rPr lang="ja-JP" altLang="en-US" sz="1400" dirty="0"/>
              <a:t>　　   </a:t>
            </a:r>
            <a:r>
              <a:rPr lang="en-US" altLang="ja-JP" sz="1400" dirty="0"/>
              <a:t>Akamon General Research Building, Hongo Campus, </a:t>
            </a:r>
          </a:p>
          <a:p>
            <a:r>
              <a:rPr lang="en-US" altLang="ja-JP" sz="1400" dirty="0"/>
              <a:t>           The University of Tokyo</a:t>
            </a:r>
            <a:r>
              <a:rPr lang="en-US" altLang="ja-JP" sz="1200" dirty="0"/>
              <a:t>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0"/>
    </mc:Choice>
    <mc:Fallback xmlns="">
      <p:transition advTm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x-month timeline">
  <a:themeElements>
    <a:clrScheme name="">
      <a:dk1>
        <a:srgbClr val="000000"/>
      </a:dk1>
      <a:lt1>
        <a:srgbClr val="008080"/>
      </a:lt1>
      <a:dk2>
        <a:srgbClr val="008080"/>
      </a:dk2>
      <a:lt2>
        <a:srgbClr val="004040"/>
      </a:lt2>
      <a:accent1>
        <a:srgbClr val="FFFFFF"/>
      </a:accent1>
      <a:accent2>
        <a:srgbClr val="FCFEB9"/>
      </a:accent2>
      <a:accent3>
        <a:srgbClr val="AAC0C0"/>
      </a:accent3>
      <a:accent4>
        <a:srgbClr val="000000"/>
      </a:accent4>
      <a:accent5>
        <a:srgbClr val="FFFFFF"/>
      </a:accent5>
      <a:accent6>
        <a:srgbClr val="E4E6A7"/>
      </a:accent6>
      <a:hlink>
        <a:srgbClr val="00B7A5"/>
      </a:hlink>
      <a:folHlink>
        <a:srgbClr val="618FFD"/>
      </a:folHlink>
    </a:clrScheme>
    <a:fontScheme name="MS_T68_TP01016263">
      <a:majorFont>
        <a:latin typeface="Palatino Linotype"/>
        <a:ea typeface="ＭＳ Ｐ明朝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ja-JP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ja-JP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S_T68_TP01016263 1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Six-month timeline</Template>
  <TotalTime>571</TotalTime>
  <Words>53</Words>
  <Application>Microsoft Office PowerPoint</Application>
  <PresentationFormat>画面に合わせる (4:3)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Ｐ明朝</vt:lpstr>
      <vt:lpstr>Arial</vt:lpstr>
      <vt:lpstr>Palatino Linotype</vt:lpstr>
      <vt:lpstr>Times New Roman</vt:lpstr>
      <vt:lpstr>Six-month timeline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Workshop on Mixed Oligopolies</dc:title>
  <dc:creator>matsumura2</dc:creator>
  <cp:lastModifiedBy>松村敏弘</cp:lastModifiedBy>
  <cp:revision>63</cp:revision>
  <cp:lastPrinted>2015-10-12T02:26:26Z</cp:lastPrinted>
  <dcterms:created xsi:type="dcterms:W3CDTF">2015-10-06T04:26:42Z</dcterms:created>
  <dcterms:modified xsi:type="dcterms:W3CDTF">2018-03-22T12:57:26Z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TC010162631041</vt:lpwstr>
  </property>
</Properties>
</file>