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21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20.wmf"/><Relationship Id="rId1" Type="http://schemas.openxmlformats.org/officeDocument/2006/relationships/image" Target="../media/image3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 Id="rId5" Type="http://schemas.openxmlformats.org/officeDocument/2006/relationships/image" Target="../media/image3.wmf"/><Relationship Id="rId4" Type="http://schemas.openxmlformats.org/officeDocument/2006/relationships/image" Target="../media/image47.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56.wmf"/><Relationship Id="rId1" Type="http://schemas.openxmlformats.org/officeDocument/2006/relationships/image" Target="../media/image55.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59.wmf"/><Relationship Id="rId7" Type="http://schemas.openxmlformats.org/officeDocument/2006/relationships/image" Target="../media/image63.wmf"/><Relationship Id="rId2" Type="http://schemas.openxmlformats.org/officeDocument/2006/relationships/image" Target="../media/image58.wmf"/><Relationship Id="rId1" Type="http://schemas.openxmlformats.org/officeDocument/2006/relationships/image" Target="../media/image57.wmf"/><Relationship Id="rId6" Type="http://schemas.openxmlformats.org/officeDocument/2006/relationships/image" Target="../media/image62.wmf"/><Relationship Id="rId5" Type="http://schemas.openxmlformats.org/officeDocument/2006/relationships/image" Target="../media/image61.wmf"/><Relationship Id="rId4" Type="http://schemas.openxmlformats.org/officeDocument/2006/relationships/image" Target="../media/image60.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123EEF90-8A5C-465D-BD41-400AA403124C}" type="datetimeFigureOut">
              <a:rPr lang="zh-TW" altLang="en-US" smtClean="0"/>
              <a:t>2015/4/11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A723B17-B73B-414B-B4B4-7F1E5E91B466}" type="slidenum">
              <a:rPr lang="zh-TW" altLang="en-US" smtClean="0"/>
              <a:t>‹#›</a:t>
            </a:fld>
            <a:endParaRPr lang="zh-TW" altLang="en-US"/>
          </a:p>
        </p:txBody>
      </p:sp>
    </p:spTree>
    <p:extLst>
      <p:ext uri="{BB962C8B-B14F-4D97-AF65-F5344CB8AC3E}">
        <p14:creationId xmlns:p14="http://schemas.microsoft.com/office/powerpoint/2010/main" val="578109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23EEF90-8A5C-465D-BD41-400AA403124C}" type="datetimeFigureOut">
              <a:rPr lang="zh-TW" altLang="en-US" smtClean="0"/>
              <a:t>2015/4/11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A723B17-B73B-414B-B4B4-7F1E5E91B466}" type="slidenum">
              <a:rPr lang="zh-TW" altLang="en-US" smtClean="0"/>
              <a:t>‹#›</a:t>
            </a:fld>
            <a:endParaRPr lang="zh-TW" altLang="en-US"/>
          </a:p>
        </p:txBody>
      </p:sp>
    </p:spTree>
    <p:extLst>
      <p:ext uri="{BB962C8B-B14F-4D97-AF65-F5344CB8AC3E}">
        <p14:creationId xmlns:p14="http://schemas.microsoft.com/office/powerpoint/2010/main" val="300551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23EEF90-8A5C-465D-BD41-400AA403124C}" type="datetimeFigureOut">
              <a:rPr lang="zh-TW" altLang="en-US" smtClean="0"/>
              <a:t>2015/4/11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A723B17-B73B-414B-B4B4-7F1E5E91B466}" type="slidenum">
              <a:rPr lang="zh-TW" altLang="en-US" smtClean="0"/>
              <a:t>‹#›</a:t>
            </a:fld>
            <a:endParaRPr lang="zh-TW" altLang="en-US"/>
          </a:p>
        </p:txBody>
      </p:sp>
    </p:spTree>
    <p:extLst>
      <p:ext uri="{BB962C8B-B14F-4D97-AF65-F5344CB8AC3E}">
        <p14:creationId xmlns:p14="http://schemas.microsoft.com/office/powerpoint/2010/main" val="2388255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23EEF90-8A5C-465D-BD41-400AA403124C}" type="datetimeFigureOut">
              <a:rPr lang="zh-TW" altLang="en-US" smtClean="0"/>
              <a:t>2015/4/11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A723B17-B73B-414B-B4B4-7F1E5E91B466}" type="slidenum">
              <a:rPr lang="zh-TW" altLang="en-US" smtClean="0"/>
              <a:t>‹#›</a:t>
            </a:fld>
            <a:endParaRPr lang="zh-TW" altLang="en-US"/>
          </a:p>
        </p:txBody>
      </p:sp>
    </p:spTree>
    <p:extLst>
      <p:ext uri="{BB962C8B-B14F-4D97-AF65-F5344CB8AC3E}">
        <p14:creationId xmlns:p14="http://schemas.microsoft.com/office/powerpoint/2010/main" val="2274709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123EEF90-8A5C-465D-BD41-400AA403124C}" type="datetimeFigureOut">
              <a:rPr lang="zh-TW" altLang="en-US" smtClean="0"/>
              <a:t>2015/4/11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A723B17-B73B-414B-B4B4-7F1E5E91B466}" type="slidenum">
              <a:rPr lang="zh-TW" altLang="en-US" smtClean="0"/>
              <a:t>‹#›</a:t>
            </a:fld>
            <a:endParaRPr lang="zh-TW" altLang="en-US"/>
          </a:p>
        </p:txBody>
      </p:sp>
    </p:spTree>
    <p:extLst>
      <p:ext uri="{BB962C8B-B14F-4D97-AF65-F5344CB8AC3E}">
        <p14:creationId xmlns:p14="http://schemas.microsoft.com/office/powerpoint/2010/main" val="1609445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123EEF90-8A5C-465D-BD41-400AA403124C}" type="datetimeFigureOut">
              <a:rPr lang="zh-TW" altLang="en-US" smtClean="0"/>
              <a:t>2015/4/11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A723B17-B73B-414B-B4B4-7F1E5E91B466}" type="slidenum">
              <a:rPr lang="zh-TW" altLang="en-US" smtClean="0"/>
              <a:t>‹#›</a:t>
            </a:fld>
            <a:endParaRPr lang="zh-TW" altLang="en-US"/>
          </a:p>
        </p:txBody>
      </p:sp>
    </p:spTree>
    <p:extLst>
      <p:ext uri="{BB962C8B-B14F-4D97-AF65-F5344CB8AC3E}">
        <p14:creationId xmlns:p14="http://schemas.microsoft.com/office/powerpoint/2010/main" val="1016010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123EEF90-8A5C-465D-BD41-400AA403124C}" type="datetimeFigureOut">
              <a:rPr lang="zh-TW" altLang="en-US" smtClean="0"/>
              <a:t>2015/4/11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BA723B17-B73B-414B-B4B4-7F1E5E91B466}" type="slidenum">
              <a:rPr lang="zh-TW" altLang="en-US" smtClean="0"/>
              <a:t>‹#›</a:t>
            </a:fld>
            <a:endParaRPr lang="zh-TW" altLang="en-US"/>
          </a:p>
        </p:txBody>
      </p:sp>
    </p:spTree>
    <p:extLst>
      <p:ext uri="{BB962C8B-B14F-4D97-AF65-F5344CB8AC3E}">
        <p14:creationId xmlns:p14="http://schemas.microsoft.com/office/powerpoint/2010/main" val="1130776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123EEF90-8A5C-465D-BD41-400AA403124C}" type="datetimeFigureOut">
              <a:rPr lang="zh-TW" altLang="en-US" smtClean="0"/>
              <a:t>2015/4/11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BA723B17-B73B-414B-B4B4-7F1E5E91B466}" type="slidenum">
              <a:rPr lang="zh-TW" altLang="en-US" smtClean="0"/>
              <a:t>‹#›</a:t>
            </a:fld>
            <a:endParaRPr lang="zh-TW" altLang="en-US"/>
          </a:p>
        </p:txBody>
      </p:sp>
    </p:spTree>
    <p:extLst>
      <p:ext uri="{BB962C8B-B14F-4D97-AF65-F5344CB8AC3E}">
        <p14:creationId xmlns:p14="http://schemas.microsoft.com/office/powerpoint/2010/main" val="3703163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123EEF90-8A5C-465D-BD41-400AA403124C}" type="datetimeFigureOut">
              <a:rPr lang="zh-TW" altLang="en-US" smtClean="0"/>
              <a:t>2015/4/11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A723B17-B73B-414B-B4B4-7F1E5E91B466}" type="slidenum">
              <a:rPr lang="zh-TW" altLang="en-US" smtClean="0"/>
              <a:t>‹#›</a:t>
            </a:fld>
            <a:endParaRPr lang="zh-TW" altLang="en-US"/>
          </a:p>
        </p:txBody>
      </p:sp>
    </p:spTree>
    <p:extLst>
      <p:ext uri="{BB962C8B-B14F-4D97-AF65-F5344CB8AC3E}">
        <p14:creationId xmlns:p14="http://schemas.microsoft.com/office/powerpoint/2010/main" val="3749146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123EEF90-8A5C-465D-BD41-400AA403124C}" type="datetimeFigureOut">
              <a:rPr lang="zh-TW" altLang="en-US" smtClean="0"/>
              <a:t>2015/4/11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A723B17-B73B-414B-B4B4-7F1E5E91B466}" type="slidenum">
              <a:rPr lang="zh-TW" altLang="en-US" smtClean="0"/>
              <a:t>‹#›</a:t>
            </a:fld>
            <a:endParaRPr lang="zh-TW" altLang="en-US"/>
          </a:p>
        </p:txBody>
      </p:sp>
    </p:spTree>
    <p:extLst>
      <p:ext uri="{BB962C8B-B14F-4D97-AF65-F5344CB8AC3E}">
        <p14:creationId xmlns:p14="http://schemas.microsoft.com/office/powerpoint/2010/main" val="2575349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123EEF90-8A5C-465D-BD41-400AA403124C}" type="datetimeFigureOut">
              <a:rPr lang="zh-TW" altLang="en-US" smtClean="0"/>
              <a:t>2015/4/11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A723B17-B73B-414B-B4B4-7F1E5E91B466}" type="slidenum">
              <a:rPr lang="zh-TW" altLang="en-US" smtClean="0"/>
              <a:t>‹#›</a:t>
            </a:fld>
            <a:endParaRPr lang="zh-TW" altLang="en-US"/>
          </a:p>
        </p:txBody>
      </p:sp>
    </p:spTree>
    <p:extLst>
      <p:ext uri="{BB962C8B-B14F-4D97-AF65-F5344CB8AC3E}">
        <p14:creationId xmlns:p14="http://schemas.microsoft.com/office/powerpoint/2010/main" val="3059280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3EEF90-8A5C-465D-BD41-400AA403124C}" type="datetimeFigureOut">
              <a:rPr lang="zh-TW" altLang="en-US" smtClean="0"/>
              <a:t>2015/4/11</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23B17-B73B-414B-B4B4-7F1E5E91B466}" type="slidenum">
              <a:rPr lang="zh-TW" altLang="en-US" smtClean="0"/>
              <a:t>‹#›</a:t>
            </a:fld>
            <a:endParaRPr lang="zh-TW" altLang="en-US"/>
          </a:p>
        </p:txBody>
      </p:sp>
    </p:spTree>
    <p:extLst>
      <p:ext uri="{BB962C8B-B14F-4D97-AF65-F5344CB8AC3E}">
        <p14:creationId xmlns:p14="http://schemas.microsoft.com/office/powerpoint/2010/main" val="1482741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18" Type="http://schemas.openxmlformats.org/officeDocument/2006/relationships/image" Target="../media/image8.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17" Type="http://schemas.openxmlformats.org/officeDocument/2006/relationships/oleObject" Target="../embeddings/oleObject8.bin"/><Relationship Id="rId2" Type="http://schemas.openxmlformats.org/officeDocument/2006/relationships/slideLayout" Target="../slideLayouts/slideLayout2.xml"/><Relationship Id="rId16" Type="http://schemas.openxmlformats.org/officeDocument/2006/relationships/image" Target="../media/image7.wmf"/><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 Id="rId14" Type="http://schemas.openxmlformats.org/officeDocument/2006/relationships/image" Target="../media/image6.wmf"/></Relationships>
</file>

<file path=ppt/slides/_rels/slide15.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10.bin"/><Relationship Id="rId4" Type="http://schemas.openxmlformats.org/officeDocument/2006/relationships/image" Target="../media/image9.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3.wmf"/><Relationship Id="rId5" Type="http://schemas.openxmlformats.org/officeDocument/2006/relationships/oleObject" Target="../embeddings/oleObject13.bin"/><Relationship Id="rId4" Type="http://schemas.openxmlformats.org/officeDocument/2006/relationships/image" Target="../media/image12.wmf"/></Relationships>
</file>

<file path=ppt/slides/_rels/slide19.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5.wmf"/><Relationship Id="rId5" Type="http://schemas.openxmlformats.org/officeDocument/2006/relationships/oleObject" Target="../embeddings/oleObject15.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7.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8.emf"/></Relationships>
</file>

<file path=ppt/slides/_rels/slide21.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0.wmf"/><Relationship Id="rId5" Type="http://schemas.openxmlformats.org/officeDocument/2006/relationships/oleObject" Target="../embeddings/oleObject20.bin"/><Relationship Id="rId4" Type="http://schemas.openxmlformats.org/officeDocument/2006/relationships/image" Target="../media/image19.wmf"/></Relationships>
</file>

<file path=ppt/slides/_rels/slide22.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3.wmf"/><Relationship Id="rId5" Type="http://schemas.openxmlformats.org/officeDocument/2006/relationships/oleObject" Target="../embeddings/oleObject23.bin"/><Relationship Id="rId4" Type="http://schemas.openxmlformats.org/officeDocument/2006/relationships/image" Target="../media/image22.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6.wmf"/><Relationship Id="rId5" Type="http://schemas.openxmlformats.org/officeDocument/2006/relationships/oleObject" Target="../embeddings/oleObject26.bin"/><Relationship Id="rId4" Type="http://schemas.openxmlformats.org/officeDocument/2006/relationships/image" Target="../media/image25.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7.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8" Type="http://schemas.openxmlformats.org/officeDocument/2006/relationships/image" Target="../media/image30.wmf"/><Relationship Id="rId13" Type="http://schemas.openxmlformats.org/officeDocument/2006/relationships/oleObject" Target="../embeddings/oleObject33.bin"/><Relationship Id="rId3" Type="http://schemas.openxmlformats.org/officeDocument/2006/relationships/oleObject" Target="../embeddings/oleObject28.bin"/><Relationship Id="rId7" Type="http://schemas.openxmlformats.org/officeDocument/2006/relationships/oleObject" Target="../embeddings/oleObject30.bin"/><Relationship Id="rId12" Type="http://schemas.openxmlformats.org/officeDocument/2006/relationships/image" Target="../media/image32.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9.wmf"/><Relationship Id="rId11" Type="http://schemas.openxmlformats.org/officeDocument/2006/relationships/oleObject" Target="../embeddings/oleObject32.bin"/><Relationship Id="rId5" Type="http://schemas.openxmlformats.org/officeDocument/2006/relationships/oleObject" Target="../embeddings/oleObject29.bin"/><Relationship Id="rId10" Type="http://schemas.openxmlformats.org/officeDocument/2006/relationships/image" Target="../media/image31.wmf"/><Relationship Id="rId4" Type="http://schemas.openxmlformats.org/officeDocument/2006/relationships/image" Target="../media/image28.wmf"/><Relationship Id="rId9" Type="http://schemas.openxmlformats.org/officeDocument/2006/relationships/oleObject" Target="../embeddings/oleObject31.bin"/><Relationship Id="rId14" Type="http://schemas.openxmlformats.org/officeDocument/2006/relationships/image" Target="../media/image33.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34.emf"/></Relationships>
</file>

<file path=ppt/slides/_rels/slide28.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35.bin"/><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20.wmf"/><Relationship Id="rId5" Type="http://schemas.openxmlformats.org/officeDocument/2006/relationships/oleObject" Target="../embeddings/oleObject36.bin"/><Relationship Id="rId4" Type="http://schemas.openxmlformats.org/officeDocument/2006/relationships/image" Target="../media/image35.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3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38.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39.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41.wmf"/><Relationship Id="rId5" Type="http://schemas.openxmlformats.org/officeDocument/2006/relationships/oleObject" Target="../embeddings/oleObject42.bin"/><Relationship Id="rId4" Type="http://schemas.openxmlformats.org/officeDocument/2006/relationships/image" Target="../media/image40.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43.wmf"/><Relationship Id="rId5" Type="http://schemas.openxmlformats.org/officeDocument/2006/relationships/oleObject" Target="../embeddings/oleObject44.bin"/><Relationship Id="rId4" Type="http://schemas.openxmlformats.org/officeDocument/2006/relationships/image" Target="../media/image42.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oleObject" Target="../embeddings/oleObject45.bin"/><Relationship Id="rId7" Type="http://schemas.openxmlformats.org/officeDocument/2006/relationships/oleObject" Target="../embeddings/oleObject47.bin"/><Relationship Id="rId12"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45.wmf"/><Relationship Id="rId11" Type="http://schemas.openxmlformats.org/officeDocument/2006/relationships/oleObject" Target="../embeddings/oleObject49.bin"/><Relationship Id="rId5" Type="http://schemas.openxmlformats.org/officeDocument/2006/relationships/oleObject" Target="../embeddings/oleObject46.bin"/><Relationship Id="rId10" Type="http://schemas.openxmlformats.org/officeDocument/2006/relationships/image" Target="../media/image47.wmf"/><Relationship Id="rId4" Type="http://schemas.openxmlformats.org/officeDocument/2006/relationships/image" Target="../media/image44.wmf"/><Relationship Id="rId9" Type="http://schemas.openxmlformats.org/officeDocument/2006/relationships/oleObject" Target="../embeddings/oleObject48.bin"/></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49.wmf"/><Relationship Id="rId5" Type="http://schemas.openxmlformats.org/officeDocument/2006/relationships/oleObject" Target="../embeddings/oleObject51.bin"/><Relationship Id="rId4" Type="http://schemas.openxmlformats.org/officeDocument/2006/relationships/image" Target="../media/image48.w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51.wmf"/><Relationship Id="rId5" Type="http://schemas.openxmlformats.org/officeDocument/2006/relationships/oleObject" Target="../embeddings/oleObject53.bin"/><Relationship Id="rId4" Type="http://schemas.openxmlformats.org/officeDocument/2006/relationships/image" Target="../media/image50.wmf"/></Relationships>
</file>

<file path=ppt/slides/_rels/slide45.x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oleObject" Target="../embeddings/oleObject54.bin"/><Relationship Id="rId7"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53.wmf"/><Relationship Id="rId5" Type="http://schemas.openxmlformats.org/officeDocument/2006/relationships/oleObject" Target="../embeddings/oleObject55.bin"/><Relationship Id="rId4" Type="http://schemas.openxmlformats.org/officeDocument/2006/relationships/image" Target="../media/image52.w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56.wmf"/><Relationship Id="rId5" Type="http://schemas.openxmlformats.org/officeDocument/2006/relationships/oleObject" Target="../embeddings/oleObject58.bin"/><Relationship Id="rId4" Type="http://schemas.openxmlformats.org/officeDocument/2006/relationships/image" Target="../media/image55.w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oleObject" Target="../embeddings/oleObject62.bin"/><Relationship Id="rId13" Type="http://schemas.openxmlformats.org/officeDocument/2006/relationships/oleObject" Target="../embeddings/oleObject65.bin"/><Relationship Id="rId18" Type="http://schemas.openxmlformats.org/officeDocument/2006/relationships/oleObject" Target="../embeddings/oleObject68.bin"/><Relationship Id="rId3" Type="http://schemas.openxmlformats.org/officeDocument/2006/relationships/oleObject" Target="../embeddings/oleObject59.bin"/><Relationship Id="rId7" Type="http://schemas.openxmlformats.org/officeDocument/2006/relationships/image" Target="../media/image58.wmf"/><Relationship Id="rId12" Type="http://schemas.openxmlformats.org/officeDocument/2006/relationships/image" Target="../media/image60.wmf"/><Relationship Id="rId17" Type="http://schemas.openxmlformats.org/officeDocument/2006/relationships/image" Target="../media/image62.wmf"/><Relationship Id="rId2" Type="http://schemas.openxmlformats.org/officeDocument/2006/relationships/slideLayout" Target="../slideLayouts/slideLayout2.xml"/><Relationship Id="rId16" Type="http://schemas.openxmlformats.org/officeDocument/2006/relationships/oleObject" Target="../embeddings/oleObject67.bin"/><Relationship Id="rId1" Type="http://schemas.openxmlformats.org/officeDocument/2006/relationships/vmlDrawing" Target="../drawings/vmlDrawing23.vml"/><Relationship Id="rId6" Type="http://schemas.openxmlformats.org/officeDocument/2006/relationships/oleObject" Target="../embeddings/oleObject61.bin"/><Relationship Id="rId11" Type="http://schemas.openxmlformats.org/officeDocument/2006/relationships/oleObject" Target="../embeddings/oleObject64.bin"/><Relationship Id="rId5" Type="http://schemas.openxmlformats.org/officeDocument/2006/relationships/oleObject" Target="../embeddings/oleObject60.bin"/><Relationship Id="rId15" Type="http://schemas.openxmlformats.org/officeDocument/2006/relationships/image" Target="../media/image61.wmf"/><Relationship Id="rId10" Type="http://schemas.openxmlformats.org/officeDocument/2006/relationships/image" Target="../media/image59.wmf"/><Relationship Id="rId19" Type="http://schemas.openxmlformats.org/officeDocument/2006/relationships/image" Target="../media/image63.wmf"/><Relationship Id="rId4" Type="http://schemas.openxmlformats.org/officeDocument/2006/relationships/image" Target="../media/image57.wmf"/><Relationship Id="rId9" Type="http://schemas.openxmlformats.org/officeDocument/2006/relationships/oleObject" Target="../embeddings/oleObject63.bin"/><Relationship Id="rId14" Type="http://schemas.openxmlformats.org/officeDocument/2006/relationships/oleObject" Target="../embeddings/oleObject66.bin"/></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91036" y="1210614"/>
            <a:ext cx="11809927" cy="1558342"/>
          </a:xfrm>
        </p:spPr>
        <p:style>
          <a:lnRef idx="0">
            <a:schemeClr val="accent5"/>
          </a:lnRef>
          <a:fillRef idx="3">
            <a:schemeClr val="accent5"/>
          </a:fillRef>
          <a:effectRef idx="3">
            <a:schemeClr val="accent5"/>
          </a:effectRef>
          <a:fontRef idx="minor">
            <a:schemeClr val="lt1"/>
          </a:fontRef>
        </p:style>
        <p:txBody>
          <a:bodyPr>
            <a:noAutofit/>
          </a:bodyPr>
          <a:lstStyle/>
          <a:p>
            <a:r>
              <a:rPr lang="en-US" altLang="zh-TW" sz="4800" dirty="0"/>
              <a:t>Comparing Bertrand and </a:t>
            </a:r>
            <a:r>
              <a:rPr lang="en-US" altLang="zh-TW" sz="4800" dirty="0" err="1"/>
              <a:t>Cournot</a:t>
            </a:r>
            <a:r>
              <a:rPr lang="en-US" altLang="zh-TW" sz="4800" dirty="0"/>
              <a:t> Competition with Product Innovation and </a:t>
            </a:r>
            <a:r>
              <a:rPr lang="en-US" altLang="zh-TW" sz="4800" dirty="0" smtClean="0"/>
              <a:t>Licensing</a:t>
            </a:r>
            <a:endParaRPr lang="zh-TW" altLang="en-US" sz="4800" dirty="0"/>
          </a:p>
        </p:txBody>
      </p:sp>
      <p:sp>
        <p:nvSpPr>
          <p:cNvPr id="3" name="副標題 2"/>
          <p:cNvSpPr>
            <a:spLocks noGrp="1"/>
          </p:cNvSpPr>
          <p:nvPr>
            <p:ph type="subTitle" idx="1"/>
          </p:nvPr>
        </p:nvSpPr>
        <p:spPr>
          <a:xfrm>
            <a:off x="1524000" y="3602038"/>
            <a:ext cx="9144000" cy="3069218"/>
          </a:xfrm>
        </p:spPr>
        <p:txBody>
          <a:bodyPr>
            <a:normAutofit lnSpcReduction="10000"/>
          </a:bodyPr>
          <a:lstStyle/>
          <a:p>
            <a:r>
              <a:rPr lang="en-US" altLang="zh-TW" dirty="0"/>
              <a:t>Ray-Yun Chang, Hong Hwang and Cheng-</a:t>
            </a:r>
            <a:r>
              <a:rPr lang="en-US" altLang="zh-TW" dirty="0" err="1"/>
              <a:t>Hau</a:t>
            </a:r>
            <a:r>
              <a:rPr lang="en-US" altLang="zh-TW" dirty="0"/>
              <a:t> Peng</a:t>
            </a:r>
            <a:endParaRPr lang="zh-TW" altLang="zh-TW" dirty="0"/>
          </a:p>
          <a:p>
            <a:r>
              <a:rPr lang="en-US" altLang="zh-TW" dirty="0"/>
              <a:t> </a:t>
            </a:r>
            <a:endParaRPr lang="zh-TW" altLang="zh-TW" dirty="0"/>
          </a:p>
          <a:p>
            <a:r>
              <a:rPr lang="en-US" altLang="zh-TW" dirty="0"/>
              <a:t>To be presented at </a:t>
            </a:r>
            <a:r>
              <a:rPr lang="en-US" altLang="zh-TW" dirty="0" smtClean="0"/>
              <a:t>the IO Workshop</a:t>
            </a:r>
          </a:p>
          <a:p>
            <a:endParaRPr lang="en-US" altLang="zh-TW" dirty="0" smtClean="0"/>
          </a:p>
          <a:p>
            <a:r>
              <a:rPr lang="en-US" altLang="zh-TW" b="1" dirty="0" smtClean="0"/>
              <a:t>The University of Tokyo</a:t>
            </a:r>
          </a:p>
          <a:p>
            <a:endParaRPr lang="zh-TW" altLang="zh-TW" dirty="0"/>
          </a:p>
          <a:p>
            <a:r>
              <a:rPr lang="en-US" altLang="zh-TW" dirty="0" smtClean="0"/>
              <a:t>April 22, </a:t>
            </a:r>
            <a:r>
              <a:rPr lang="en-US" altLang="zh-TW" dirty="0"/>
              <a:t>2015 </a:t>
            </a:r>
            <a:endParaRPr lang="zh-TW" altLang="zh-TW" dirty="0"/>
          </a:p>
          <a:p>
            <a:endParaRPr lang="zh-TW" altLang="en-US" dirty="0"/>
          </a:p>
        </p:txBody>
      </p:sp>
    </p:spTree>
    <p:extLst>
      <p:ext uri="{BB962C8B-B14F-4D97-AF65-F5344CB8AC3E}">
        <p14:creationId xmlns:p14="http://schemas.microsoft.com/office/powerpoint/2010/main" val="4198490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5431971" cy="740863"/>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dirty="0"/>
              <a:t>Preview of our </a:t>
            </a:r>
            <a:r>
              <a:rPr lang="en-US" altLang="zh-TW" dirty="0" smtClean="0"/>
              <a:t>findings</a:t>
            </a:r>
            <a:endParaRPr lang="zh-TW" altLang="en-US" dirty="0"/>
          </a:p>
        </p:txBody>
      </p:sp>
      <p:sp>
        <p:nvSpPr>
          <p:cNvPr id="3" name="內容版面配置區 2"/>
          <p:cNvSpPr>
            <a:spLocks noGrp="1"/>
          </p:cNvSpPr>
          <p:nvPr>
            <p:ph idx="1"/>
          </p:nvPr>
        </p:nvSpPr>
        <p:spPr>
          <a:xfrm>
            <a:off x="838200" y="1280160"/>
            <a:ext cx="10515600" cy="4896803"/>
          </a:xfrm>
        </p:spPr>
        <p:txBody>
          <a:bodyPr>
            <a:normAutofit/>
          </a:bodyPr>
          <a:lstStyle/>
          <a:p>
            <a:pPr lvl="0" algn="just"/>
            <a:r>
              <a:rPr lang="en-US" altLang="zh-TW" sz="3600" dirty="0"/>
              <a:t>If the innovator can engage in product R&amp;D to </a:t>
            </a:r>
            <a:r>
              <a:rPr lang="en-US" altLang="zh-TW" sz="3600" dirty="0" smtClean="0"/>
              <a:t>enhance </a:t>
            </a:r>
            <a:r>
              <a:rPr lang="en-US" altLang="zh-TW" sz="3600" dirty="0"/>
              <a:t>its quality in the long run:</a:t>
            </a:r>
            <a:endParaRPr lang="zh-TW" altLang="zh-TW" sz="3600" dirty="0"/>
          </a:p>
          <a:p>
            <a:pPr marL="971550" lvl="1" indent="-514350">
              <a:lnSpc>
                <a:spcPct val="150000"/>
              </a:lnSpc>
              <a:buFont typeface="+mj-lt"/>
              <a:buAutoNum type="arabicPeriod"/>
            </a:pPr>
            <a:r>
              <a:rPr lang="en-US" altLang="zh-TW" sz="3200" dirty="0"/>
              <a:t>T</a:t>
            </a:r>
            <a:r>
              <a:rPr lang="en-US" altLang="zh-TW" sz="3200" dirty="0" smtClean="0"/>
              <a:t>he </a:t>
            </a:r>
            <a:r>
              <a:rPr lang="en-US" altLang="zh-TW" sz="3200" dirty="0"/>
              <a:t>innovator definitely does more product innovation under Bertrand competition than </a:t>
            </a:r>
            <a:r>
              <a:rPr lang="en-US" altLang="zh-TW" sz="3200" dirty="0" err="1"/>
              <a:t>Cournot</a:t>
            </a:r>
            <a:r>
              <a:rPr lang="en-US" altLang="zh-TW" sz="3200" dirty="0"/>
              <a:t> competition.</a:t>
            </a:r>
            <a:endParaRPr lang="zh-TW" altLang="zh-TW" sz="3200" dirty="0"/>
          </a:p>
          <a:p>
            <a:pPr marL="971550" lvl="1" indent="-514350">
              <a:lnSpc>
                <a:spcPct val="150000"/>
              </a:lnSpc>
              <a:buFont typeface="+mj-lt"/>
              <a:buAutoNum type="arabicPeriod"/>
            </a:pPr>
            <a:r>
              <a:rPr lang="en-US" altLang="zh-TW" sz="3200" dirty="0"/>
              <a:t>Bertrand competition becomes more socially desirable than </a:t>
            </a:r>
            <a:r>
              <a:rPr lang="en-US" altLang="zh-TW" sz="3200" dirty="0" err="1"/>
              <a:t>Cournot</a:t>
            </a:r>
            <a:r>
              <a:rPr lang="en-US" altLang="zh-TW" sz="3200" dirty="0"/>
              <a:t> competition if the R&amp;D efficiency is high</a:t>
            </a:r>
            <a:r>
              <a:rPr lang="en-US" altLang="zh-TW" sz="3200" dirty="0" smtClean="0"/>
              <a:t>.</a:t>
            </a:r>
            <a:endParaRPr lang="zh-TW" altLang="zh-TW" sz="3200" dirty="0"/>
          </a:p>
        </p:txBody>
      </p:sp>
    </p:spTree>
    <p:extLst>
      <p:ext uri="{BB962C8B-B14F-4D97-AF65-F5344CB8AC3E}">
        <p14:creationId xmlns:p14="http://schemas.microsoft.com/office/powerpoint/2010/main" val="2497232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4935583" cy="706029"/>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dirty="0"/>
              <a:t>Outline of this </a:t>
            </a:r>
            <a:r>
              <a:rPr lang="en-US" altLang="zh-TW" dirty="0" smtClean="0"/>
              <a:t>paper</a:t>
            </a:r>
            <a:endParaRPr lang="zh-TW" altLang="en-US" dirty="0"/>
          </a:p>
        </p:txBody>
      </p:sp>
      <p:sp>
        <p:nvSpPr>
          <p:cNvPr id="3" name="內容版面配置區 2"/>
          <p:cNvSpPr>
            <a:spLocks noGrp="1"/>
          </p:cNvSpPr>
          <p:nvPr>
            <p:ph idx="1"/>
          </p:nvPr>
        </p:nvSpPr>
        <p:spPr>
          <a:xfrm>
            <a:off x="838200" y="1262743"/>
            <a:ext cx="10515600" cy="4914220"/>
          </a:xfrm>
        </p:spPr>
        <p:txBody>
          <a:bodyPr>
            <a:normAutofit/>
          </a:bodyPr>
          <a:lstStyle/>
          <a:p>
            <a:pPr lvl="0" algn="just">
              <a:lnSpc>
                <a:spcPct val="100000"/>
              </a:lnSpc>
            </a:pPr>
            <a:r>
              <a:rPr lang="en-US" altLang="zh-TW" sz="3200" dirty="0"/>
              <a:t>Section 2 introduces our basic model, in which the licensee firm is a potential entrant, and compares the relative merits between under </a:t>
            </a:r>
            <a:r>
              <a:rPr lang="en-US" altLang="zh-TW" sz="3200" dirty="0" err="1"/>
              <a:t>Corunot</a:t>
            </a:r>
            <a:r>
              <a:rPr lang="en-US" altLang="zh-TW" sz="3200" dirty="0"/>
              <a:t> and Bertrand competition. </a:t>
            </a:r>
            <a:endParaRPr lang="zh-TW" altLang="zh-TW" sz="3200" dirty="0"/>
          </a:p>
          <a:p>
            <a:pPr lvl="0" algn="just">
              <a:lnSpc>
                <a:spcPct val="100000"/>
              </a:lnSpc>
            </a:pPr>
            <a:r>
              <a:rPr lang="en-US" altLang="zh-TW" sz="3200" dirty="0"/>
              <a:t>Section 3 examines the case in which the licensee firm is also an incumbent firm.</a:t>
            </a:r>
            <a:endParaRPr lang="zh-TW" altLang="zh-TW" sz="3200" dirty="0"/>
          </a:p>
          <a:p>
            <a:pPr lvl="0" algn="just">
              <a:lnSpc>
                <a:spcPct val="100000"/>
              </a:lnSpc>
            </a:pPr>
            <a:r>
              <a:rPr lang="en-US" altLang="zh-TW" sz="3200" dirty="0"/>
              <a:t>Section 4 investigates and compares the long run equilibria in which the licensor firm can carry out product R&amp;D. </a:t>
            </a:r>
            <a:endParaRPr lang="zh-TW" altLang="zh-TW" sz="3200" dirty="0"/>
          </a:p>
          <a:p>
            <a:pPr lvl="0" algn="just">
              <a:lnSpc>
                <a:spcPct val="100000"/>
              </a:lnSpc>
            </a:pPr>
            <a:r>
              <a:rPr lang="en-US" altLang="zh-TW" sz="3200" dirty="0"/>
              <a:t>Section 5 concludes the paper</a:t>
            </a:r>
            <a:r>
              <a:rPr lang="en-US" altLang="zh-TW" sz="3200" dirty="0" smtClean="0"/>
              <a:t>.</a:t>
            </a:r>
            <a:endParaRPr lang="zh-TW" altLang="zh-TW" sz="3200" dirty="0"/>
          </a:p>
        </p:txBody>
      </p:sp>
    </p:spTree>
    <p:extLst>
      <p:ext uri="{BB962C8B-B14F-4D97-AF65-F5344CB8AC3E}">
        <p14:creationId xmlns:p14="http://schemas.microsoft.com/office/powerpoint/2010/main" val="27657667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831850" y="2281646"/>
            <a:ext cx="10515600" cy="1358537"/>
          </a:xfrm>
        </p:spPr>
        <p:style>
          <a:lnRef idx="0">
            <a:schemeClr val="accent5"/>
          </a:lnRef>
          <a:fillRef idx="3">
            <a:schemeClr val="accent5"/>
          </a:fillRef>
          <a:effectRef idx="3">
            <a:schemeClr val="accent5"/>
          </a:effectRef>
          <a:fontRef idx="minor">
            <a:schemeClr val="lt1"/>
          </a:fontRef>
        </p:style>
        <p:txBody>
          <a:bodyPr/>
          <a:lstStyle/>
          <a:p>
            <a:pPr algn="ctr"/>
            <a:r>
              <a:rPr lang="en-US" altLang="zh-TW" sz="8800" dirty="0"/>
              <a:t>THE BASIC </a:t>
            </a:r>
            <a:r>
              <a:rPr lang="en-US" altLang="zh-TW" sz="8800" dirty="0" smtClean="0"/>
              <a:t>MODEL</a:t>
            </a:r>
            <a:endParaRPr lang="zh-TW" altLang="en-US" dirty="0"/>
          </a:p>
        </p:txBody>
      </p:sp>
    </p:spTree>
    <p:extLst>
      <p:ext uri="{BB962C8B-B14F-4D97-AF65-F5344CB8AC3E}">
        <p14:creationId xmlns:p14="http://schemas.microsoft.com/office/powerpoint/2010/main" val="2252751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838200" y="365125"/>
            <a:ext cx="3638006" cy="810531"/>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dirty="0"/>
              <a:t>Model </a:t>
            </a:r>
            <a:r>
              <a:rPr lang="en-US" altLang="zh-TW" dirty="0" smtClean="0"/>
              <a:t>settings</a:t>
            </a:r>
            <a:endParaRPr lang="zh-TW" altLang="en-US" dirty="0"/>
          </a:p>
        </p:txBody>
      </p:sp>
      <p:sp>
        <p:nvSpPr>
          <p:cNvPr id="5" name="內容版面配置區 4"/>
          <p:cNvSpPr>
            <a:spLocks noGrp="1"/>
          </p:cNvSpPr>
          <p:nvPr>
            <p:ph idx="1"/>
          </p:nvPr>
        </p:nvSpPr>
        <p:spPr>
          <a:xfrm>
            <a:off x="838200" y="1332411"/>
            <a:ext cx="10515600" cy="4844552"/>
          </a:xfrm>
        </p:spPr>
        <p:txBody>
          <a:bodyPr>
            <a:normAutofit/>
          </a:bodyPr>
          <a:lstStyle/>
          <a:p>
            <a:pPr algn="just"/>
            <a:r>
              <a:rPr lang="en-US" altLang="zh-TW" sz="3200" dirty="0"/>
              <a:t>Assume there are two firms in the market. Firm 1 is a licensor firm who owns a new innovation and can use it to produce product 1 to be sold in the market. Firm 1 also licenses this know-how to a rival, firm 2, who can use the innovation to produce a differentiated product (called product 2) to be sold in the same market.</a:t>
            </a:r>
            <a:endParaRPr lang="zh-TW" altLang="zh-TW" sz="3200" dirty="0"/>
          </a:p>
          <a:p>
            <a:pPr marL="0" indent="0" algn="just">
              <a:buNone/>
            </a:pPr>
            <a:endParaRPr lang="zh-TW" altLang="zh-TW" sz="3200" dirty="0"/>
          </a:p>
          <a:p>
            <a:pPr algn="just"/>
            <a:r>
              <a:rPr lang="en-US" altLang="zh-TW" sz="3200" dirty="0"/>
              <a:t>The two products though developed by the same innovation, are horizontally differentiated due to different plant locations or brand names. </a:t>
            </a:r>
            <a:endParaRPr lang="zh-TW" altLang="zh-TW" sz="3200" dirty="0"/>
          </a:p>
        </p:txBody>
      </p:sp>
    </p:spTree>
    <p:extLst>
      <p:ext uri="{BB962C8B-B14F-4D97-AF65-F5344CB8AC3E}">
        <p14:creationId xmlns:p14="http://schemas.microsoft.com/office/powerpoint/2010/main" val="41917245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3550920" cy="766989"/>
          </a:xfrm>
        </p:spPr>
        <p:style>
          <a:lnRef idx="0">
            <a:schemeClr val="accent5"/>
          </a:lnRef>
          <a:fillRef idx="3">
            <a:schemeClr val="accent5"/>
          </a:fillRef>
          <a:effectRef idx="3">
            <a:schemeClr val="accent5"/>
          </a:effectRef>
          <a:fontRef idx="minor">
            <a:schemeClr val="lt1"/>
          </a:fontRef>
        </p:style>
        <p:txBody>
          <a:bodyPr/>
          <a:lstStyle/>
          <a:p>
            <a:r>
              <a:rPr lang="en-US" altLang="zh-TW" dirty="0"/>
              <a:t>Model </a:t>
            </a:r>
            <a:r>
              <a:rPr lang="en-US" altLang="zh-TW" dirty="0" smtClean="0"/>
              <a:t>settings</a:t>
            </a:r>
            <a:endParaRPr lang="zh-TW" altLang="en-US" dirty="0"/>
          </a:p>
        </p:txBody>
      </p:sp>
      <p:sp>
        <p:nvSpPr>
          <p:cNvPr id="3" name="內容版面配置區 2"/>
          <p:cNvSpPr>
            <a:spLocks noGrp="1"/>
          </p:cNvSpPr>
          <p:nvPr>
            <p:ph idx="1"/>
          </p:nvPr>
        </p:nvSpPr>
        <p:spPr>
          <a:xfrm>
            <a:off x="838200" y="1245326"/>
            <a:ext cx="10515600" cy="4931637"/>
          </a:xfrm>
        </p:spPr>
        <p:txBody>
          <a:bodyPr>
            <a:normAutofit/>
          </a:bodyPr>
          <a:lstStyle/>
          <a:p>
            <a:pPr marL="228600" lvl="1">
              <a:spcBef>
                <a:spcPts val="1000"/>
              </a:spcBef>
            </a:pPr>
            <a:r>
              <a:rPr lang="en-US" altLang="zh-TW" sz="3200" dirty="0"/>
              <a:t>Following Singh and </a:t>
            </a:r>
            <a:r>
              <a:rPr lang="en-US" altLang="zh-TW" sz="3200" dirty="0" err="1"/>
              <a:t>Vives</a:t>
            </a:r>
            <a:r>
              <a:rPr lang="en-US" altLang="zh-TW" sz="3200" dirty="0"/>
              <a:t> (1984), the demand and the inverse demand functions for the two products are specified as follows:</a:t>
            </a:r>
            <a:endParaRPr lang="zh-TW" altLang="zh-TW" sz="3200" dirty="0"/>
          </a:p>
          <a:p>
            <a:pPr marL="0" indent="0">
              <a:lnSpc>
                <a:spcPct val="150000"/>
              </a:lnSpc>
              <a:buNone/>
            </a:pPr>
            <a:r>
              <a:rPr lang="en-US" altLang="zh-TW" sz="3600" dirty="0" smtClean="0"/>
              <a:t>                                            </a:t>
            </a:r>
            <a:r>
              <a:rPr lang="en-US" altLang="zh-TW" sz="3200" dirty="0" smtClean="0"/>
              <a:t>, and                                            , (1)</a:t>
            </a:r>
          </a:p>
          <a:p>
            <a:pPr marL="0" indent="0">
              <a:lnSpc>
                <a:spcPct val="150000"/>
              </a:lnSpc>
              <a:buNone/>
            </a:pPr>
            <a:r>
              <a:rPr lang="en-US" altLang="zh-TW" sz="3200" dirty="0" smtClean="0"/>
              <a:t>for                        , where      and       are the outputs for firm </a:t>
            </a:r>
            <a:r>
              <a:rPr lang="en-US" altLang="zh-TW" sz="3600" i="1" dirty="0" err="1"/>
              <a:t>i</a:t>
            </a:r>
            <a:r>
              <a:rPr lang="en-US" altLang="zh-TW" sz="3600" dirty="0" smtClean="0"/>
              <a:t>,</a:t>
            </a:r>
          </a:p>
          <a:p>
            <a:pPr marL="0" indent="0">
              <a:lnSpc>
                <a:spcPct val="150000"/>
              </a:lnSpc>
              <a:buNone/>
            </a:pPr>
            <a:r>
              <a:rPr lang="en-US" altLang="zh-TW" sz="3200" dirty="0"/>
              <a:t> </a:t>
            </a:r>
            <a:r>
              <a:rPr lang="en-US" altLang="zh-TW" sz="3200" dirty="0" smtClean="0"/>
              <a:t>  is the price intercept and      denotes the self-price effect which  greater than    , the cross-price effect.</a:t>
            </a:r>
            <a:endParaRPr lang="zh-TW" altLang="en-US" sz="3200"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2590874317"/>
              </p:ext>
            </p:extLst>
          </p:nvPr>
        </p:nvGraphicFramePr>
        <p:xfrm>
          <a:off x="838200" y="2804019"/>
          <a:ext cx="4540642" cy="862147"/>
        </p:xfrm>
        <a:graphic>
          <a:graphicData uri="http://schemas.openxmlformats.org/presentationml/2006/ole">
            <mc:AlternateContent xmlns:mc="http://schemas.openxmlformats.org/markup-compatibility/2006">
              <mc:Choice xmlns:v="urn:schemas-microsoft-com:vml" Requires="v">
                <p:oleObj spid="_x0000_s1946" r:id="rId3" imgW="2349500" imgH="444500" progId="Equation.DSMT4">
                  <p:embed/>
                </p:oleObj>
              </mc:Choice>
              <mc:Fallback>
                <p:oleObj r:id="rId3" imgW="2349500" imgH="4445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2804019"/>
                        <a:ext cx="4540642" cy="862147"/>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3362611387"/>
              </p:ext>
            </p:extLst>
          </p:nvPr>
        </p:nvGraphicFramePr>
        <p:xfrm>
          <a:off x="6349480" y="2926425"/>
          <a:ext cx="4033682" cy="554898"/>
        </p:xfrm>
        <a:graphic>
          <a:graphicData uri="http://schemas.openxmlformats.org/presentationml/2006/ole">
            <mc:AlternateContent xmlns:mc="http://schemas.openxmlformats.org/markup-compatibility/2006">
              <mc:Choice xmlns:v="urn:schemas-microsoft-com:vml" Requires="v">
                <p:oleObj spid="_x0000_s1947" r:id="rId5" imgW="1790700" imgH="241300" progId="Equation.DSMT4">
                  <p:embed/>
                </p:oleObj>
              </mc:Choice>
              <mc:Fallback>
                <p:oleObj r:id="rId5" imgW="1790700" imgH="2413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49480" y="2926425"/>
                        <a:ext cx="4033682" cy="554898"/>
                      </a:xfrm>
                      <a:prstGeom prst="rect">
                        <a:avLst/>
                      </a:prstGeom>
                      <a:noFill/>
                    </p:spPr>
                  </p:pic>
                </p:oleObj>
              </mc:Fallback>
            </mc:AlternateContent>
          </a:graphicData>
        </a:graphic>
      </p:graphicFrame>
      <p:sp>
        <p:nvSpPr>
          <p:cNvPr id="8"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9" name="物件 8"/>
          <p:cNvGraphicFramePr>
            <a:graphicFrameLocks noChangeAspect="1"/>
          </p:cNvGraphicFramePr>
          <p:nvPr>
            <p:extLst>
              <p:ext uri="{D42A27DB-BD31-4B8C-83A1-F6EECF244321}">
                <p14:modId xmlns:p14="http://schemas.microsoft.com/office/powerpoint/2010/main" val="245939530"/>
              </p:ext>
            </p:extLst>
          </p:nvPr>
        </p:nvGraphicFramePr>
        <p:xfrm>
          <a:off x="1455420" y="3954441"/>
          <a:ext cx="2316479" cy="454636"/>
        </p:xfrm>
        <a:graphic>
          <a:graphicData uri="http://schemas.openxmlformats.org/presentationml/2006/ole">
            <mc:AlternateContent xmlns:mc="http://schemas.openxmlformats.org/markup-compatibility/2006">
              <mc:Choice xmlns:v="urn:schemas-microsoft-com:vml" Requires="v">
                <p:oleObj spid="_x0000_s1948" r:id="rId7" imgW="1016000" imgH="203200" progId="Equation.DSMT4">
                  <p:embed/>
                </p:oleObj>
              </mc:Choice>
              <mc:Fallback>
                <p:oleObj r:id="rId7" imgW="1016000" imgH="2032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55420" y="3954441"/>
                        <a:ext cx="2316479" cy="454636"/>
                      </a:xfrm>
                      <a:prstGeom prst="rect">
                        <a:avLst/>
                      </a:prstGeom>
                      <a:noFill/>
                    </p:spPr>
                  </p:pic>
                </p:oleObj>
              </mc:Fallback>
            </mc:AlternateContent>
          </a:graphicData>
        </a:graphic>
      </p:graphicFrame>
      <p:sp>
        <p:nvSpPr>
          <p:cNvPr id="10" name="Rectangle 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1" name="物件 10"/>
          <p:cNvGraphicFramePr>
            <a:graphicFrameLocks noChangeAspect="1"/>
          </p:cNvGraphicFramePr>
          <p:nvPr>
            <p:extLst>
              <p:ext uri="{D42A27DB-BD31-4B8C-83A1-F6EECF244321}">
                <p14:modId xmlns:p14="http://schemas.microsoft.com/office/powerpoint/2010/main" val="4231767682"/>
              </p:ext>
            </p:extLst>
          </p:nvPr>
        </p:nvGraphicFramePr>
        <p:xfrm>
          <a:off x="5007427" y="3851954"/>
          <a:ext cx="371415" cy="557123"/>
        </p:xfrm>
        <a:graphic>
          <a:graphicData uri="http://schemas.openxmlformats.org/presentationml/2006/ole">
            <mc:AlternateContent xmlns:mc="http://schemas.openxmlformats.org/markup-compatibility/2006">
              <mc:Choice xmlns:v="urn:schemas-microsoft-com:vml" Requires="v">
                <p:oleObj spid="_x0000_s1949" r:id="rId9" imgW="152334" imgH="228501" progId="Equation.DSMT4">
                  <p:embed/>
                </p:oleObj>
              </mc:Choice>
              <mc:Fallback>
                <p:oleObj r:id="rId9" imgW="152334" imgH="228501"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07427" y="3851954"/>
                        <a:ext cx="371415" cy="557123"/>
                      </a:xfrm>
                      <a:prstGeom prst="rect">
                        <a:avLst/>
                      </a:prstGeom>
                      <a:noFill/>
                    </p:spPr>
                  </p:pic>
                </p:oleObj>
              </mc:Fallback>
            </mc:AlternateContent>
          </a:graphicData>
        </a:graphic>
      </p:graphicFrame>
      <p:sp>
        <p:nvSpPr>
          <p:cNvPr id="12" name="Rectangle 10"/>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3" name="物件 12"/>
          <p:cNvGraphicFramePr>
            <a:graphicFrameLocks noChangeAspect="1"/>
          </p:cNvGraphicFramePr>
          <p:nvPr>
            <p:extLst>
              <p:ext uri="{D42A27DB-BD31-4B8C-83A1-F6EECF244321}">
                <p14:modId xmlns:p14="http://schemas.microsoft.com/office/powerpoint/2010/main" val="3795052143"/>
              </p:ext>
            </p:extLst>
          </p:nvPr>
        </p:nvGraphicFramePr>
        <p:xfrm>
          <a:off x="6148592" y="3846910"/>
          <a:ext cx="401776" cy="567213"/>
        </p:xfrm>
        <a:graphic>
          <a:graphicData uri="http://schemas.openxmlformats.org/presentationml/2006/ole">
            <mc:AlternateContent xmlns:mc="http://schemas.openxmlformats.org/markup-compatibility/2006">
              <mc:Choice xmlns:v="urn:schemas-microsoft-com:vml" Requires="v">
                <p:oleObj spid="_x0000_s1950" r:id="rId11" imgW="165028" imgH="228501" progId="Equation.DSMT4">
                  <p:embed/>
                </p:oleObj>
              </mc:Choice>
              <mc:Fallback>
                <p:oleObj r:id="rId11" imgW="165028" imgH="228501" progId="Equation.DSMT4">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48592" y="3846910"/>
                        <a:ext cx="401776" cy="567213"/>
                      </a:xfrm>
                      <a:prstGeom prst="rect">
                        <a:avLst/>
                      </a:prstGeom>
                      <a:noFill/>
                    </p:spPr>
                  </p:pic>
                </p:oleObj>
              </mc:Fallback>
            </mc:AlternateContent>
          </a:graphicData>
        </a:graphic>
      </p:graphicFrame>
      <p:sp>
        <p:nvSpPr>
          <p:cNvPr id="16" name="Rectangle 1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7" name="物件 16"/>
          <p:cNvGraphicFramePr>
            <a:graphicFrameLocks noChangeAspect="1"/>
          </p:cNvGraphicFramePr>
          <p:nvPr>
            <p:extLst>
              <p:ext uri="{D42A27DB-BD31-4B8C-83A1-F6EECF244321}">
                <p14:modId xmlns:p14="http://schemas.microsoft.com/office/powerpoint/2010/main" val="211666260"/>
              </p:ext>
            </p:extLst>
          </p:nvPr>
        </p:nvGraphicFramePr>
        <p:xfrm>
          <a:off x="838200" y="4911491"/>
          <a:ext cx="307314" cy="354593"/>
        </p:xfrm>
        <a:graphic>
          <a:graphicData uri="http://schemas.openxmlformats.org/presentationml/2006/ole">
            <mc:AlternateContent xmlns:mc="http://schemas.openxmlformats.org/markup-compatibility/2006">
              <mc:Choice xmlns:v="urn:schemas-microsoft-com:vml" Requires="v">
                <p:oleObj spid="_x0000_s1951" r:id="rId13" imgW="126835" imgH="139518" progId="Equation.DSMT4">
                  <p:embed/>
                </p:oleObj>
              </mc:Choice>
              <mc:Fallback>
                <p:oleObj r:id="rId13" imgW="126835" imgH="139518" progId="Equation.DSMT4">
                  <p:embed/>
                  <p:pic>
                    <p:nvPicPr>
                      <p:cNvPr id="0" name="Object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38200" y="4911491"/>
                        <a:ext cx="307314" cy="354593"/>
                      </a:xfrm>
                      <a:prstGeom prst="rect">
                        <a:avLst/>
                      </a:prstGeom>
                      <a:noFill/>
                    </p:spPr>
                  </p:pic>
                </p:oleObj>
              </mc:Fallback>
            </mc:AlternateContent>
          </a:graphicData>
        </a:graphic>
      </p:graphicFrame>
      <p:sp>
        <p:nvSpPr>
          <p:cNvPr id="18" name="Rectangle 1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9" name="物件 18"/>
          <p:cNvGraphicFramePr>
            <a:graphicFrameLocks noChangeAspect="1"/>
          </p:cNvGraphicFramePr>
          <p:nvPr>
            <p:extLst>
              <p:ext uri="{D42A27DB-BD31-4B8C-83A1-F6EECF244321}">
                <p14:modId xmlns:p14="http://schemas.microsoft.com/office/powerpoint/2010/main" val="1517063488"/>
              </p:ext>
            </p:extLst>
          </p:nvPr>
        </p:nvGraphicFramePr>
        <p:xfrm>
          <a:off x="5495107" y="4865903"/>
          <a:ext cx="339635" cy="445770"/>
        </p:xfrm>
        <a:graphic>
          <a:graphicData uri="http://schemas.openxmlformats.org/presentationml/2006/ole">
            <mc:AlternateContent xmlns:mc="http://schemas.openxmlformats.org/markup-compatibility/2006">
              <mc:Choice xmlns:v="urn:schemas-microsoft-com:vml" Requires="v">
                <p:oleObj spid="_x0000_s1952" r:id="rId15" imgW="152268" imgH="203024" progId="Equation.DSMT4">
                  <p:embed/>
                </p:oleObj>
              </mc:Choice>
              <mc:Fallback>
                <p:oleObj r:id="rId15" imgW="152268" imgH="203024" progId="Equation.DSMT4">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495107" y="4865903"/>
                        <a:ext cx="339635" cy="445770"/>
                      </a:xfrm>
                      <a:prstGeom prst="rect">
                        <a:avLst/>
                      </a:prstGeom>
                      <a:noFill/>
                    </p:spPr>
                  </p:pic>
                </p:oleObj>
              </mc:Fallback>
            </mc:AlternateContent>
          </a:graphicData>
        </a:graphic>
      </p:graphicFrame>
      <p:sp>
        <p:nvSpPr>
          <p:cNvPr id="20" name="Rectangle 2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21" name="物件 20"/>
          <p:cNvGraphicFramePr>
            <a:graphicFrameLocks noChangeAspect="1"/>
          </p:cNvGraphicFramePr>
          <p:nvPr>
            <p:extLst>
              <p:ext uri="{D42A27DB-BD31-4B8C-83A1-F6EECF244321}">
                <p14:modId xmlns:p14="http://schemas.microsoft.com/office/powerpoint/2010/main" val="4154034947"/>
              </p:ext>
            </p:extLst>
          </p:nvPr>
        </p:nvGraphicFramePr>
        <p:xfrm>
          <a:off x="4227059" y="5547535"/>
          <a:ext cx="324122" cy="473717"/>
        </p:xfrm>
        <a:graphic>
          <a:graphicData uri="http://schemas.openxmlformats.org/presentationml/2006/ole">
            <mc:AlternateContent xmlns:mc="http://schemas.openxmlformats.org/markup-compatibility/2006">
              <mc:Choice xmlns:v="urn:schemas-microsoft-com:vml" Requires="v">
                <p:oleObj spid="_x0000_s1953" r:id="rId17" imgW="126725" imgH="177415" progId="Equation.DSMT4">
                  <p:embed/>
                </p:oleObj>
              </mc:Choice>
              <mc:Fallback>
                <p:oleObj r:id="rId17" imgW="126725" imgH="177415" progId="Equation.DSMT4">
                  <p:embed/>
                  <p:pic>
                    <p:nvPicPr>
                      <p:cNvPr id="0" name="Object 2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227059" y="5547535"/>
                        <a:ext cx="324122" cy="473717"/>
                      </a:xfrm>
                      <a:prstGeom prst="rect">
                        <a:avLst/>
                      </a:prstGeom>
                      <a:noFill/>
                    </p:spPr>
                  </p:pic>
                </p:oleObj>
              </mc:Fallback>
            </mc:AlternateContent>
          </a:graphicData>
        </a:graphic>
      </p:graphicFrame>
    </p:spTree>
    <p:extLst>
      <p:ext uri="{BB962C8B-B14F-4D97-AF65-F5344CB8AC3E}">
        <p14:creationId xmlns:p14="http://schemas.microsoft.com/office/powerpoint/2010/main" val="14250239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3577046" cy="801824"/>
          </a:xfrm>
        </p:spPr>
        <p:style>
          <a:lnRef idx="0">
            <a:schemeClr val="accent5"/>
          </a:lnRef>
          <a:fillRef idx="3">
            <a:schemeClr val="accent5"/>
          </a:fillRef>
          <a:effectRef idx="3">
            <a:schemeClr val="accent5"/>
          </a:effectRef>
          <a:fontRef idx="minor">
            <a:schemeClr val="lt1"/>
          </a:fontRef>
        </p:style>
        <p:txBody>
          <a:bodyPr/>
          <a:lstStyle/>
          <a:p>
            <a:r>
              <a:rPr lang="en-US" altLang="zh-TW" dirty="0"/>
              <a:t>Model </a:t>
            </a:r>
            <a:r>
              <a:rPr lang="en-US" altLang="zh-TW" dirty="0" smtClean="0"/>
              <a:t>settings</a:t>
            </a:r>
            <a:endParaRPr lang="zh-TW" altLang="en-US" dirty="0"/>
          </a:p>
        </p:txBody>
      </p:sp>
      <p:sp>
        <p:nvSpPr>
          <p:cNvPr id="3" name="內容版面配置區 2"/>
          <p:cNvSpPr>
            <a:spLocks noGrp="1"/>
          </p:cNvSpPr>
          <p:nvPr>
            <p:ph idx="1"/>
          </p:nvPr>
        </p:nvSpPr>
        <p:spPr>
          <a:xfrm>
            <a:off x="838200" y="1306286"/>
            <a:ext cx="10515600" cy="4870677"/>
          </a:xfrm>
        </p:spPr>
        <p:txBody>
          <a:bodyPr/>
          <a:lstStyle/>
          <a:p>
            <a:pPr algn="just">
              <a:lnSpc>
                <a:spcPct val="100000"/>
              </a:lnSpc>
            </a:pPr>
            <a:r>
              <a:rPr lang="en-US" altLang="zh-TW" sz="3200" dirty="0"/>
              <a:t>Firm 1 licenses its product innovation to firm 2 via a two-part tariff licensing contract, </a:t>
            </a:r>
            <a:r>
              <a:rPr lang="en-US" altLang="zh-TW" sz="3200" i="1" dirty="0"/>
              <a:t>i.e.</a:t>
            </a:r>
            <a:r>
              <a:rPr lang="en-US" altLang="zh-TW" sz="3200" dirty="0"/>
              <a:t>, an upfront </a:t>
            </a:r>
            <a:r>
              <a:rPr lang="en-US" altLang="zh-TW" sz="3200" dirty="0" smtClean="0"/>
              <a:t>fee (  ) </a:t>
            </a:r>
            <a:r>
              <a:rPr lang="en-US" altLang="zh-TW" sz="3200" dirty="0"/>
              <a:t>plus a per-unit </a:t>
            </a:r>
            <a:r>
              <a:rPr lang="en-US" altLang="zh-TW" sz="3200" dirty="0" smtClean="0"/>
              <a:t>royalty (  ).</a:t>
            </a:r>
          </a:p>
          <a:p>
            <a:pPr marL="228600" lvl="1" algn="just">
              <a:lnSpc>
                <a:spcPct val="100000"/>
              </a:lnSpc>
              <a:spcBef>
                <a:spcPts val="1000"/>
              </a:spcBef>
            </a:pPr>
            <a:r>
              <a:rPr lang="en-US" altLang="zh-TW" sz="3200" dirty="0"/>
              <a:t>Following Singh and </a:t>
            </a:r>
            <a:r>
              <a:rPr lang="en-US" altLang="zh-TW" sz="3200" dirty="0" err="1"/>
              <a:t>Vives</a:t>
            </a:r>
            <a:r>
              <a:rPr lang="en-US" altLang="zh-TW" sz="3200" dirty="0"/>
              <a:t> (1984), we assume the marginal costs of the two firms to be nil for simplicity.</a:t>
            </a:r>
            <a:endParaRPr lang="zh-TW" altLang="zh-TW" sz="3200" dirty="0"/>
          </a:p>
          <a:p>
            <a:pPr algn="just">
              <a:lnSpc>
                <a:spcPct val="100000"/>
              </a:lnSpc>
            </a:pPr>
            <a:r>
              <a:rPr lang="en-US" altLang="zh-TW" sz="3200" dirty="0"/>
              <a:t>Before licensing, firm 1 is a monopolist in the market, earning a monopoly profit </a:t>
            </a:r>
            <a:r>
              <a:rPr lang="en-US" altLang="zh-TW" sz="3200" dirty="0" smtClean="0"/>
              <a:t>(     ). </a:t>
            </a:r>
            <a:r>
              <a:rPr lang="en-US" altLang="zh-TW" sz="3200" dirty="0"/>
              <a:t>After licensing, the market becomes that of differentiated duopoly. </a:t>
            </a:r>
            <a:endParaRPr lang="zh-TW" altLang="en-US" sz="3200" dirty="0"/>
          </a:p>
        </p:txBody>
      </p:sp>
      <p:sp>
        <p:nvSpPr>
          <p:cNvPr id="11" name="Rectangle 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2" name="物件 11"/>
          <p:cNvGraphicFramePr>
            <a:graphicFrameLocks noChangeAspect="1"/>
          </p:cNvGraphicFramePr>
          <p:nvPr>
            <p:extLst>
              <p:ext uri="{D42A27DB-BD31-4B8C-83A1-F6EECF244321}">
                <p14:modId xmlns:p14="http://schemas.microsoft.com/office/powerpoint/2010/main" val="1722811066"/>
              </p:ext>
            </p:extLst>
          </p:nvPr>
        </p:nvGraphicFramePr>
        <p:xfrm>
          <a:off x="8377646" y="1894934"/>
          <a:ext cx="339634" cy="339634"/>
        </p:xfrm>
        <a:graphic>
          <a:graphicData uri="http://schemas.openxmlformats.org/presentationml/2006/ole">
            <mc:AlternateContent xmlns:mc="http://schemas.openxmlformats.org/markup-compatibility/2006">
              <mc:Choice xmlns:v="urn:schemas-microsoft-com:vml" Requires="v">
                <p:oleObj spid="_x0000_s2392" r:id="rId3" imgW="164885" imgH="164885" progId="Equation.DSMT4">
                  <p:embed/>
                </p:oleObj>
              </mc:Choice>
              <mc:Fallback>
                <p:oleObj r:id="rId3" imgW="164885" imgH="164885" progId="Equation.DSMT4">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7646" y="1894934"/>
                        <a:ext cx="339634" cy="339634"/>
                      </a:xfrm>
                      <a:prstGeom prst="rect">
                        <a:avLst/>
                      </a:prstGeom>
                      <a:noFill/>
                    </p:spPr>
                  </p:pic>
                </p:oleObj>
              </mc:Fallback>
            </mc:AlternateContent>
          </a:graphicData>
        </a:graphic>
      </p:graphicFrame>
      <p:sp>
        <p:nvSpPr>
          <p:cNvPr id="13" name="Rectangle 1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4" name="物件 13"/>
          <p:cNvGraphicFramePr>
            <a:graphicFrameLocks noChangeAspect="1"/>
          </p:cNvGraphicFramePr>
          <p:nvPr>
            <p:extLst>
              <p:ext uri="{D42A27DB-BD31-4B8C-83A1-F6EECF244321}">
                <p14:modId xmlns:p14="http://schemas.microsoft.com/office/powerpoint/2010/main" val="3275123065"/>
              </p:ext>
            </p:extLst>
          </p:nvPr>
        </p:nvGraphicFramePr>
        <p:xfrm>
          <a:off x="2463499" y="2409621"/>
          <a:ext cx="326447" cy="353651"/>
        </p:xfrm>
        <a:graphic>
          <a:graphicData uri="http://schemas.openxmlformats.org/presentationml/2006/ole">
            <mc:AlternateContent xmlns:mc="http://schemas.openxmlformats.org/markup-compatibility/2006">
              <mc:Choice xmlns:v="urn:schemas-microsoft-com:vml" Requires="v">
                <p:oleObj spid="_x0000_s2393" r:id="rId5" imgW="114102" imgH="126780" progId="Equation.DSMT4">
                  <p:embed/>
                </p:oleObj>
              </mc:Choice>
              <mc:Fallback>
                <p:oleObj r:id="rId5" imgW="114102" imgH="126780" progId="Equation.DSMT4">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63499" y="2409621"/>
                        <a:ext cx="326447" cy="353651"/>
                      </a:xfrm>
                      <a:prstGeom prst="rect">
                        <a:avLst/>
                      </a:prstGeom>
                      <a:noFill/>
                    </p:spPr>
                  </p:pic>
                </p:oleObj>
              </mc:Fallback>
            </mc:AlternateContent>
          </a:graphicData>
        </a:graphic>
      </p:graphicFrame>
      <p:sp>
        <p:nvSpPr>
          <p:cNvPr id="15" name="Rectangle 1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6" name="物件 15"/>
          <p:cNvGraphicFramePr>
            <a:graphicFrameLocks noChangeAspect="1"/>
          </p:cNvGraphicFramePr>
          <p:nvPr>
            <p:extLst>
              <p:ext uri="{D42A27DB-BD31-4B8C-83A1-F6EECF244321}">
                <p14:modId xmlns:p14="http://schemas.microsoft.com/office/powerpoint/2010/main" val="978827190"/>
              </p:ext>
            </p:extLst>
          </p:nvPr>
        </p:nvGraphicFramePr>
        <p:xfrm>
          <a:off x="5860869" y="4517638"/>
          <a:ext cx="583474" cy="606813"/>
        </p:xfrm>
        <a:graphic>
          <a:graphicData uri="http://schemas.openxmlformats.org/presentationml/2006/ole">
            <mc:AlternateContent xmlns:mc="http://schemas.openxmlformats.org/markup-compatibility/2006">
              <mc:Choice xmlns:v="urn:schemas-microsoft-com:vml" Requires="v">
                <p:oleObj spid="_x0000_s2394" r:id="rId7" imgW="241195" imgH="241195" progId="Equation.DSMT4">
                  <p:embed/>
                </p:oleObj>
              </mc:Choice>
              <mc:Fallback>
                <p:oleObj r:id="rId7" imgW="241195" imgH="241195" progId="Equation.DSMT4">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60869" y="4517638"/>
                        <a:ext cx="583474" cy="606813"/>
                      </a:xfrm>
                      <a:prstGeom prst="rect">
                        <a:avLst/>
                      </a:prstGeom>
                      <a:noFill/>
                    </p:spPr>
                  </p:pic>
                </p:oleObj>
              </mc:Fallback>
            </mc:AlternateContent>
          </a:graphicData>
        </a:graphic>
      </p:graphicFrame>
    </p:spTree>
    <p:extLst>
      <p:ext uri="{BB962C8B-B14F-4D97-AF65-F5344CB8AC3E}">
        <p14:creationId xmlns:p14="http://schemas.microsoft.com/office/powerpoint/2010/main" val="9830919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3751217" cy="749572"/>
          </a:xfrm>
        </p:spPr>
        <p:style>
          <a:lnRef idx="0">
            <a:schemeClr val="accent5"/>
          </a:lnRef>
          <a:fillRef idx="3">
            <a:schemeClr val="accent5"/>
          </a:fillRef>
          <a:effectRef idx="3">
            <a:schemeClr val="accent5"/>
          </a:effectRef>
          <a:fontRef idx="minor">
            <a:schemeClr val="lt1"/>
          </a:fontRef>
        </p:style>
        <p:txBody>
          <a:bodyPr/>
          <a:lstStyle/>
          <a:p>
            <a:r>
              <a:rPr lang="en-US" altLang="zh-TW" dirty="0"/>
              <a:t>Game </a:t>
            </a:r>
            <a:r>
              <a:rPr lang="en-US" altLang="zh-TW" dirty="0" smtClean="0"/>
              <a:t>structure</a:t>
            </a:r>
            <a:endParaRPr lang="zh-TW" altLang="en-US" dirty="0"/>
          </a:p>
        </p:txBody>
      </p:sp>
      <p:sp>
        <p:nvSpPr>
          <p:cNvPr id="3" name="內容版面配置區 2"/>
          <p:cNvSpPr>
            <a:spLocks noGrp="1"/>
          </p:cNvSpPr>
          <p:nvPr>
            <p:ph idx="1"/>
          </p:nvPr>
        </p:nvSpPr>
        <p:spPr>
          <a:xfrm>
            <a:off x="838200" y="1262743"/>
            <a:ext cx="10515600" cy="4914220"/>
          </a:xfrm>
        </p:spPr>
        <p:txBody>
          <a:bodyPr>
            <a:noAutofit/>
          </a:bodyPr>
          <a:lstStyle/>
          <a:p>
            <a:pPr algn="just"/>
            <a:r>
              <a:rPr lang="en-US" altLang="zh-TW" sz="3200" dirty="0"/>
              <a:t>The game in question consists of two stages. </a:t>
            </a:r>
            <a:endParaRPr lang="zh-TW" altLang="zh-TW" sz="3200" dirty="0"/>
          </a:p>
          <a:p>
            <a:pPr algn="just"/>
            <a:r>
              <a:rPr lang="en-US" altLang="zh-TW" sz="3200" dirty="0"/>
              <a:t>First stage: firm 1 chooses the optimal royalty and fixed fee and firm 2 determines whether or not to accept the licensing contract.</a:t>
            </a:r>
            <a:endParaRPr lang="zh-TW" altLang="zh-TW" sz="3200" dirty="0"/>
          </a:p>
          <a:p>
            <a:pPr algn="just"/>
            <a:r>
              <a:rPr lang="en-US" altLang="zh-TW" sz="3200" dirty="0"/>
              <a:t>Second stage: the two firms compete in either Bertrand or </a:t>
            </a:r>
            <a:r>
              <a:rPr lang="en-US" altLang="zh-TW" sz="3200" dirty="0" err="1"/>
              <a:t>Cournot</a:t>
            </a:r>
            <a:r>
              <a:rPr lang="en-US" altLang="zh-TW" sz="3200" dirty="0"/>
              <a:t> fashion.</a:t>
            </a:r>
            <a:endParaRPr lang="zh-TW" altLang="zh-TW" sz="3200" dirty="0"/>
          </a:p>
          <a:p>
            <a:pPr algn="just"/>
            <a:r>
              <a:rPr lang="en-US" altLang="zh-TW" sz="3200" dirty="0"/>
              <a:t>The sub-game perfect Nash equilibrium is solved through backward induction. </a:t>
            </a:r>
            <a:endParaRPr lang="zh-TW" altLang="zh-TW" sz="3200" dirty="0"/>
          </a:p>
          <a:p>
            <a:pPr algn="just"/>
            <a:r>
              <a:rPr lang="en-US" altLang="zh-TW" sz="3200" dirty="0"/>
              <a:t>We begin our analysis by considering the </a:t>
            </a:r>
            <a:r>
              <a:rPr lang="en-US" altLang="zh-TW" sz="3200" dirty="0" err="1"/>
              <a:t>Cournot</a:t>
            </a:r>
            <a:r>
              <a:rPr lang="en-US" altLang="zh-TW" sz="3200" dirty="0"/>
              <a:t> regime first, followed by the Bertrand regime</a:t>
            </a:r>
            <a:r>
              <a:rPr lang="en-US" altLang="zh-TW" sz="3200" dirty="0" smtClean="0"/>
              <a:t>.</a:t>
            </a:r>
            <a:endParaRPr lang="zh-TW" altLang="zh-TW" sz="3200" dirty="0"/>
          </a:p>
        </p:txBody>
      </p:sp>
    </p:spTree>
    <p:extLst>
      <p:ext uri="{BB962C8B-B14F-4D97-AF65-F5344CB8AC3E}">
        <p14:creationId xmlns:p14="http://schemas.microsoft.com/office/powerpoint/2010/main" val="18695961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3"/>
          <p:cNvSpPr>
            <a:spLocks noGrp="1"/>
          </p:cNvSpPr>
          <p:nvPr>
            <p:ph type="title"/>
          </p:nvPr>
        </p:nvSpPr>
        <p:spPr>
          <a:xfrm>
            <a:off x="831850" y="2281646"/>
            <a:ext cx="10515600" cy="1358537"/>
          </a:xfrm>
        </p:spPr>
        <p:style>
          <a:lnRef idx="0">
            <a:schemeClr val="accent5"/>
          </a:lnRef>
          <a:fillRef idx="3">
            <a:schemeClr val="accent5"/>
          </a:fillRef>
          <a:effectRef idx="3">
            <a:schemeClr val="accent5"/>
          </a:effectRef>
          <a:fontRef idx="minor">
            <a:schemeClr val="lt1"/>
          </a:fontRef>
        </p:style>
        <p:txBody>
          <a:bodyPr>
            <a:normAutofit/>
          </a:bodyPr>
          <a:lstStyle/>
          <a:p>
            <a:pPr algn="ctr"/>
            <a:r>
              <a:rPr lang="en-US" altLang="zh-TW" dirty="0"/>
              <a:t>THE COURNOT </a:t>
            </a:r>
            <a:r>
              <a:rPr lang="en-US" altLang="zh-TW" dirty="0" smtClean="0"/>
              <a:t>EQUILIBRIUM</a:t>
            </a:r>
            <a:endParaRPr lang="zh-TW" altLang="en-US" dirty="0"/>
          </a:p>
        </p:txBody>
      </p:sp>
    </p:spTree>
    <p:extLst>
      <p:ext uri="{BB962C8B-B14F-4D97-AF65-F5344CB8AC3E}">
        <p14:creationId xmlns:p14="http://schemas.microsoft.com/office/powerpoint/2010/main" val="34768417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838200" y="365125"/>
            <a:ext cx="9124406" cy="732155"/>
          </a:xfrm>
        </p:spPr>
        <p:style>
          <a:lnRef idx="0">
            <a:schemeClr val="accent5"/>
          </a:lnRef>
          <a:fillRef idx="3">
            <a:schemeClr val="accent5"/>
          </a:fillRef>
          <a:effectRef idx="3">
            <a:schemeClr val="accent5"/>
          </a:effectRef>
          <a:fontRef idx="minor">
            <a:schemeClr val="lt1"/>
          </a:fontRef>
        </p:style>
        <p:txBody>
          <a:bodyPr/>
          <a:lstStyle/>
          <a:p>
            <a:r>
              <a:rPr lang="en-US" altLang="zh-TW" dirty="0"/>
              <a:t>The profit functions in the output </a:t>
            </a:r>
            <a:r>
              <a:rPr lang="en-US" altLang="zh-TW" dirty="0" smtClean="0"/>
              <a:t>stage</a:t>
            </a:r>
            <a:endParaRPr lang="zh-TW" altLang="en-US" dirty="0"/>
          </a:p>
        </p:txBody>
      </p:sp>
      <p:sp>
        <p:nvSpPr>
          <p:cNvPr id="5" name="內容版面配置區 4"/>
          <p:cNvSpPr>
            <a:spLocks noGrp="1"/>
          </p:cNvSpPr>
          <p:nvPr>
            <p:ph idx="1"/>
          </p:nvPr>
        </p:nvSpPr>
        <p:spPr>
          <a:xfrm>
            <a:off x="838200" y="1254034"/>
            <a:ext cx="10515600" cy="4922929"/>
          </a:xfrm>
        </p:spPr>
        <p:txBody>
          <a:bodyPr>
            <a:normAutofit/>
          </a:bodyPr>
          <a:lstStyle/>
          <a:p>
            <a:pPr marL="228600" lvl="1">
              <a:lnSpc>
                <a:spcPct val="100000"/>
              </a:lnSpc>
              <a:spcBef>
                <a:spcPts val="1000"/>
              </a:spcBef>
            </a:pPr>
            <a:r>
              <a:rPr lang="en-US" altLang="zh-TW" sz="3600" dirty="0"/>
              <a:t>The profits of firm 1 and firm 2 under the </a:t>
            </a:r>
            <a:r>
              <a:rPr lang="en-US" altLang="zh-TW" sz="3600" dirty="0" err="1"/>
              <a:t>Cournot</a:t>
            </a:r>
            <a:r>
              <a:rPr lang="en-US" altLang="zh-TW" sz="3600" dirty="0"/>
              <a:t> regime are specified respectively as follows:</a:t>
            </a:r>
            <a:endParaRPr lang="zh-TW" altLang="zh-TW" sz="3600" dirty="0"/>
          </a:p>
          <a:p>
            <a:pPr marL="0" indent="0">
              <a:lnSpc>
                <a:spcPct val="150000"/>
              </a:lnSpc>
              <a:buNone/>
            </a:pPr>
            <a:r>
              <a:rPr lang="en-US" altLang="zh-TW" sz="3600" dirty="0"/>
              <a:t> </a:t>
            </a:r>
            <a:r>
              <a:rPr lang="en-US" altLang="zh-TW" sz="3600" dirty="0" smtClean="0"/>
              <a:t>                                               ,                                 (2)</a:t>
            </a:r>
          </a:p>
          <a:p>
            <a:pPr marL="0" indent="0">
              <a:lnSpc>
                <a:spcPct val="150000"/>
              </a:lnSpc>
              <a:buNone/>
            </a:pPr>
            <a:r>
              <a:rPr lang="en-US" altLang="zh-TW" sz="3600" dirty="0"/>
              <a:t> </a:t>
            </a:r>
            <a:r>
              <a:rPr lang="en-US" altLang="zh-TW" sz="3600" dirty="0" smtClean="0"/>
              <a:t>                                               ,                                 (3)</a:t>
            </a:r>
          </a:p>
          <a:p>
            <a:pPr marL="0" indent="0">
              <a:lnSpc>
                <a:spcPct val="150000"/>
              </a:lnSpc>
              <a:buNone/>
            </a:pPr>
            <a:r>
              <a:rPr lang="en-US" altLang="zh-TW" sz="3600" dirty="0"/>
              <a:t>where variables with a superscript “C” indicate that they are associated with the </a:t>
            </a:r>
            <a:r>
              <a:rPr lang="en-US" altLang="zh-TW" sz="3600" dirty="0" err="1"/>
              <a:t>Cournot</a:t>
            </a:r>
            <a:r>
              <a:rPr lang="en-US" altLang="zh-TW" sz="3600" dirty="0"/>
              <a:t> regime.</a:t>
            </a:r>
            <a:endParaRPr lang="zh-TW" altLang="zh-TW" sz="3600" dirty="0"/>
          </a:p>
          <a:p>
            <a:pPr marL="0" indent="0">
              <a:lnSpc>
                <a:spcPct val="150000"/>
              </a:lnSpc>
              <a:buNone/>
            </a:pPr>
            <a:endParaRPr lang="zh-TW" altLang="en-US" sz="3600" dirty="0"/>
          </a:p>
        </p:txBody>
      </p:sp>
      <p:sp>
        <p:nvSpPr>
          <p:cNvPr id="6"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411666047"/>
              </p:ext>
            </p:extLst>
          </p:nvPr>
        </p:nvGraphicFramePr>
        <p:xfrm>
          <a:off x="2211977" y="2603863"/>
          <a:ext cx="3774637" cy="748936"/>
        </p:xfrm>
        <a:graphic>
          <a:graphicData uri="http://schemas.openxmlformats.org/presentationml/2006/ole">
            <mc:AlternateContent xmlns:mc="http://schemas.openxmlformats.org/markup-compatibility/2006">
              <mc:Choice xmlns:v="urn:schemas-microsoft-com:vml" Requires="v">
                <p:oleObj spid="_x0000_s3289" r:id="rId3" imgW="1193800" imgH="241300" progId="Equation.DSMT4">
                  <p:embed/>
                </p:oleObj>
              </mc:Choice>
              <mc:Fallback>
                <p:oleObj r:id="rId3" imgW="1193800" imgH="2413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1977" y="2603863"/>
                        <a:ext cx="3774637" cy="748936"/>
                      </a:xfrm>
                      <a:prstGeom prst="rect">
                        <a:avLst/>
                      </a:prstGeom>
                      <a:noFill/>
                    </p:spPr>
                  </p:pic>
                </p:oleObj>
              </mc:Fallback>
            </mc:AlternateContent>
          </a:graphicData>
        </a:graphic>
      </p:graphicFrame>
      <p:sp>
        <p:nvSpPr>
          <p:cNvPr id="8"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9" name="物件 8"/>
          <p:cNvGraphicFramePr>
            <a:graphicFrameLocks noChangeAspect="1"/>
          </p:cNvGraphicFramePr>
          <p:nvPr>
            <p:extLst>
              <p:ext uri="{D42A27DB-BD31-4B8C-83A1-F6EECF244321}">
                <p14:modId xmlns:p14="http://schemas.microsoft.com/office/powerpoint/2010/main" val="1418165790"/>
              </p:ext>
            </p:extLst>
          </p:nvPr>
        </p:nvGraphicFramePr>
        <p:xfrm>
          <a:off x="2151016" y="3509553"/>
          <a:ext cx="3713677" cy="771302"/>
        </p:xfrm>
        <a:graphic>
          <a:graphicData uri="http://schemas.openxmlformats.org/presentationml/2006/ole">
            <mc:AlternateContent xmlns:mc="http://schemas.openxmlformats.org/markup-compatibility/2006">
              <mc:Choice xmlns:v="urn:schemas-microsoft-com:vml" Requires="v">
                <p:oleObj spid="_x0000_s3290" r:id="rId5" imgW="1231366" imgH="253890" progId="Equation.DSMT4">
                  <p:embed/>
                </p:oleObj>
              </mc:Choice>
              <mc:Fallback>
                <p:oleObj r:id="rId5" imgW="1231366" imgH="25389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1016" y="3509553"/>
                        <a:ext cx="3713677" cy="771302"/>
                      </a:xfrm>
                      <a:prstGeom prst="rect">
                        <a:avLst/>
                      </a:prstGeom>
                      <a:noFill/>
                    </p:spPr>
                  </p:pic>
                </p:oleObj>
              </mc:Fallback>
            </mc:AlternateContent>
          </a:graphicData>
        </a:graphic>
      </p:graphicFrame>
    </p:spTree>
    <p:extLst>
      <p:ext uri="{BB962C8B-B14F-4D97-AF65-F5344CB8AC3E}">
        <p14:creationId xmlns:p14="http://schemas.microsoft.com/office/powerpoint/2010/main" val="38093294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8297091" cy="706029"/>
          </a:xfrm>
        </p:spPr>
        <p:style>
          <a:lnRef idx="0">
            <a:schemeClr val="accent5"/>
          </a:lnRef>
          <a:fillRef idx="3">
            <a:schemeClr val="accent5"/>
          </a:fillRef>
          <a:effectRef idx="3">
            <a:schemeClr val="accent5"/>
          </a:effectRef>
          <a:fontRef idx="minor">
            <a:schemeClr val="lt1"/>
          </a:fontRef>
        </p:style>
        <p:txBody>
          <a:bodyPr/>
          <a:lstStyle/>
          <a:p>
            <a:r>
              <a:rPr lang="en-US" altLang="zh-TW" dirty="0"/>
              <a:t>Equilibrium and comparative </a:t>
            </a:r>
            <a:r>
              <a:rPr lang="en-US" altLang="zh-TW" dirty="0" smtClean="0"/>
              <a:t>statics</a:t>
            </a:r>
            <a:endParaRPr lang="zh-TW" altLang="en-US" dirty="0"/>
          </a:p>
        </p:txBody>
      </p:sp>
      <p:sp>
        <p:nvSpPr>
          <p:cNvPr id="3" name="內容版面配置區 2"/>
          <p:cNvSpPr>
            <a:spLocks noGrp="1"/>
          </p:cNvSpPr>
          <p:nvPr>
            <p:ph idx="1"/>
          </p:nvPr>
        </p:nvSpPr>
        <p:spPr>
          <a:xfrm>
            <a:off x="838200" y="1201782"/>
            <a:ext cx="10515600" cy="5264155"/>
          </a:xfrm>
        </p:spPr>
        <p:txBody>
          <a:bodyPr>
            <a:normAutofit/>
          </a:bodyPr>
          <a:lstStyle/>
          <a:p>
            <a:pPr marL="228600" lvl="1">
              <a:spcBef>
                <a:spcPts val="1000"/>
              </a:spcBef>
            </a:pPr>
            <a:r>
              <a:rPr lang="en-US" altLang="zh-TW" sz="3200" dirty="0"/>
              <a:t>By routine calculus, we have</a:t>
            </a:r>
            <a:r>
              <a:rPr lang="en-US" altLang="zh-TW" sz="3200" dirty="0" smtClean="0"/>
              <a:t>:</a:t>
            </a:r>
          </a:p>
          <a:p>
            <a:pPr marL="0" lvl="1" indent="0">
              <a:lnSpc>
                <a:spcPct val="150000"/>
              </a:lnSpc>
              <a:spcBef>
                <a:spcPts val="1000"/>
              </a:spcBef>
              <a:buNone/>
            </a:pPr>
            <a:r>
              <a:rPr lang="en-US" altLang="zh-TW" sz="3200" dirty="0" smtClean="0"/>
              <a:t>                                    ,                                                    (4)</a:t>
            </a:r>
          </a:p>
          <a:p>
            <a:pPr marL="0" lvl="1" indent="0">
              <a:lnSpc>
                <a:spcPct val="150000"/>
              </a:lnSpc>
              <a:spcBef>
                <a:spcPts val="1000"/>
              </a:spcBef>
              <a:buNone/>
            </a:pPr>
            <a:r>
              <a:rPr lang="en-US" altLang="zh-TW" sz="3200" dirty="0"/>
              <a:t> </a:t>
            </a:r>
            <a:r>
              <a:rPr lang="en-US" altLang="zh-TW" sz="3200" dirty="0" smtClean="0"/>
              <a:t>                                       .                                                (5)</a:t>
            </a:r>
          </a:p>
          <a:p>
            <a:pPr marL="228600" lvl="1">
              <a:spcBef>
                <a:spcPts val="1000"/>
              </a:spcBef>
            </a:pPr>
            <a:r>
              <a:rPr lang="en-US" altLang="zh-TW" sz="3200" dirty="0"/>
              <a:t>The second-order and the stability conditions are all satisfied. </a:t>
            </a:r>
            <a:endParaRPr lang="en-US" altLang="zh-TW" sz="3200" dirty="0" smtClean="0"/>
          </a:p>
          <a:p>
            <a:pPr marL="228600" lvl="1">
              <a:spcBef>
                <a:spcPts val="1000"/>
              </a:spcBef>
            </a:pPr>
            <a:r>
              <a:rPr lang="en-US" altLang="zh-TW" sz="3200" dirty="0"/>
              <a:t>The comparative static effects are derivable from and  as follows:</a:t>
            </a:r>
            <a:endParaRPr lang="zh-TW" altLang="zh-TW" sz="3200" dirty="0"/>
          </a:p>
          <a:p>
            <a:pPr marL="0" lvl="1" indent="0">
              <a:spcBef>
                <a:spcPts val="1000"/>
              </a:spcBef>
              <a:buNone/>
            </a:pPr>
            <a:r>
              <a:rPr lang="en-US" altLang="zh-TW" sz="3600" dirty="0" smtClean="0"/>
              <a:t>                                             ,</a:t>
            </a:r>
          </a:p>
          <a:p>
            <a:pPr marL="0" lvl="1" indent="0">
              <a:spcBef>
                <a:spcPts val="1000"/>
              </a:spcBef>
              <a:buNone/>
            </a:pPr>
            <a:r>
              <a:rPr lang="en-US" altLang="zh-TW" sz="3600" dirty="0"/>
              <a:t> </a:t>
            </a:r>
            <a:r>
              <a:rPr lang="en-US" altLang="zh-TW" sz="3600" dirty="0" smtClean="0"/>
              <a:t>                                            .</a:t>
            </a:r>
            <a:endParaRPr lang="zh-TW" altLang="zh-TW" sz="3600"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2153993774"/>
              </p:ext>
            </p:extLst>
          </p:nvPr>
        </p:nvGraphicFramePr>
        <p:xfrm>
          <a:off x="1824530" y="1645923"/>
          <a:ext cx="2399128" cy="834480"/>
        </p:xfrm>
        <a:graphic>
          <a:graphicData uri="http://schemas.openxmlformats.org/presentationml/2006/ole">
            <mc:AlternateContent xmlns:mc="http://schemas.openxmlformats.org/markup-compatibility/2006">
              <mc:Choice xmlns:v="urn:schemas-microsoft-com:vml" Requires="v">
                <p:oleObj spid="_x0000_s4525" r:id="rId3" imgW="1320800" imgH="457200" progId="Equation.DSMT4">
                  <p:embed/>
                </p:oleObj>
              </mc:Choice>
              <mc:Fallback>
                <p:oleObj r:id="rId3" imgW="1320800" imgH="4572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4530" y="1645923"/>
                        <a:ext cx="2399128" cy="834480"/>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383566960"/>
              </p:ext>
            </p:extLst>
          </p:nvPr>
        </p:nvGraphicFramePr>
        <p:xfrm>
          <a:off x="1824530" y="2611032"/>
          <a:ext cx="2851974" cy="773417"/>
        </p:xfrm>
        <a:graphic>
          <a:graphicData uri="http://schemas.openxmlformats.org/presentationml/2006/ole">
            <mc:AlternateContent xmlns:mc="http://schemas.openxmlformats.org/markup-compatibility/2006">
              <mc:Choice xmlns:v="urn:schemas-microsoft-com:vml" Requires="v">
                <p:oleObj spid="_x0000_s4526" r:id="rId5" imgW="1689100" imgH="457200" progId="Equation.DSMT4">
                  <p:embed/>
                </p:oleObj>
              </mc:Choice>
              <mc:Fallback>
                <p:oleObj r:id="rId5" imgW="1689100" imgH="4572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4530" y="2611032"/>
                        <a:ext cx="2851974" cy="773417"/>
                      </a:xfrm>
                      <a:prstGeom prst="rect">
                        <a:avLst/>
                      </a:prstGeom>
                      <a:noFill/>
                    </p:spPr>
                  </p:pic>
                </p:oleObj>
              </mc:Fallback>
            </mc:AlternateContent>
          </a:graphicData>
        </a:graphic>
      </p:graphicFrame>
      <p:sp>
        <p:nvSpPr>
          <p:cNvPr id="8"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9" name="物件 8"/>
          <p:cNvGraphicFramePr>
            <a:graphicFrameLocks noChangeAspect="1"/>
          </p:cNvGraphicFramePr>
          <p:nvPr>
            <p:extLst>
              <p:ext uri="{D42A27DB-BD31-4B8C-83A1-F6EECF244321}">
                <p14:modId xmlns:p14="http://schemas.microsoft.com/office/powerpoint/2010/main" val="1652921525"/>
              </p:ext>
            </p:extLst>
          </p:nvPr>
        </p:nvGraphicFramePr>
        <p:xfrm>
          <a:off x="1698171" y="4947463"/>
          <a:ext cx="3859905" cy="583474"/>
        </p:xfrm>
        <a:graphic>
          <a:graphicData uri="http://schemas.openxmlformats.org/presentationml/2006/ole">
            <mc:AlternateContent xmlns:mc="http://schemas.openxmlformats.org/markup-compatibility/2006">
              <mc:Choice xmlns:v="urn:schemas-microsoft-com:vml" Requires="v">
                <p:oleObj spid="_x0000_s4527" r:id="rId7" imgW="1638300" imgH="241300" progId="Equation.DSMT4">
                  <p:embed/>
                </p:oleObj>
              </mc:Choice>
              <mc:Fallback>
                <p:oleObj r:id="rId7" imgW="1638300" imgH="2413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98171" y="4947463"/>
                        <a:ext cx="3859905" cy="583474"/>
                      </a:xfrm>
                      <a:prstGeom prst="rect">
                        <a:avLst/>
                      </a:prstGeom>
                      <a:noFill/>
                    </p:spPr>
                  </p:pic>
                </p:oleObj>
              </mc:Fallback>
            </mc:AlternateContent>
          </a:graphicData>
        </a:graphic>
      </p:graphicFrame>
      <p:sp>
        <p:nvSpPr>
          <p:cNvPr id="10" name="Rectangle 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1" name="物件 10"/>
          <p:cNvGraphicFramePr>
            <a:graphicFrameLocks noChangeAspect="1"/>
          </p:cNvGraphicFramePr>
          <p:nvPr>
            <p:extLst>
              <p:ext uri="{D42A27DB-BD31-4B8C-83A1-F6EECF244321}">
                <p14:modId xmlns:p14="http://schemas.microsoft.com/office/powerpoint/2010/main" val="2220013768"/>
              </p:ext>
            </p:extLst>
          </p:nvPr>
        </p:nvGraphicFramePr>
        <p:xfrm>
          <a:off x="1627527" y="5709462"/>
          <a:ext cx="4001192" cy="577950"/>
        </p:xfrm>
        <a:graphic>
          <a:graphicData uri="http://schemas.openxmlformats.org/presentationml/2006/ole">
            <mc:AlternateContent xmlns:mc="http://schemas.openxmlformats.org/markup-compatibility/2006">
              <mc:Choice xmlns:v="urn:schemas-microsoft-com:vml" Requires="v">
                <p:oleObj spid="_x0000_s4528" r:id="rId9" imgW="1841500" imgH="241300" progId="Equation.DSMT4">
                  <p:embed/>
                </p:oleObj>
              </mc:Choice>
              <mc:Fallback>
                <p:oleObj r:id="rId9" imgW="1841500" imgH="241300"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27527" y="5709462"/>
                        <a:ext cx="4001192" cy="577950"/>
                      </a:xfrm>
                      <a:prstGeom prst="rect">
                        <a:avLst/>
                      </a:prstGeom>
                      <a:noFill/>
                    </p:spPr>
                  </p:pic>
                </p:oleObj>
              </mc:Fallback>
            </mc:AlternateContent>
          </a:graphicData>
        </a:graphic>
      </p:graphicFrame>
    </p:spTree>
    <p:extLst>
      <p:ext uri="{BB962C8B-B14F-4D97-AF65-F5344CB8AC3E}">
        <p14:creationId xmlns:p14="http://schemas.microsoft.com/office/powerpoint/2010/main" val="1226710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3064099" cy="703821"/>
          </a:xfrm>
        </p:spPr>
        <p:style>
          <a:lnRef idx="0">
            <a:schemeClr val="accent5"/>
          </a:lnRef>
          <a:fillRef idx="3">
            <a:schemeClr val="accent5"/>
          </a:fillRef>
          <a:effectRef idx="3">
            <a:schemeClr val="accent5"/>
          </a:effectRef>
          <a:fontRef idx="minor">
            <a:schemeClr val="lt1"/>
          </a:fontRef>
        </p:style>
        <p:txBody>
          <a:bodyPr/>
          <a:lstStyle/>
          <a:p>
            <a:r>
              <a:rPr lang="en-US" altLang="zh-TW" dirty="0" smtClean="0"/>
              <a:t>Introduction</a:t>
            </a:r>
            <a:endParaRPr lang="zh-TW" altLang="en-US" dirty="0"/>
          </a:p>
        </p:txBody>
      </p:sp>
      <p:sp>
        <p:nvSpPr>
          <p:cNvPr id="3" name="內容版面配置區 2"/>
          <p:cNvSpPr>
            <a:spLocks noGrp="1"/>
          </p:cNvSpPr>
          <p:nvPr>
            <p:ph idx="1"/>
          </p:nvPr>
        </p:nvSpPr>
        <p:spPr>
          <a:xfrm>
            <a:off x="838200" y="1287887"/>
            <a:ext cx="10515600" cy="4889076"/>
          </a:xfrm>
        </p:spPr>
        <p:txBody>
          <a:bodyPr>
            <a:normAutofit/>
          </a:bodyPr>
          <a:lstStyle/>
          <a:p>
            <a:pPr lvl="0" algn="just"/>
            <a:r>
              <a:rPr lang="en-US" altLang="zh-TW" sz="3600" dirty="0"/>
              <a:t>Singh and </a:t>
            </a:r>
            <a:r>
              <a:rPr lang="en-US" altLang="zh-TW" sz="3600" dirty="0" err="1"/>
              <a:t>Vives</a:t>
            </a:r>
            <a:r>
              <a:rPr lang="en-US" altLang="zh-TW" sz="3600" dirty="0"/>
              <a:t> (1984) show that Bertrand competition is more efficient but less profitable for firms than </a:t>
            </a:r>
            <a:r>
              <a:rPr lang="en-US" altLang="zh-TW" sz="3600" dirty="0" err="1"/>
              <a:t>Cournot</a:t>
            </a:r>
            <a:r>
              <a:rPr lang="en-US" altLang="zh-TW" sz="3600" dirty="0"/>
              <a:t> competition when goods are substitutes</a:t>
            </a:r>
            <a:r>
              <a:rPr lang="en-US" altLang="zh-TW" sz="3600" dirty="0" smtClean="0"/>
              <a:t>.</a:t>
            </a:r>
          </a:p>
          <a:p>
            <a:pPr lvl="0"/>
            <a:endParaRPr lang="zh-TW" altLang="zh-TW" sz="3600" dirty="0"/>
          </a:p>
          <a:p>
            <a:pPr lvl="0" algn="just"/>
            <a:r>
              <a:rPr lang="en-US" altLang="zh-TW" sz="3600" dirty="0"/>
              <a:t>This standard result has drawn considerable attention and been challenged by sizeable theoretical literature</a:t>
            </a:r>
            <a:r>
              <a:rPr lang="en-US" altLang="zh-TW" sz="3600" dirty="0" smtClean="0"/>
              <a:t>.</a:t>
            </a:r>
            <a:endParaRPr lang="zh-TW" altLang="zh-TW" sz="3600" dirty="0"/>
          </a:p>
        </p:txBody>
      </p:sp>
    </p:spTree>
    <p:extLst>
      <p:ext uri="{BB962C8B-B14F-4D97-AF65-F5344CB8AC3E}">
        <p14:creationId xmlns:p14="http://schemas.microsoft.com/office/powerpoint/2010/main" val="32884702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443502"/>
            <a:ext cx="9908177" cy="645069"/>
          </a:xfrm>
        </p:spPr>
        <p:style>
          <a:lnRef idx="0">
            <a:schemeClr val="accent5"/>
          </a:lnRef>
          <a:fillRef idx="3">
            <a:schemeClr val="accent5"/>
          </a:fillRef>
          <a:effectRef idx="3">
            <a:schemeClr val="accent5"/>
          </a:effectRef>
          <a:fontRef idx="minor">
            <a:schemeClr val="lt1"/>
          </a:fontRef>
        </p:style>
        <p:txBody>
          <a:bodyPr>
            <a:normAutofit fontScale="90000"/>
          </a:bodyPr>
          <a:lstStyle/>
          <a:p>
            <a:r>
              <a:rPr lang="en-US" altLang="zh-TW" dirty="0"/>
              <a:t>Figure 1. The reaction functions under </a:t>
            </a:r>
            <a:r>
              <a:rPr lang="en-US" altLang="zh-TW" dirty="0" err="1"/>
              <a:t>Cournot</a:t>
            </a:r>
            <a:r>
              <a:rPr lang="en-US" altLang="zh-TW" dirty="0"/>
              <a:t> </a:t>
            </a:r>
            <a:endParaRPr lang="zh-TW" altLang="en-US" dirty="0"/>
          </a:p>
        </p:txBody>
      </p:sp>
      <p:sp>
        <p:nvSpPr>
          <p:cNvPr id="4" name="Rectangle 2"/>
          <p:cNvSpPr>
            <a:spLocks noChangeArrowheads="1"/>
          </p:cNvSpPr>
          <p:nvPr/>
        </p:nvSpPr>
        <p:spPr bwMode="auto">
          <a:xfrm>
            <a:off x="-95794"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3823392741"/>
              </p:ext>
            </p:extLst>
          </p:nvPr>
        </p:nvGraphicFramePr>
        <p:xfrm>
          <a:off x="3114999" y="1099469"/>
          <a:ext cx="5367150" cy="5077494"/>
        </p:xfrm>
        <a:graphic>
          <a:graphicData uri="http://schemas.openxmlformats.org/presentationml/2006/ole">
            <mc:AlternateContent xmlns:mc="http://schemas.openxmlformats.org/markup-compatibility/2006">
              <mc:Choice xmlns:v="urn:schemas-microsoft-com:vml" Requires="v">
                <p:oleObj spid="_x0000_s5227" name="Picture" r:id="rId3" imgW="3160814" imgH="3172981" progId="Word.Picture.8">
                  <p:embed/>
                </p:oleObj>
              </mc:Choice>
              <mc:Fallback>
                <p:oleObj name="Picture" r:id="rId3" imgW="3160814" imgH="3172981"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14999" y="1099469"/>
                        <a:ext cx="5367150" cy="5077494"/>
                      </a:xfrm>
                      <a:prstGeom prst="rect">
                        <a:avLst/>
                      </a:prstGeom>
                      <a:noFill/>
                    </p:spPr>
                  </p:pic>
                </p:oleObj>
              </mc:Fallback>
            </mc:AlternateContent>
          </a:graphicData>
        </a:graphic>
      </p:graphicFrame>
    </p:spTree>
    <p:extLst>
      <p:ext uri="{BB962C8B-B14F-4D97-AF65-F5344CB8AC3E}">
        <p14:creationId xmlns:p14="http://schemas.microsoft.com/office/powerpoint/2010/main" val="38792893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9098280" cy="697321"/>
          </a:xfrm>
        </p:spPr>
        <p:style>
          <a:lnRef idx="0">
            <a:schemeClr val="accent5"/>
          </a:lnRef>
          <a:fillRef idx="3">
            <a:schemeClr val="accent5"/>
          </a:fillRef>
          <a:effectRef idx="3">
            <a:schemeClr val="accent5"/>
          </a:effectRef>
          <a:fontRef idx="minor">
            <a:schemeClr val="lt1"/>
          </a:fontRef>
        </p:style>
        <p:txBody>
          <a:bodyPr/>
          <a:lstStyle/>
          <a:p>
            <a:r>
              <a:rPr lang="en-US" altLang="zh-TW" dirty="0"/>
              <a:t>The objective function in the first stage </a:t>
            </a:r>
            <a:endParaRPr lang="zh-TW" altLang="en-US" dirty="0"/>
          </a:p>
        </p:txBody>
      </p:sp>
      <p:sp>
        <p:nvSpPr>
          <p:cNvPr id="3" name="內容版面配置區 2"/>
          <p:cNvSpPr>
            <a:spLocks noGrp="1"/>
          </p:cNvSpPr>
          <p:nvPr>
            <p:ph idx="1"/>
          </p:nvPr>
        </p:nvSpPr>
        <p:spPr>
          <a:xfrm>
            <a:off x="838200" y="1227909"/>
            <a:ext cx="10515600" cy="4949054"/>
          </a:xfrm>
        </p:spPr>
        <p:txBody>
          <a:bodyPr>
            <a:normAutofit/>
          </a:bodyPr>
          <a:lstStyle/>
          <a:p>
            <a:pPr marL="228600" lvl="1">
              <a:spcBef>
                <a:spcPts val="1000"/>
              </a:spcBef>
            </a:pPr>
            <a:r>
              <a:rPr lang="en-US" altLang="zh-TW" sz="3200" dirty="0"/>
              <a:t>The profits of firm 1 in the first stage can be expressed as follows:</a:t>
            </a:r>
            <a:endParaRPr lang="zh-TW" altLang="zh-TW" sz="3200" dirty="0"/>
          </a:p>
          <a:p>
            <a:pPr marL="0" indent="0">
              <a:lnSpc>
                <a:spcPct val="150000"/>
              </a:lnSpc>
              <a:buNone/>
            </a:pPr>
            <a:r>
              <a:rPr lang="en-US" altLang="zh-TW" sz="3200" dirty="0"/>
              <a:t> </a:t>
            </a:r>
            <a:r>
              <a:rPr lang="en-US" altLang="zh-TW" sz="3200" dirty="0" smtClean="0"/>
              <a:t>                                                                          ,            (9)  </a:t>
            </a:r>
          </a:p>
          <a:p>
            <a:pPr marL="0" indent="0">
              <a:lnSpc>
                <a:spcPct val="100000"/>
              </a:lnSpc>
              <a:buNone/>
            </a:pPr>
            <a:r>
              <a:rPr lang="en-US" altLang="zh-TW" sz="3200" dirty="0" smtClean="0"/>
              <a:t>                                 .</a:t>
            </a:r>
          </a:p>
          <a:p>
            <a:pPr marL="228600" lvl="1">
              <a:spcBef>
                <a:spcPts val="1000"/>
              </a:spcBef>
            </a:pPr>
            <a:r>
              <a:rPr lang="en-US" altLang="zh-TW" sz="3200" dirty="0"/>
              <a:t>We assume that the licensor firm can extract the entire rent of licensing accruing to the licensee firm. Hence, the fixed fee charged by the licensor firm is as follows:</a:t>
            </a:r>
            <a:endParaRPr lang="zh-TW" altLang="zh-TW" sz="3200" dirty="0"/>
          </a:p>
          <a:p>
            <a:pPr marL="0" indent="0">
              <a:lnSpc>
                <a:spcPct val="150000"/>
              </a:lnSpc>
              <a:buNone/>
            </a:pPr>
            <a:r>
              <a:rPr lang="en-US" altLang="zh-TW" sz="3600" dirty="0" smtClean="0"/>
              <a:t>                                                                      .          (8)</a:t>
            </a:r>
            <a:endParaRPr lang="zh-TW" altLang="en-US" sz="3600"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3636329981"/>
              </p:ext>
            </p:extLst>
          </p:nvPr>
        </p:nvGraphicFramePr>
        <p:xfrm>
          <a:off x="1132114" y="2373091"/>
          <a:ext cx="6808477" cy="714332"/>
        </p:xfrm>
        <a:graphic>
          <a:graphicData uri="http://schemas.openxmlformats.org/presentationml/2006/ole">
            <mc:AlternateContent xmlns:mc="http://schemas.openxmlformats.org/markup-compatibility/2006">
              <mc:Choice xmlns:v="urn:schemas-microsoft-com:vml" Requires="v">
                <p:oleObj spid="_x0000_s6459" r:id="rId3" imgW="2908300" imgH="304800" progId="Equation.DSMT4">
                  <p:embed/>
                </p:oleObj>
              </mc:Choice>
              <mc:Fallback>
                <p:oleObj r:id="rId3" imgW="2908300" imgH="3048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114" y="2373091"/>
                        <a:ext cx="6808477" cy="714332"/>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3406645273"/>
              </p:ext>
            </p:extLst>
          </p:nvPr>
        </p:nvGraphicFramePr>
        <p:xfrm>
          <a:off x="1219200" y="3087423"/>
          <a:ext cx="2751909" cy="524174"/>
        </p:xfrm>
        <a:graphic>
          <a:graphicData uri="http://schemas.openxmlformats.org/presentationml/2006/ole">
            <mc:AlternateContent xmlns:mc="http://schemas.openxmlformats.org/markup-compatibility/2006">
              <mc:Choice xmlns:v="urn:schemas-microsoft-com:vml" Requires="v">
                <p:oleObj spid="_x0000_s6460" r:id="rId5" imgW="1002865" imgH="190417" progId="Equation.DSMT4">
                  <p:embed/>
                </p:oleObj>
              </mc:Choice>
              <mc:Fallback>
                <p:oleObj r:id="rId5" imgW="1002865" imgH="190417"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3087423"/>
                        <a:ext cx="2751909" cy="524174"/>
                      </a:xfrm>
                      <a:prstGeom prst="rect">
                        <a:avLst/>
                      </a:prstGeom>
                      <a:noFill/>
                    </p:spPr>
                  </p:pic>
                </p:oleObj>
              </mc:Fallback>
            </mc:AlternateContent>
          </a:graphicData>
        </a:graphic>
      </p:graphicFrame>
      <p:sp>
        <p:nvSpPr>
          <p:cNvPr id="8" name="Rectangle 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9" name="物件 8"/>
          <p:cNvGraphicFramePr>
            <a:graphicFrameLocks noChangeAspect="1"/>
          </p:cNvGraphicFramePr>
          <p:nvPr>
            <p:extLst>
              <p:ext uri="{D42A27DB-BD31-4B8C-83A1-F6EECF244321}">
                <p14:modId xmlns:p14="http://schemas.microsoft.com/office/powerpoint/2010/main" val="893674407"/>
              </p:ext>
            </p:extLst>
          </p:nvPr>
        </p:nvGraphicFramePr>
        <p:xfrm>
          <a:off x="1047912" y="5233851"/>
          <a:ext cx="7165993" cy="614228"/>
        </p:xfrm>
        <a:graphic>
          <a:graphicData uri="http://schemas.openxmlformats.org/presentationml/2006/ole">
            <mc:AlternateContent xmlns:mc="http://schemas.openxmlformats.org/markup-compatibility/2006">
              <mc:Choice xmlns:v="urn:schemas-microsoft-com:vml" Requires="v">
                <p:oleObj spid="_x0000_s6461" r:id="rId7" imgW="2997200" imgH="254000" progId="Equation.DSMT4">
                  <p:embed/>
                </p:oleObj>
              </mc:Choice>
              <mc:Fallback>
                <p:oleObj r:id="rId7" imgW="2997200" imgH="254000" progId="Equation.DSMT4">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7912" y="5233851"/>
                        <a:ext cx="7165993" cy="614228"/>
                      </a:xfrm>
                      <a:prstGeom prst="rect">
                        <a:avLst/>
                      </a:prstGeom>
                      <a:noFill/>
                    </p:spPr>
                  </p:pic>
                </p:oleObj>
              </mc:Fallback>
            </mc:AlternateContent>
          </a:graphicData>
        </a:graphic>
      </p:graphicFrame>
    </p:spTree>
    <p:extLst>
      <p:ext uri="{BB962C8B-B14F-4D97-AF65-F5344CB8AC3E}">
        <p14:creationId xmlns:p14="http://schemas.microsoft.com/office/powerpoint/2010/main" val="1523245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7043057" cy="714738"/>
          </a:xfrm>
        </p:spPr>
        <p:style>
          <a:lnRef idx="0">
            <a:schemeClr val="accent5"/>
          </a:lnRef>
          <a:fillRef idx="3">
            <a:schemeClr val="accent5"/>
          </a:fillRef>
          <a:effectRef idx="3">
            <a:schemeClr val="accent5"/>
          </a:effectRef>
          <a:fontRef idx="minor">
            <a:schemeClr val="lt1"/>
          </a:fontRef>
        </p:style>
        <p:txBody>
          <a:bodyPr/>
          <a:lstStyle/>
          <a:p>
            <a:r>
              <a:rPr lang="en-US" altLang="zh-TW" dirty="0"/>
              <a:t>The optimal licensing contract </a:t>
            </a:r>
            <a:endParaRPr lang="zh-TW" altLang="en-US" dirty="0"/>
          </a:p>
        </p:txBody>
      </p:sp>
      <p:sp>
        <p:nvSpPr>
          <p:cNvPr id="3" name="內容版面配置區 2"/>
          <p:cNvSpPr>
            <a:spLocks noGrp="1"/>
          </p:cNvSpPr>
          <p:nvPr>
            <p:ph idx="1"/>
          </p:nvPr>
        </p:nvSpPr>
        <p:spPr>
          <a:xfrm>
            <a:off x="838200" y="1245326"/>
            <a:ext cx="10515600" cy="4931637"/>
          </a:xfrm>
        </p:spPr>
        <p:txBody>
          <a:bodyPr>
            <a:normAutofit/>
          </a:bodyPr>
          <a:lstStyle/>
          <a:p>
            <a:pPr marL="228600" lvl="1">
              <a:lnSpc>
                <a:spcPct val="100000"/>
              </a:lnSpc>
              <a:spcBef>
                <a:spcPts val="1000"/>
              </a:spcBef>
            </a:pPr>
            <a:r>
              <a:rPr lang="en-US" altLang="zh-TW" sz="3600" dirty="0"/>
              <a:t>By differentiating (9) with respect </a:t>
            </a:r>
            <a:r>
              <a:rPr lang="en-US" altLang="zh-TW" sz="3600" dirty="0" smtClean="0"/>
              <a:t>to     </a:t>
            </a:r>
            <a:r>
              <a:rPr lang="en-US" altLang="zh-TW" sz="3600" dirty="0"/>
              <a:t>and applying the envelope theorem, we can derive the first-order condition for profit maximization as follows</a:t>
            </a:r>
            <a:r>
              <a:rPr lang="en-US" altLang="zh-TW" sz="3600" dirty="0" smtClean="0"/>
              <a:t>:</a:t>
            </a:r>
          </a:p>
          <a:p>
            <a:pPr marL="228600" lvl="1">
              <a:lnSpc>
                <a:spcPct val="100000"/>
              </a:lnSpc>
              <a:spcBef>
                <a:spcPts val="1000"/>
              </a:spcBef>
            </a:pPr>
            <a:endParaRPr lang="en-US" altLang="zh-TW" sz="3600" dirty="0"/>
          </a:p>
          <a:p>
            <a:pPr marL="228600" lvl="1">
              <a:lnSpc>
                <a:spcPct val="100000"/>
              </a:lnSpc>
              <a:spcBef>
                <a:spcPts val="1000"/>
              </a:spcBef>
            </a:pPr>
            <a:endParaRPr lang="en-US" altLang="zh-TW" sz="3600" dirty="0" smtClean="0"/>
          </a:p>
          <a:p>
            <a:pPr marL="228600" lvl="1">
              <a:lnSpc>
                <a:spcPct val="100000"/>
              </a:lnSpc>
              <a:spcBef>
                <a:spcPts val="1000"/>
              </a:spcBef>
            </a:pPr>
            <a:endParaRPr lang="en-US" altLang="zh-TW" sz="3600" dirty="0"/>
          </a:p>
          <a:p>
            <a:pPr marL="0" lvl="1" indent="0">
              <a:lnSpc>
                <a:spcPct val="100000"/>
              </a:lnSpc>
              <a:spcBef>
                <a:spcPts val="1000"/>
              </a:spcBef>
              <a:buNone/>
            </a:pPr>
            <a:r>
              <a:rPr lang="en-US" altLang="zh-TW" sz="3600" dirty="0"/>
              <a:t> </a:t>
            </a:r>
            <a:r>
              <a:rPr lang="en-US" altLang="zh-TW" sz="3600" dirty="0" smtClean="0"/>
              <a:t>                                                                      .</a:t>
            </a:r>
            <a:endParaRPr lang="zh-TW" altLang="zh-TW" sz="3600" dirty="0"/>
          </a:p>
          <a:p>
            <a:endParaRPr lang="zh-TW" altLang="en-US" sz="3600"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2481480982"/>
              </p:ext>
            </p:extLst>
          </p:nvPr>
        </p:nvGraphicFramePr>
        <p:xfrm>
          <a:off x="7968343" y="1399633"/>
          <a:ext cx="365760" cy="396240"/>
        </p:xfrm>
        <a:graphic>
          <a:graphicData uri="http://schemas.openxmlformats.org/presentationml/2006/ole">
            <mc:AlternateContent xmlns:mc="http://schemas.openxmlformats.org/markup-compatibility/2006">
              <mc:Choice xmlns:v="urn:schemas-microsoft-com:vml" Requires="v">
                <p:oleObj spid="_x0000_s7472" r:id="rId3" imgW="114102" imgH="126780" progId="Equation.DSMT4">
                  <p:embed/>
                </p:oleObj>
              </mc:Choice>
              <mc:Fallback>
                <p:oleObj r:id="rId3" imgW="114102" imgH="12678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68343" y="1399633"/>
                        <a:ext cx="365760" cy="396240"/>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3784994919"/>
              </p:ext>
            </p:extLst>
          </p:nvPr>
        </p:nvGraphicFramePr>
        <p:xfrm>
          <a:off x="1262741" y="3440537"/>
          <a:ext cx="10406744" cy="1217303"/>
        </p:xfrm>
        <a:graphic>
          <a:graphicData uri="http://schemas.openxmlformats.org/presentationml/2006/ole">
            <mc:AlternateContent xmlns:mc="http://schemas.openxmlformats.org/markup-compatibility/2006">
              <mc:Choice xmlns:v="urn:schemas-microsoft-com:vml" Requires="v">
                <p:oleObj spid="_x0000_s7473" r:id="rId5" imgW="4152900" imgH="482600" progId="Equation.DSMT4">
                  <p:embed/>
                </p:oleObj>
              </mc:Choice>
              <mc:Fallback>
                <p:oleObj r:id="rId5" imgW="4152900" imgH="4826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62741" y="3440537"/>
                        <a:ext cx="10406744" cy="1217303"/>
                      </a:xfrm>
                      <a:prstGeom prst="rect">
                        <a:avLst/>
                      </a:prstGeom>
                      <a:noFill/>
                    </p:spPr>
                  </p:pic>
                </p:oleObj>
              </mc:Fallback>
            </mc:AlternateContent>
          </a:graphicData>
        </a:graphic>
      </p:graphicFrame>
      <p:sp>
        <p:nvSpPr>
          <p:cNvPr id="8"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9" name="物件 8"/>
          <p:cNvGraphicFramePr>
            <a:graphicFrameLocks noChangeAspect="1"/>
          </p:cNvGraphicFramePr>
          <p:nvPr>
            <p:extLst>
              <p:ext uri="{D42A27DB-BD31-4B8C-83A1-F6EECF244321}">
                <p14:modId xmlns:p14="http://schemas.microsoft.com/office/powerpoint/2010/main" val="1965096181"/>
              </p:ext>
            </p:extLst>
          </p:nvPr>
        </p:nvGraphicFramePr>
        <p:xfrm>
          <a:off x="1262741" y="4997436"/>
          <a:ext cx="6956093" cy="679306"/>
        </p:xfrm>
        <a:graphic>
          <a:graphicData uri="http://schemas.openxmlformats.org/presentationml/2006/ole">
            <mc:AlternateContent xmlns:mc="http://schemas.openxmlformats.org/markup-compatibility/2006">
              <mc:Choice xmlns:v="urn:schemas-microsoft-com:vml" Requires="v">
                <p:oleObj spid="_x0000_s7474" r:id="rId7" imgW="2438400" imgH="241300" progId="Equation.DSMT4">
                  <p:embed/>
                </p:oleObj>
              </mc:Choice>
              <mc:Fallback>
                <p:oleObj r:id="rId7" imgW="2438400" imgH="2413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62741" y="4997436"/>
                        <a:ext cx="6956093" cy="679306"/>
                      </a:xfrm>
                      <a:prstGeom prst="rect">
                        <a:avLst/>
                      </a:prstGeom>
                      <a:noFill/>
                    </p:spPr>
                  </p:pic>
                </p:oleObj>
              </mc:Fallback>
            </mc:AlternateContent>
          </a:graphicData>
        </a:graphic>
      </p:graphicFrame>
    </p:spTree>
    <p:extLst>
      <p:ext uri="{BB962C8B-B14F-4D97-AF65-F5344CB8AC3E}">
        <p14:creationId xmlns:p14="http://schemas.microsoft.com/office/powerpoint/2010/main" val="10064132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5771606" cy="723445"/>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dirty="0"/>
              <a:t>The </a:t>
            </a:r>
            <a:r>
              <a:rPr lang="en-US" altLang="zh-TW" dirty="0" err="1"/>
              <a:t>Cournot</a:t>
            </a:r>
            <a:r>
              <a:rPr lang="en-US" altLang="zh-TW" dirty="0"/>
              <a:t> </a:t>
            </a:r>
            <a:r>
              <a:rPr lang="en-US" altLang="zh-TW" dirty="0" smtClean="0"/>
              <a:t>equilibrium</a:t>
            </a:r>
            <a:endParaRPr lang="zh-TW" altLang="en-US" dirty="0"/>
          </a:p>
        </p:txBody>
      </p:sp>
      <p:sp>
        <p:nvSpPr>
          <p:cNvPr id="3" name="內容版面配置區 2"/>
          <p:cNvSpPr>
            <a:spLocks noGrp="1"/>
          </p:cNvSpPr>
          <p:nvPr>
            <p:ph idx="1"/>
          </p:nvPr>
        </p:nvSpPr>
        <p:spPr>
          <a:xfrm>
            <a:off x="838200" y="1236617"/>
            <a:ext cx="10515600" cy="4940346"/>
          </a:xfrm>
        </p:spPr>
        <p:txBody>
          <a:bodyPr>
            <a:normAutofit fontScale="92500" lnSpcReduction="20000"/>
          </a:bodyPr>
          <a:lstStyle/>
          <a:p>
            <a:pPr marL="228600" lvl="1">
              <a:lnSpc>
                <a:spcPct val="150000"/>
              </a:lnSpc>
              <a:spcBef>
                <a:spcPts val="1000"/>
              </a:spcBef>
            </a:pPr>
            <a:r>
              <a:rPr lang="en-US" altLang="zh-TW" sz="3200" dirty="0"/>
              <a:t>The optimal royalty rate is</a:t>
            </a:r>
            <a:r>
              <a:rPr lang="en-US" altLang="zh-TW" sz="3200" dirty="0" smtClean="0"/>
              <a:t>:</a:t>
            </a:r>
          </a:p>
          <a:p>
            <a:pPr marL="0" lvl="1" indent="0">
              <a:lnSpc>
                <a:spcPct val="150000"/>
              </a:lnSpc>
              <a:spcBef>
                <a:spcPts val="1000"/>
              </a:spcBef>
              <a:buNone/>
            </a:pPr>
            <a:r>
              <a:rPr lang="en-US" altLang="zh-TW" sz="3200" dirty="0"/>
              <a:t> </a:t>
            </a:r>
            <a:r>
              <a:rPr lang="en-US" altLang="zh-TW" sz="3200" dirty="0" smtClean="0"/>
              <a:t>                                                               .                               (10)</a:t>
            </a:r>
          </a:p>
          <a:p>
            <a:pPr marL="228600" lvl="1">
              <a:lnSpc>
                <a:spcPct val="100000"/>
              </a:lnSpc>
              <a:spcBef>
                <a:spcPts val="1000"/>
              </a:spcBef>
            </a:pPr>
            <a:endParaRPr lang="en-US" altLang="zh-TW" sz="3200" dirty="0" smtClean="0"/>
          </a:p>
          <a:p>
            <a:pPr marL="228600" lvl="1">
              <a:lnSpc>
                <a:spcPct val="100000"/>
              </a:lnSpc>
              <a:spcBef>
                <a:spcPts val="1000"/>
              </a:spcBef>
            </a:pPr>
            <a:r>
              <a:rPr lang="en-US" altLang="zh-TW" sz="3200" dirty="0" smtClean="0"/>
              <a:t>In </a:t>
            </a:r>
            <a:r>
              <a:rPr lang="en-US" altLang="zh-TW" sz="3200" dirty="0"/>
              <a:t>addition, by comparing the profits of firm 1 before and after licensing with </a:t>
            </a:r>
            <a:r>
              <a:rPr lang="en-US" altLang="zh-TW" sz="3200" dirty="0" err="1"/>
              <a:t>Cournot</a:t>
            </a:r>
            <a:r>
              <a:rPr lang="en-US" altLang="zh-TW" sz="3200" dirty="0"/>
              <a:t> competition, we can derive </a:t>
            </a:r>
            <a:r>
              <a:rPr lang="en-US" altLang="zh-TW" sz="3200" dirty="0" smtClean="0"/>
              <a:t>that</a:t>
            </a:r>
          </a:p>
          <a:p>
            <a:pPr marL="0" lvl="1" indent="0">
              <a:lnSpc>
                <a:spcPct val="100000"/>
              </a:lnSpc>
              <a:spcBef>
                <a:spcPts val="1000"/>
              </a:spcBef>
              <a:buNone/>
            </a:pPr>
            <a:endParaRPr lang="en-US" altLang="zh-TW" sz="3200" dirty="0" smtClean="0"/>
          </a:p>
          <a:p>
            <a:pPr marL="0" lvl="1" indent="0">
              <a:lnSpc>
                <a:spcPct val="100000"/>
              </a:lnSpc>
              <a:spcBef>
                <a:spcPts val="1000"/>
              </a:spcBef>
              <a:buNone/>
            </a:pPr>
            <a:r>
              <a:rPr lang="en-US" altLang="zh-TW" sz="3200" dirty="0" smtClean="0"/>
              <a:t>                                                                          .                      (11)</a:t>
            </a:r>
            <a:br>
              <a:rPr lang="en-US" altLang="zh-TW" sz="3200" dirty="0" smtClean="0"/>
            </a:br>
            <a:endParaRPr lang="en-US" altLang="zh-TW" sz="3200" dirty="0" smtClean="0"/>
          </a:p>
          <a:p>
            <a:pPr marL="228600" lvl="1">
              <a:lnSpc>
                <a:spcPct val="160000"/>
              </a:lnSpc>
              <a:spcBef>
                <a:spcPts val="1000"/>
              </a:spcBef>
            </a:pPr>
            <a:r>
              <a:rPr lang="en-US" altLang="zh-TW" sz="3200" dirty="0"/>
              <a:t>Thus, product licensing necessarily occurs under </a:t>
            </a:r>
            <a:r>
              <a:rPr lang="en-US" altLang="zh-TW" sz="3200" dirty="0" err="1"/>
              <a:t>Cournot</a:t>
            </a:r>
            <a:r>
              <a:rPr lang="en-US" altLang="zh-TW" sz="3200" dirty="0"/>
              <a:t>.</a:t>
            </a:r>
            <a:endParaRPr lang="zh-TW" altLang="zh-TW" sz="3200" dirty="0"/>
          </a:p>
          <a:p>
            <a:pPr marL="0" lvl="1" indent="0">
              <a:lnSpc>
                <a:spcPct val="150000"/>
              </a:lnSpc>
              <a:spcBef>
                <a:spcPts val="1000"/>
              </a:spcBef>
              <a:buNone/>
            </a:pPr>
            <a:endParaRPr lang="zh-TW" altLang="zh-TW" sz="3200" dirty="0"/>
          </a:p>
          <a:p>
            <a:endParaRPr lang="zh-TW" altLang="en-US"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716447619"/>
              </p:ext>
            </p:extLst>
          </p:nvPr>
        </p:nvGraphicFramePr>
        <p:xfrm>
          <a:off x="1630408" y="1896292"/>
          <a:ext cx="4704716" cy="944880"/>
        </p:xfrm>
        <a:graphic>
          <a:graphicData uri="http://schemas.openxmlformats.org/presentationml/2006/ole">
            <mc:AlternateContent xmlns:mc="http://schemas.openxmlformats.org/markup-compatibility/2006">
              <mc:Choice xmlns:v="urn:schemas-microsoft-com:vml" Requires="v">
                <p:oleObj spid="_x0000_s8389" r:id="rId3" imgW="2273300" imgH="457200" progId="Equation.DSMT4">
                  <p:embed/>
                </p:oleObj>
              </mc:Choice>
              <mc:Fallback>
                <p:oleObj r:id="rId3" imgW="2273300" imgH="4572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0408" y="1896292"/>
                        <a:ext cx="4704716" cy="944880"/>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4293883281"/>
              </p:ext>
            </p:extLst>
          </p:nvPr>
        </p:nvGraphicFramePr>
        <p:xfrm>
          <a:off x="1474698" y="4445726"/>
          <a:ext cx="5782490" cy="553879"/>
        </p:xfrm>
        <a:graphic>
          <a:graphicData uri="http://schemas.openxmlformats.org/presentationml/2006/ole">
            <mc:AlternateContent xmlns:mc="http://schemas.openxmlformats.org/markup-compatibility/2006">
              <mc:Choice xmlns:v="urn:schemas-microsoft-com:vml" Requires="v">
                <p:oleObj spid="_x0000_s8390" r:id="rId5" imgW="2489200" imgH="241300" progId="Equation.DSMT4">
                  <p:embed/>
                </p:oleObj>
              </mc:Choice>
              <mc:Fallback>
                <p:oleObj r:id="rId5" imgW="2489200" imgH="2413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4698" y="4445726"/>
                        <a:ext cx="5782490" cy="553879"/>
                      </a:xfrm>
                      <a:prstGeom prst="rect">
                        <a:avLst/>
                      </a:prstGeom>
                      <a:noFill/>
                    </p:spPr>
                  </p:pic>
                </p:oleObj>
              </mc:Fallback>
            </mc:AlternateContent>
          </a:graphicData>
        </a:graphic>
      </p:graphicFrame>
    </p:spTree>
    <p:extLst>
      <p:ext uri="{BB962C8B-B14F-4D97-AF65-F5344CB8AC3E}">
        <p14:creationId xmlns:p14="http://schemas.microsoft.com/office/powerpoint/2010/main" val="17481220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4"/>
            <a:ext cx="10988040" cy="784407"/>
          </a:xfrm>
        </p:spPr>
        <p:style>
          <a:lnRef idx="0">
            <a:schemeClr val="accent5"/>
          </a:lnRef>
          <a:fillRef idx="3">
            <a:schemeClr val="accent5"/>
          </a:fillRef>
          <a:effectRef idx="3">
            <a:schemeClr val="accent5"/>
          </a:effectRef>
          <a:fontRef idx="minor">
            <a:schemeClr val="lt1"/>
          </a:fontRef>
        </p:style>
        <p:txBody>
          <a:bodyPr>
            <a:noAutofit/>
          </a:bodyPr>
          <a:lstStyle/>
          <a:p>
            <a:r>
              <a:rPr lang="en-US" altLang="zh-TW" sz="4000" dirty="0"/>
              <a:t>Figure 2. The equilibria under </a:t>
            </a:r>
            <a:r>
              <a:rPr lang="en-US" altLang="zh-TW" sz="4000" dirty="0" err="1"/>
              <a:t>Cournot</a:t>
            </a:r>
            <a:r>
              <a:rPr lang="en-US" altLang="zh-TW" sz="4000" dirty="0"/>
              <a:t> and </a:t>
            </a:r>
            <a:r>
              <a:rPr lang="en-US" altLang="zh-TW" sz="4000" dirty="0" smtClean="0"/>
              <a:t>Bertrand</a:t>
            </a:r>
            <a:endParaRPr lang="zh-TW" altLang="en-US" sz="4000"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1763226657"/>
              </p:ext>
            </p:extLst>
          </p:nvPr>
        </p:nvGraphicFramePr>
        <p:xfrm>
          <a:off x="3599596" y="1149531"/>
          <a:ext cx="5362613" cy="5343797"/>
        </p:xfrm>
        <a:graphic>
          <a:graphicData uri="http://schemas.openxmlformats.org/presentationml/2006/ole">
            <mc:AlternateContent xmlns:mc="http://schemas.openxmlformats.org/markup-compatibility/2006">
              <mc:Choice xmlns:v="urn:schemas-microsoft-com:vml" Requires="v">
                <p:oleObj spid="_x0000_s9313" name="Picture" r:id="rId3" imgW="2980639" imgH="3172981" progId="Word.Picture.8">
                  <p:embed/>
                </p:oleObj>
              </mc:Choice>
              <mc:Fallback>
                <p:oleObj name="Picture" r:id="rId3" imgW="2980639" imgH="3172981"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9596" y="1149531"/>
                        <a:ext cx="5362613" cy="5343797"/>
                      </a:xfrm>
                      <a:prstGeom prst="rect">
                        <a:avLst/>
                      </a:prstGeom>
                      <a:noFill/>
                    </p:spPr>
                  </p:pic>
                </p:oleObj>
              </mc:Fallback>
            </mc:AlternateContent>
          </a:graphicData>
        </a:graphic>
      </p:graphicFrame>
    </p:spTree>
    <p:extLst>
      <p:ext uri="{BB962C8B-B14F-4D97-AF65-F5344CB8AC3E}">
        <p14:creationId xmlns:p14="http://schemas.microsoft.com/office/powerpoint/2010/main" val="13024772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831850" y="2316480"/>
            <a:ext cx="10515600" cy="1166949"/>
          </a:xfrm>
        </p:spPr>
        <p:style>
          <a:lnRef idx="0">
            <a:schemeClr val="accent5"/>
          </a:lnRef>
          <a:fillRef idx="3">
            <a:schemeClr val="accent5"/>
          </a:fillRef>
          <a:effectRef idx="3">
            <a:schemeClr val="accent5"/>
          </a:effectRef>
          <a:fontRef idx="minor">
            <a:schemeClr val="lt1"/>
          </a:fontRef>
        </p:style>
        <p:txBody>
          <a:bodyPr/>
          <a:lstStyle/>
          <a:p>
            <a:pPr algn="ctr"/>
            <a:r>
              <a:rPr lang="en-US" altLang="zh-TW" dirty="0"/>
              <a:t>THE BERTRAND </a:t>
            </a:r>
            <a:r>
              <a:rPr lang="en-US" altLang="zh-TW" dirty="0" smtClean="0"/>
              <a:t>EQUILIBRIUM</a:t>
            </a:r>
            <a:endParaRPr lang="zh-TW" altLang="en-US" dirty="0"/>
          </a:p>
        </p:txBody>
      </p:sp>
    </p:spTree>
    <p:extLst>
      <p:ext uri="{BB962C8B-B14F-4D97-AF65-F5344CB8AC3E}">
        <p14:creationId xmlns:p14="http://schemas.microsoft.com/office/powerpoint/2010/main" val="22091156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838200" y="365126"/>
            <a:ext cx="7295606" cy="810532"/>
          </a:xfrm>
        </p:spPr>
        <p:style>
          <a:lnRef idx="0">
            <a:schemeClr val="accent5"/>
          </a:lnRef>
          <a:fillRef idx="3">
            <a:schemeClr val="accent5"/>
          </a:fillRef>
          <a:effectRef idx="3">
            <a:schemeClr val="accent5"/>
          </a:effectRef>
          <a:fontRef idx="minor">
            <a:schemeClr val="lt1"/>
          </a:fontRef>
        </p:style>
        <p:txBody>
          <a:bodyPr/>
          <a:lstStyle/>
          <a:p>
            <a:r>
              <a:rPr lang="en-US" altLang="zh-TW" dirty="0"/>
              <a:t>Equilibrium of the output </a:t>
            </a:r>
            <a:r>
              <a:rPr lang="en-US" altLang="zh-TW" dirty="0" smtClean="0"/>
              <a:t>stage</a:t>
            </a:r>
            <a:endParaRPr lang="zh-TW" altLang="en-US" dirty="0"/>
          </a:p>
        </p:txBody>
      </p:sp>
      <p:sp>
        <p:nvSpPr>
          <p:cNvPr id="5" name="內容版面配置區 4"/>
          <p:cNvSpPr>
            <a:spLocks noGrp="1"/>
          </p:cNvSpPr>
          <p:nvPr>
            <p:ph idx="1"/>
          </p:nvPr>
        </p:nvSpPr>
        <p:spPr>
          <a:xfrm>
            <a:off x="838200" y="1384663"/>
            <a:ext cx="10515600" cy="5338354"/>
          </a:xfrm>
        </p:spPr>
        <p:txBody>
          <a:bodyPr>
            <a:normAutofit/>
          </a:bodyPr>
          <a:lstStyle/>
          <a:p>
            <a:pPr>
              <a:lnSpc>
                <a:spcPct val="100000"/>
              </a:lnSpc>
            </a:pPr>
            <a:r>
              <a:rPr lang="en-US" altLang="zh-TW" sz="3200" dirty="0"/>
              <a:t>By substituting the demand functions into (1) and (2), then differentiating (1) and (2) with respect </a:t>
            </a:r>
            <a:r>
              <a:rPr lang="en-US" altLang="zh-TW" sz="3200" dirty="0" smtClean="0"/>
              <a:t>to      and      </a:t>
            </a:r>
            <a:r>
              <a:rPr lang="en-US" altLang="zh-TW" sz="3200" dirty="0"/>
              <a:t>respectively, we have</a:t>
            </a:r>
            <a:r>
              <a:rPr lang="en-US" altLang="zh-TW" sz="3200" dirty="0" smtClean="0"/>
              <a:t>:</a:t>
            </a:r>
          </a:p>
          <a:p>
            <a:pPr marL="0" indent="0">
              <a:lnSpc>
                <a:spcPct val="150000"/>
              </a:lnSpc>
              <a:buNone/>
            </a:pPr>
            <a:r>
              <a:rPr lang="en-US" altLang="zh-TW" sz="3200" dirty="0"/>
              <a:t> </a:t>
            </a:r>
            <a:r>
              <a:rPr lang="en-US" altLang="zh-TW" sz="3200" dirty="0" smtClean="0"/>
              <a:t>                              </a:t>
            </a:r>
            <a:r>
              <a:rPr lang="en-US" altLang="zh-TW" sz="3200" dirty="0" smtClean="0">
                <a:solidFill>
                  <a:srgbClr val="FF0000"/>
                </a:solidFill>
              </a:rPr>
              <a:t>       </a:t>
            </a:r>
            <a:r>
              <a:rPr lang="en-US" altLang="zh-TW" sz="3200" dirty="0" smtClean="0"/>
              <a:t>.                                            (11)</a:t>
            </a:r>
            <a:endParaRPr lang="en-US" altLang="zh-TW" sz="3200" dirty="0" smtClean="0">
              <a:solidFill>
                <a:srgbClr val="FF0000"/>
              </a:solidFill>
            </a:endParaRPr>
          </a:p>
          <a:p>
            <a:pPr marL="0" indent="0">
              <a:lnSpc>
                <a:spcPct val="150000"/>
              </a:lnSpc>
              <a:buNone/>
            </a:pPr>
            <a:r>
              <a:rPr lang="en-US" altLang="zh-TW" sz="3200" dirty="0" smtClean="0">
                <a:solidFill>
                  <a:srgbClr val="FF0000"/>
                </a:solidFill>
              </a:rPr>
              <a:t>                                      </a:t>
            </a:r>
            <a:r>
              <a:rPr lang="en-US" altLang="zh-TW" sz="3200" dirty="0" smtClean="0"/>
              <a:t>.                                            (12)</a:t>
            </a:r>
            <a:r>
              <a:rPr lang="en-US" altLang="zh-TW" sz="3200" dirty="0" smtClean="0">
                <a:solidFill>
                  <a:srgbClr val="FF0000"/>
                </a:solidFill>
              </a:rPr>
              <a:t>     </a:t>
            </a:r>
          </a:p>
          <a:p>
            <a:pPr marL="228600" lvl="1">
              <a:lnSpc>
                <a:spcPct val="100000"/>
              </a:lnSpc>
              <a:spcBef>
                <a:spcPts val="1000"/>
              </a:spcBef>
            </a:pPr>
            <a:r>
              <a:rPr lang="en-US" altLang="zh-TW" sz="3200" dirty="0"/>
              <a:t>The comparative static effects are as follows</a:t>
            </a:r>
            <a:r>
              <a:rPr lang="en-US" altLang="zh-TW" sz="3200" dirty="0" smtClean="0"/>
              <a:t>:</a:t>
            </a:r>
            <a:endParaRPr lang="zh-TW" altLang="zh-TW" sz="3200" dirty="0"/>
          </a:p>
          <a:p>
            <a:pPr marL="0" indent="0">
              <a:lnSpc>
                <a:spcPct val="150000"/>
              </a:lnSpc>
              <a:buNone/>
            </a:pPr>
            <a:r>
              <a:rPr lang="en-US" altLang="zh-TW" sz="3200" dirty="0" smtClean="0">
                <a:solidFill>
                  <a:srgbClr val="FF0000"/>
                </a:solidFill>
              </a:rPr>
              <a:t>                                         </a:t>
            </a:r>
            <a:endParaRPr lang="zh-TW" altLang="en-US" sz="3200" dirty="0">
              <a:solidFill>
                <a:srgbClr val="FF0000"/>
              </a:solidFill>
            </a:endParaRPr>
          </a:p>
        </p:txBody>
      </p:sp>
      <p:sp>
        <p:nvSpPr>
          <p:cNvPr id="6"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3017891548"/>
              </p:ext>
            </p:extLst>
          </p:nvPr>
        </p:nvGraphicFramePr>
        <p:xfrm>
          <a:off x="7937863" y="1870223"/>
          <a:ext cx="391886" cy="495014"/>
        </p:xfrm>
        <a:graphic>
          <a:graphicData uri="http://schemas.openxmlformats.org/presentationml/2006/ole">
            <mc:AlternateContent xmlns:mc="http://schemas.openxmlformats.org/markup-compatibility/2006">
              <mc:Choice xmlns:v="urn:schemas-microsoft-com:vml" Requires="v">
                <p:oleObj spid="_x0000_s10791" r:id="rId3" imgW="177646" imgH="228402" progId="Equation.DSMT4">
                  <p:embed/>
                </p:oleObj>
              </mc:Choice>
              <mc:Fallback>
                <p:oleObj r:id="rId3" imgW="177646" imgH="228402"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37863" y="1870223"/>
                        <a:ext cx="391886" cy="495014"/>
                      </a:xfrm>
                      <a:prstGeom prst="rect">
                        <a:avLst/>
                      </a:prstGeom>
                      <a:noFill/>
                    </p:spPr>
                  </p:pic>
                </p:oleObj>
              </mc:Fallback>
            </mc:AlternateContent>
          </a:graphicData>
        </a:graphic>
      </p:graphicFrame>
      <p:sp>
        <p:nvSpPr>
          <p:cNvPr id="8"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9" name="物件 8"/>
          <p:cNvGraphicFramePr>
            <a:graphicFrameLocks noChangeAspect="1"/>
          </p:cNvGraphicFramePr>
          <p:nvPr>
            <p:extLst>
              <p:ext uri="{D42A27DB-BD31-4B8C-83A1-F6EECF244321}">
                <p14:modId xmlns:p14="http://schemas.microsoft.com/office/powerpoint/2010/main" val="1687570377"/>
              </p:ext>
            </p:extLst>
          </p:nvPr>
        </p:nvGraphicFramePr>
        <p:xfrm>
          <a:off x="9170125" y="1870223"/>
          <a:ext cx="426720" cy="512064"/>
        </p:xfrm>
        <a:graphic>
          <a:graphicData uri="http://schemas.openxmlformats.org/presentationml/2006/ole">
            <mc:AlternateContent xmlns:mc="http://schemas.openxmlformats.org/markup-compatibility/2006">
              <mc:Choice xmlns:v="urn:schemas-microsoft-com:vml" Requires="v">
                <p:oleObj spid="_x0000_s10792" r:id="rId5" imgW="190500" imgH="228600" progId="Equation.DSMT4">
                  <p:embed/>
                </p:oleObj>
              </mc:Choice>
              <mc:Fallback>
                <p:oleObj r:id="rId5" imgW="190500" imgH="2286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70125" y="1870223"/>
                        <a:ext cx="426720" cy="512064"/>
                      </a:xfrm>
                      <a:prstGeom prst="rect">
                        <a:avLst/>
                      </a:prstGeom>
                      <a:noFill/>
                    </p:spPr>
                  </p:pic>
                </p:oleObj>
              </mc:Fallback>
            </mc:AlternateContent>
          </a:graphicData>
        </a:graphic>
      </p:graphicFrame>
      <p:sp>
        <p:nvSpPr>
          <p:cNvPr id="10"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1" name="物件 10"/>
          <p:cNvGraphicFramePr>
            <a:graphicFrameLocks noChangeAspect="1"/>
          </p:cNvGraphicFramePr>
          <p:nvPr>
            <p:extLst>
              <p:ext uri="{D42A27DB-BD31-4B8C-83A1-F6EECF244321}">
                <p14:modId xmlns:p14="http://schemas.microsoft.com/office/powerpoint/2010/main" val="4232215727"/>
              </p:ext>
            </p:extLst>
          </p:nvPr>
        </p:nvGraphicFramePr>
        <p:xfrm>
          <a:off x="1201783" y="2999774"/>
          <a:ext cx="3257006" cy="845061"/>
        </p:xfrm>
        <a:graphic>
          <a:graphicData uri="http://schemas.openxmlformats.org/presentationml/2006/ole">
            <mc:AlternateContent xmlns:mc="http://schemas.openxmlformats.org/markup-compatibility/2006">
              <mc:Choice xmlns:v="urn:schemas-microsoft-com:vml" Requires="v">
                <p:oleObj spid="_x0000_s10793" r:id="rId7" imgW="1765300" imgH="457200" progId="Equation.DSMT4">
                  <p:embed/>
                </p:oleObj>
              </mc:Choice>
              <mc:Fallback>
                <p:oleObj r:id="rId7" imgW="1765300" imgH="4572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01783" y="2999774"/>
                        <a:ext cx="3257006" cy="845061"/>
                      </a:xfrm>
                      <a:prstGeom prst="rect">
                        <a:avLst/>
                      </a:prstGeom>
                      <a:noFill/>
                    </p:spPr>
                  </p:pic>
                </p:oleObj>
              </mc:Fallback>
            </mc:AlternateContent>
          </a:graphicData>
        </a:graphic>
      </p:graphicFrame>
      <p:sp>
        <p:nvSpPr>
          <p:cNvPr id="12" name="Rectangle 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3" name="物件 12"/>
          <p:cNvGraphicFramePr>
            <a:graphicFrameLocks noChangeAspect="1"/>
          </p:cNvGraphicFramePr>
          <p:nvPr>
            <p:extLst>
              <p:ext uri="{D42A27DB-BD31-4B8C-83A1-F6EECF244321}">
                <p14:modId xmlns:p14="http://schemas.microsoft.com/office/powerpoint/2010/main" val="1626924662"/>
              </p:ext>
            </p:extLst>
          </p:nvPr>
        </p:nvGraphicFramePr>
        <p:xfrm>
          <a:off x="1153885" y="3837419"/>
          <a:ext cx="3304903" cy="901337"/>
        </p:xfrm>
        <a:graphic>
          <a:graphicData uri="http://schemas.openxmlformats.org/presentationml/2006/ole">
            <mc:AlternateContent xmlns:mc="http://schemas.openxmlformats.org/markup-compatibility/2006">
              <mc:Choice xmlns:v="urn:schemas-microsoft-com:vml" Requires="v">
                <p:oleObj spid="_x0000_s10794" r:id="rId9" imgW="1676400" imgH="457200" progId="Equation.DSMT4">
                  <p:embed/>
                </p:oleObj>
              </mc:Choice>
              <mc:Fallback>
                <p:oleObj r:id="rId9" imgW="1676400" imgH="457200"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53885" y="3837419"/>
                        <a:ext cx="3304903" cy="901337"/>
                      </a:xfrm>
                      <a:prstGeom prst="rect">
                        <a:avLst/>
                      </a:prstGeom>
                      <a:noFill/>
                    </p:spPr>
                  </p:pic>
                </p:oleObj>
              </mc:Fallback>
            </mc:AlternateContent>
          </a:graphicData>
        </a:graphic>
      </p:graphicFrame>
      <p:sp>
        <p:nvSpPr>
          <p:cNvPr id="14" name="Rectangle 1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5" name="物件 14"/>
          <p:cNvGraphicFramePr>
            <a:graphicFrameLocks noChangeAspect="1"/>
          </p:cNvGraphicFramePr>
          <p:nvPr>
            <p:extLst>
              <p:ext uri="{D42A27DB-BD31-4B8C-83A1-F6EECF244321}">
                <p14:modId xmlns:p14="http://schemas.microsoft.com/office/powerpoint/2010/main" val="2225421788"/>
              </p:ext>
            </p:extLst>
          </p:nvPr>
        </p:nvGraphicFramePr>
        <p:xfrm>
          <a:off x="1201783" y="5309469"/>
          <a:ext cx="4014651" cy="533863"/>
        </p:xfrm>
        <a:graphic>
          <a:graphicData uri="http://schemas.openxmlformats.org/presentationml/2006/ole">
            <mc:AlternateContent xmlns:mc="http://schemas.openxmlformats.org/markup-compatibility/2006">
              <mc:Choice xmlns:v="urn:schemas-microsoft-com:vml" Requires="v">
                <p:oleObj spid="_x0000_s10795" r:id="rId11" imgW="1790700" imgH="241300" progId="Equation.DSMT4">
                  <p:embed/>
                </p:oleObj>
              </mc:Choice>
              <mc:Fallback>
                <p:oleObj r:id="rId11" imgW="1790700" imgH="241300" progId="Equation.DSMT4">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01783" y="5309469"/>
                        <a:ext cx="4014651" cy="533863"/>
                      </a:xfrm>
                      <a:prstGeom prst="rect">
                        <a:avLst/>
                      </a:prstGeom>
                      <a:noFill/>
                    </p:spPr>
                  </p:pic>
                </p:oleObj>
              </mc:Fallback>
            </mc:AlternateContent>
          </a:graphicData>
        </a:graphic>
      </p:graphicFrame>
      <p:sp>
        <p:nvSpPr>
          <p:cNvPr id="16" name="Rectangle 1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7" name="物件 16"/>
          <p:cNvGraphicFramePr>
            <a:graphicFrameLocks noChangeAspect="1"/>
          </p:cNvGraphicFramePr>
          <p:nvPr>
            <p:extLst>
              <p:ext uri="{D42A27DB-BD31-4B8C-83A1-F6EECF244321}">
                <p14:modId xmlns:p14="http://schemas.microsoft.com/office/powerpoint/2010/main" val="2977554951"/>
              </p:ext>
            </p:extLst>
          </p:nvPr>
        </p:nvGraphicFramePr>
        <p:xfrm>
          <a:off x="1153885" y="5982789"/>
          <a:ext cx="4846408" cy="522242"/>
        </p:xfrm>
        <a:graphic>
          <a:graphicData uri="http://schemas.openxmlformats.org/presentationml/2006/ole">
            <mc:AlternateContent xmlns:mc="http://schemas.openxmlformats.org/markup-compatibility/2006">
              <mc:Choice xmlns:v="urn:schemas-microsoft-com:vml" Requires="v">
                <p:oleObj spid="_x0000_s10796" r:id="rId13" imgW="2209800" imgH="241300" progId="Equation.DSMT4">
                  <p:embed/>
                </p:oleObj>
              </mc:Choice>
              <mc:Fallback>
                <p:oleObj r:id="rId13" imgW="2209800" imgH="241300" progId="Equation.DSMT4">
                  <p:embed/>
                  <p:pic>
                    <p:nvPicPr>
                      <p:cNvPr id="0" name="Object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153885" y="5982789"/>
                        <a:ext cx="4846408" cy="522242"/>
                      </a:xfrm>
                      <a:prstGeom prst="rect">
                        <a:avLst/>
                      </a:prstGeom>
                      <a:noFill/>
                    </p:spPr>
                  </p:pic>
                </p:oleObj>
              </mc:Fallback>
            </mc:AlternateContent>
          </a:graphicData>
        </a:graphic>
      </p:graphicFrame>
    </p:spTree>
    <p:extLst>
      <p:ext uri="{BB962C8B-B14F-4D97-AF65-F5344CB8AC3E}">
        <p14:creationId xmlns:p14="http://schemas.microsoft.com/office/powerpoint/2010/main" val="37098960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10515600" cy="627651"/>
          </a:xfrm>
        </p:spPr>
        <p:style>
          <a:lnRef idx="0">
            <a:schemeClr val="accent5"/>
          </a:lnRef>
          <a:fillRef idx="3">
            <a:schemeClr val="accent5"/>
          </a:fillRef>
          <a:effectRef idx="3">
            <a:schemeClr val="accent5"/>
          </a:effectRef>
          <a:fontRef idx="minor">
            <a:schemeClr val="lt1"/>
          </a:fontRef>
        </p:style>
        <p:txBody>
          <a:bodyPr>
            <a:normAutofit fontScale="90000"/>
          </a:bodyPr>
          <a:lstStyle/>
          <a:p>
            <a:r>
              <a:rPr lang="en-US" altLang="zh-TW" dirty="0"/>
              <a:t>Figure 3. The reaction functions under </a:t>
            </a:r>
            <a:r>
              <a:rPr lang="en-US" altLang="zh-TW" dirty="0" smtClean="0"/>
              <a:t>Bertrand</a:t>
            </a:r>
            <a:endParaRPr lang="zh-TW" altLang="en-US"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2176394070"/>
              </p:ext>
            </p:extLst>
          </p:nvPr>
        </p:nvGraphicFramePr>
        <p:xfrm>
          <a:off x="3204754" y="992777"/>
          <a:ext cx="5495109" cy="5288396"/>
        </p:xfrm>
        <a:graphic>
          <a:graphicData uri="http://schemas.openxmlformats.org/presentationml/2006/ole">
            <mc:AlternateContent xmlns:mc="http://schemas.openxmlformats.org/markup-compatibility/2006">
              <mc:Choice xmlns:v="urn:schemas-microsoft-com:vml" Requires="v">
                <p:oleObj spid="_x0000_s11355" name="Picture" r:id="rId3" imgW="3070546" imgH="3172981" progId="Word.Picture.8">
                  <p:embed/>
                </p:oleObj>
              </mc:Choice>
              <mc:Fallback>
                <p:oleObj name="Picture" r:id="rId3" imgW="3070546" imgH="3172981"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4754" y="992777"/>
                        <a:ext cx="5495109" cy="5288396"/>
                      </a:xfrm>
                      <a:prstGeom prst="rect">
                        <a:avLst/>
                      </a:prstGeom>
                      <a:noFill/>
                    </p:spPr>
                  </p:pic>
                </p:oleObj>
              </mc:Fallback>
            </mc:AlternateContent>
          </a:graphicData>
        </a:graphic>
      </p:graphicFrame>
    </p:spTree>
    <p:extLst>
      <p:ext uri="{BB962C8B-B14F-4D97-AF65-F5344CB8AC3E}">
        <p14:creationId xmlns:p14="http://schemas.microsoft.com/office/powerpoint/2010/main" val="17401220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6590211" cy="723446"/>
          </a:xfrm>
        </p:spPr>
        <p:style>
          <a:lnRef idx="0">
            <a:schemeClr val="accent5"/>
          </a:lnRef>
          <a:fillRef idx="3">
            <a:schemeClr val="accent5"/>
          </a:fillRef>
          <a:effectRef idx="3">
            <a:schemeClr val="accent5"/>
          </a:effectRef>
          <a:fontRef idx="minor">
            <a:schemeClr val="lt1"/>
          </a:fontRef>
        </p:style>
        <p:txBody>
          <a:bodyPr/>
          <a:lstStyle/>
          <a:p>
            <a:r>
              <a:rPr lang="en-US" altLang="zh-TW" dirty="0"/>
              <a:t>Equilibrium in the first stage</a:t>
            </a:r>
            <a:endParaRPr lang="zh-TW" altLang="en-US" dirty="0"/>
          </a:p>
        </p:txBody>
      </p:sp>
      <p:sp>
        <p:nvSpPr>
          <p:cNvPr id="3" name="內容版面配置區 2"/>
          <p:cNvSpPr>
            <a:spLocks noGrp="1"/>
          </p:cNvSpPr>
          <p:nvPr>
            <p:ph idx="1"/>
          </p:nvPr>
        </p:nvSpPr>
        <p:spPr>
          <a:xfrm>
            <a:off x="838200" y="1306286"/>
            <a:ext cx="10515600" cy="4870677"/>
          </a:xfrm>
        </p:spPr>
        <p:txBody>
          <a:bodyPr/>
          <a:lstStyle/>
          <a:p>
            <a:pPr marL="228600" lvl="1">
              <a:spcBef>
                <a:spcPts val="1000"/>
              </a:spcBef>
            </a:pPr>
            <a:r>
              <a:rPr lang="en-US" altLang="zh-TW" sz="3200" dirty="0"/>
              <a:t>The object function for firm 1 is specified as follows</a:t>
            </a:r>
            <a:r>
              <a:rPr lang="en-US" altLang="zh-TW" sz="3200" dirty="0" smtClean="0"/>
              <a:t>:</a:t>
            </a:r>
          </a:p>
          <a:p>
            <a:pPr marL="0" lvl="1" indent="0">
              <a:lnSpc>
                <a:spcPct val="150000"/>
              </a:lnSpc>
              <a:spcBef>
                <a:spcPts val="1000"/>
              </a:spcBef>
              <a:buNone/>
            </a:pPr>
            <a:r>
              <a:rPr lang="en-US" altLang="zh-TW" sz="3200" dirty="0" smtClean="0"/>
              <a:t>                                                                 ,                          (11)</a:t>
            </a:r>
          </a:p>
          <a:p>
            <a:pPr marL="0" lvl="1" indent="0">
              <a:lnSpc>
                <a:spcPct val="150000"/>
              </a:lnSpc>
              <a:spcBef>
                <a:spcPts val="1000"/>
              </a:spcBef>
              <a:buNone/>
            </a:pPr>
            <a:r>
              <a:rPr lang="en-US" altLang="zh-TW" sz="3200" dirty="0" smtClean="0"/>
              <a:t>                           .</a:t>
            </a:r>
          </a:p>
          <a:p>
            <a:pPr marL="0" lvl="1" indent="0">
              <a:spcBef>
                <a:spcPts val="1000"/>
              </a:spcBef>
              <a:buNone/>
            </a:pPr>
            <a:endParaRPr lang="zh-TW" altLang="zh-TW" sz="3200" dirty="0"/>
          </a:p>
          <a:p>
            <a:pPr marL="228600" lvl="1">
              <a:spcBef>
                <a:spcPts val="1000"/>
              </a:spcBef>
            </a:pPr>
            <a:r>
              <a:rPr lang="en-US" altLang="zh-TW" sz="3200" dirty="0"/>
              <a:t>By routine calculus, we can derive that: </a:t>
            </a:r>
            <a:endParaRPr lang="en-US" altLang="zh-TW" sz="3200" dirty="0" smtClean="0"/>
          </a:p>
          <a:p>
            <a:pPr marL="0" lvl="1" indent="0">
              <a:spcBef>
                <a:spcPts val="1000"/>
              </a:spcBef>
              <a:buNone/>
            </a:pPr>
            <a:endParaRPr lang="en-US" altLang="zh-TW" sz="3200" dirty="0" smtClean="0"/>
          </a:p>
          <a:p>
            <a:pPr marL="0" lvl="1" indent="0">
              <a:spcBef>
                <a:spcPts val="1000"/>
              </a:spcBef>
              <a:buNone/>
            </a:pPr>
            <a:r>
              <a:rPr lang="en-US" altLang="zh-TW" sz="3200" dirty="0" smtClean="0"/>
              <a:t>                                                                                 .          (12)</a:t>
            </a:r>
            <a:endParaRPr lang="zh-TW" altLang="zh-TW" sz="3200" dirty="0"/>
          </a:p>
          <a:p>
            <a:endParaRPr lang="zh-TW" altLang="en-US"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676918560"/>
              </p:ext>
            </p:extLst>
          </p:nvPr>
        </p:nvGraphicFramePr>
        <p:xfrm>
          <a:off x="1156062" y="2094411"/>
          <a:ext cx="5783588" cy="600892"/>
        </p:xfrm>
        <a:graphic>
          <a:graphicData uri="http://schemas.openxmlformats.org/presentationml/2006/ole">
            <mc:AlternateContent xmlns:mc="http://schemas.openxmlformats.org/markup-compatibility/2006">
              <mc:Choice xmlns:v="urn:schemas-microsoft-com:vml" Requires="v">
                <p:oleObj spid="_x0000_s12552" r:id="rId3" imgW="2933700" imgH="304800" progId="Equation.DSMT4">
                  <p:embed/>
                </p:oleObj>
              </mc:Choice>
              <mc:Fallback>
                <p:oleObj r:id="rId3" imgW="2933700" imgH="3048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6062" y="2094411"/>
                        <a:ext cx="5783588" cy="600892"/>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1787269531"/>
              </p:ext>
            </p:extLst>
          </p:nvPr>
        </p:nvGraphicFramePr>
        <p:xfrm>
          <a:off x="1156062" y="2980731"/>
          <a:ext cx="2248989" cy="428379"/>
        </p:xfrm>
        <a:graphic>
          <a:graphicData uri="http://schemas.openxmlformats.org/presentationml/2006/ole">
            <mc:AlternateContent xmlns:mc="http://schemas.openxmlformats.org/markup-compatibility/2006">
              <mc:Choice xmlns:v="urn:schemas-microsoft-com:vml" Requires="v">
                <p:oleObj spid="_x0000_s12553" r:id="rId5" imgW="1002865" imgH="190417" progId="Equation.DSMT4">
                  <p:embed/>
                </p:oleObj>
              </mc:Choice>
              <mc:Fallback>
                <p:oleObj r:id="rId5" imgW="1002865" imgH="190417"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56062" y="2980731"/>
                        <a:ext cx="2248989" cy="428379"/>
                      </a:xfrm>
                      <a:prstGeom prst="rect">
                        <a:avLst/>
                      </a:prstGeom>
                      <a:noFill/>
                    </p:spPr>
                  </p:pic>
                </p:oleObj>
              </mc:Fallback>
            </mc:AlternateContent>
          </a:graphicData>
        </a:graphic>
      </p:graphicFrame>
      <p:sp>
        <p:nvSpPr>
          <p:cNvPr id="8" name="Rectangle 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9" name="物件 8"/>
          <p:cNvGraphicFramePr>
            <a:graphicFrameLocks noChangeAspect="1"/>
          </p:cNvGraphicFramePr>
          <p:nvPr>
            <p:extLst>
              <p:ext uri="{D42A27DB-BD31-4B8C-83A1-F6EECF244321}">
                <p14:modId xmlns:p14="http://schemas.microsoft.com/office/powerpoint/2010/main" val="923298167"/>
              </p:ext>
            </p:extLst>
          </p:nvPr>
        </p:nvGraphicFramePr>
        <p:xfrm>
          <a:off x="1156062" y="4949821"/>
          <a:ext cx="7246188" cy="1146180"/>
        </p:xfrm>
        <a:graphic>
          <a:graphicData uri="http://schemas.openxmlformats.org/presentationml/2006/ole">
            <mc:AlternateContent xmlns:mc="http://schemas.openxmlformats.org/markup-compatibility/2006">
              <mc:Choice xmlns:v="urn:schemas-microsoft-com:vml" Requires="v">
                <p:oleObj spid="_x0000_s12554" r:id="rId7" imgW="3556000" imgH="558800" progId="Equation.DSMT4">
                  <p:embed/>
                </p:oleObj>
              </mc:Choice>
              <mc:Fallback>
                <p:oleObj r:id="rId7" imgW="3556000" imgH="558800" progId="Equation.DSMT4">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56062" y="4949821"/>
                        <a:ext cx="7246188" cy="1146180"/>
                      </a:xfrm>
                      <a:prstGeom prst="rect">
                        <a:avLst/>
                      </a:prstGeom>
                      <a:noFill/>
                    </p:spPr>
                  </p:pic>
                </p:oleObj>
              </mc:Fallback>
            </mc:AlternateContent>
          </a:graphicData>
        </a:graphic>
      </p:graphicFrame>
    </p:spTree>
    <p:extLst>
      <p:ext uri="{BB962C8B-B14F-4D97-AF65-F5344CB8AC3E}">
        <p14:creationId xmlns:p14="http://schemas.microsoft.com/office/powerpoint/2010/main" val="42191149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1280160"/>
            <a:ext cx="10515600" cy="4896803"/>
          </a:xfrm>
        </p:spPr>
        <p:txBody>
          <a:bodyPr/>
          <a:lstStyle/>
          <a:p>
            <a:pPr marL="228600" lvl="1">
              <a:lnSpc>
                <a:spcPct val="150000"/>
              </a:lnSpc>
              <a:spcBef>
                <a:spcPts val="1000"/>
              </a:spcBef>
            </a:pPr>
            <a:r>
              <a:rPr lang="en-US" altLang="zh-TW" sz="3200" dirty="0" smtClean="0"/>
              <a:t>By comparing the profits of firm 1 before and after licensing under Bertrand competition, we can derive that: </a:t>
            </a:r>
            <a:endParaRPr lang="zh-TW" altLang="zh-TW" sz="3200" dirty="0" smtClean="0"/>
          </a:p>
          <a:p>
            <a:pPr>
              <a:lnSpc>
                <a:spcPct val="150000"/>
              </a:lnSpc>
            </a:pPr>
            <a:endParaRPr lang="en-US" altLang="zh-TW" dirty="0" smtClean="0"/>
          </a:p>
          <a:p>
            <a:pPr marL="0" indent="0">
              <a:lnSpc>
                <a:spcPct val="150000"/>
              </a:lnSpc>
              <a:buNone/>
            </a:pPr>
            <a:r>
              <a:rPr lang="en-US" altLang="zh-TW" dirty="0" smtClean="0"/>
              <a:t>                                                                                              .</a:t>
            </a:r>
            <a:endParaRPr lang="zh-TW" altLang="en-US" dirty="0"/>
          </a:p>
        </p:txBody>
      </p:sp>
      <p:sp>
        <p:nvSpPr>
          <p:cNvPr id="4" name="標題 1"/>
          <p:cNvSpPr>
            <a:spLocks noGrp="1"/>
          </p:cNvSpPr>
          <p:nvPr>
            <p:ph type="title"/>
          </p:nvPr>
        </p:nvSpPr>
        <p:spPr>
          <a:xfrm>
            <a:off x="838200" y="365126"/>
            <a:ext cx="6590211" cy="723446"/>
          </a:xfrm>
        </p:spPr>
        <p:style>
          <a:lnRef idx="0">
            <a:schemeClr val="accent5"/>
          </a:lnRef>
          <a:fillRef idx="3">
            <a:schemeClr val="accent5"/>
          </a:fillRef>
          <a:effectRef idx="3">
            <a:schemeClr val="accent5"/>
          </a:effectRef>
          <a:fontRef idx="minor">
            <a:schemeClr val="lt1"/>
          </a:fontRef>
        </p:style>
        <p:txBody>
          <a:bodyPr/>
          <a:lstStyle/>
          <a:p>
            <a:r>
              <a:rPr lang="en-US" altLang="zh-TW" dirty="0"/>
              <a:t>Equilibrium in the first stage</a:t>
            </a:r>
            <a:endParaRPr lang="zh-TW"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6" name="物件 5"/>
          <p:cNvGraphicFramePr>
            <a:graphicFrameLocks noChangeAspect="1"/>
          </p:cNvGraphicFramePr>
          <p:nvPr>
            <p:extLst>
              <p:ext uri="{D42A27DB-BD31-4B8C-83A1-F6EECF244321}">
                <p14:modId xmlns:p14="http://schemas.microsoft.com/office/powerpoint/2010/main" val="231175559"/>
              </p:ext>
            </p:extLst>
          </p:nvPr>
        </p:nvGraphicFramePr>
        <p:xfrm>
          <a:off x="2868405" y="3274423"/>
          <a:ext cx="5616508" cy="1131844"/>
        </p:xfrm>
        <a:graphic>
          <a:graphicData uri="http://schemas.openxmlformats.org/presentationml/2006/ole">
            <mc:AlternateContent xmlns:mc="http://schemas.openxmlformats.org/markup-compatibility/2006">
              <mc:Choice xmlns:v="urn:schemas-microsoft-com:vml" Requires="v">
                <p:oleObj spid="_x0000_s13398" r:id="rId3" imgW="2235200" imgH="444500" progId="Equation.DSMT4">
                  <p:embed/>
                </p:oleObj>
              </mc:Choice>
              <mc:Fallback>
                <p:oleObj r:id="rId3" imgW="2235200" imgH="4445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8405" y="3274423"/>
                        <a:ext cx="5616508" cy="1131844"/>
                      </a:xfrm>
                      <a:prstGeom prst="rect">
                        <a:avLst/>
                      </a:prstGeom>
                      <a:noFill/>
                    </p:spPr>
                  </p:pic>
                </p:oleObj>
              </mc:Fallback>
            </mc:AlternateContent>
          </a:graphicData>
        </a:graphic>
      </p:graphicFrame>
      <p:sp>
        <p:nvSpPr>
          <p:cNvPr id="7" name="Rectangle 3"/>
          <p:cNvSpPr>
            <a:spLocks noChangeArrowheads="1"/>
          </p:cNvSpPr>
          <p:nvPr/>
        </p:nvSpPr>
        <p:spPr bwMode="auto">
          <a:xfrm>
            <a:off x="0" y="5048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Tree>
    <p:extLst>
      <p:ext uri="{BB962C8B-B14F-4D97-AF65-F5344CB8AC3E}">
        <p14:creationId xmlns:p14="http://schemas.microsoft.com/office/powerpoint/2010/main" val="2128146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4223197" cy="768216"/>
          </a:xfrm>
        </p:spPr>
        <p:style>
          <a:lnRef idx="0">
            <a:schemeClr val="accent5"/>
          </a:lnRef>
          <a:fillRef idx="3">
            <a:schemeClr val="accent5"/>
          </a:fillRef>
          <a:effectRef idx="3">
            <a:schemeClr val="accent5"/>
          </a:effectRef>
          <a:fontRef idx="minor">
            <a:schemeClr val="lt1"/>
          </a:fontRef>
        </p:style>
        <p:txBody>
          <a:bodyPr/>
          <a:lstStyle/>
          <a:p>
            <a:r>
              <a:rPr lang="en-US" altLang="zh-TW" dirty="0"/>
              <a:t>Related </a:t>
            </a:r>
            <a:r>
              <a:rPr lang="en-US" altLang="zh-TW" dirty="0" smtClean="0"/>
              <a:t>literature</a:t>
            </a:r>
            <a:endParaRPr lang="zh-TW" altLang="en-US" dirty="0"/>
          </a:p>
        </p:txBody>
      </p:sp>
      <p:sp>
        <p:nvSpPr>
          <p:cNvPr id="3" name="內容版面配置區 2"/>
          <p:cNvSpPr>
            <a:spLocks noGrp="1"/>
          </p:cNvSpPr>
          <p:nvPr>
            <p:ph idx="1"/>
          </p:nvPr>
        </p:nvSpPr>
        <p:spPr>
          <a:xfrm>
            <a:off x="838200" y="1313645"/>
            <a:ext cx="10515600" cy="4863318"/>
          </a:xfrm>
        </p:spPr>
        <p:txBody>
          <a:bodyPr>
            <a:normAutofit/>
          </a:bodyPr>
          <a:lstStyle/>
          <a:p>
            <a:pPr lvl="0"/>
            <a:r>
              <a:rPr lang="en-US" altLang="zh-TW" sz="3600" dirty="0"/>
              <a:t>Differentiated goods: </a:t>
            </a:r>
            <a:endParaRPr lang="zh-TW" altLang="zh-TW" sz="3600" dirty="0"/>
          </a:p>
          <a:p>
            <a:pPr marL="457200" lvl="1" indent="0" algn="just">
              <a:buNone/>
            </a:pPr>
            <a:r>
              <a:rPr lang="en-US" altLang="zh-TW" sz="3600" dirty="0"/>
              <a:t>Singh and </a:t>
            </a:r>
            <a:r>
              <a:rPr lang="en-US" altLang="zh-TW" sz="3600" dirty="0" err="1"/>
              <a:t>Vives</a:t>
            </a:r>
            <a:r>
              <a:rPr lang="en-US" altLang="zh-TW" sz="3600" dirty="0"/>
              <a:t> (1984, RAND), </a:t>
            </a:r>
            <a:r>
              <a:rPr lang="en-US" altLang="zh-TW" sz="3600" dirty="0" err="1"/>
              <a:t>Vives</a:t>
            </a:r>
            <a:r>
              <a:rPr lang="en-US" altLang="zh-TW" sz="3600" dirty="0"/>
              <a:t> (1985, JET), Cheng (1985, RAND) and </a:t>
            </a:r>
            <a:r>
              <a:rPr lang="en-US" altLang="zh-TW" sz="3600" dirty="0" err="1"/>
              <a:t>Okuguchi</a:t>
            </a:r>
            <a:r>
              <a:rPr lang="en-US" altLang="zh-TW" sz="3600" dirty="0"/>
              <a:t> (1987, JET</a:t>
            </a:r>
            <a:r>
              <a:rPr lang="en-US" altLang="zh-TW" sz="3600" dirty="0" smtClean="0"/>
              <a:t>).</a:t>
            </a:r>
            <a:endParaRPr lang="zh-TW" altLang="zh-TW" sz="3600" dirty="0"/>
          </a:p>
          <a:p>
            <a:pPr lvl="0"/>
            <a:r>
              <a:rPr lang="en-US" altLang="zh-TW" sz="3600" dirty="0"/>
              <a:t>Firm’s R&amp;D behavior: </a:t>
            </a:r>
            <a:endParaRPr lang="zh-TW" altLang="zh-TW" sz="3600" dirty="0"/>
          </a:p>
          <a:p>
            <a:pPr marL="457200" lvl="1" indent="0" algn="just">
              <a:buNone/>
            </a:pPr>
            <a:r>
              <a:rPr lang="en-US" altLang="zh-TW" sz="3600" dirty="0" err="1" smtClean="0"/>
              <a:t>Delbono</a:t>
            </a:r>
            <a:r>
              <a:rPr lang="en-US" altLang="zh-TW" sz="3600" dirty="0" smtClean="0"/>
              <a:t> </a:t>
            </a:r>
            <a:r>
              <a:rPr lang="en-US" altLang="zh-TW" sz="3600" dirty="0"/>
              <a:t>and </a:t>
            </a:r>
            <a:r>
              <a:rPr lang="en-US" altLang="zh-TW" sz="3600" dirty="0" err="1"/>
              <a:t>Denicolo</a:t>
            </a:r>
            <a:r>
              <a:rPr lang="en-US" altLang="zh-TW" sz="3600" dirty="0"/>
              <a:t> (IJIO,1990), Reynolds and Isaac (ET,1992), </a:t>
            </a:r>
            <a:r>
              <a:rPr lang="en-US" altLang="zh-TW" sz="3600" dirty="0" err="1"/>
              <a:t>Qiu</a:t>
            </a:r>
            <a:r>
              <a:rPr lang="en-US" altLang="zh-TW" sz="3600" dirty="0"/>
              <a:t> (JET, 1997); </a:t>
            </a:r>
            <a:r>
              <a:rPr lang="en-US" altLang="zh-TW" sz="3600" dirty="0" err="1"/>
              <a:t>Bonanno</a:t>
            </a:r>
            <a:r>
              <a:rPr lang="en-US" altLang="zh-TW" sz="3600" dirty="0"/>
              <a:t> and Haworth(IJIO, 1998), Boone(IJIO, 2001), </a:t>
            </a:r>
            <a:r>
              <a:rPr lang="en-US" altLang="zh-TW" sz="3600" dirty="0" err="1"/>
              <a:t>Symeonidis</a:t>
            </a:r>
            <a:r>
              <a:rPr lang="en-US" altLang="zh-TW" sz="3600" dirty="0"/>
              <a:t> (IJIO, 2003) and Mukherjee (MS, 2011).   </a:t>
            </a:r>
            <a:endParaRPr lang="zh-TW" altLang="zh-TW" sz="3600" dirty="0"/>
          </a:p>
        </p:txBody>
      </p:sp>
    </p:spTree>
    <p:extLst>
      <p:ext uri="{BB962C8B-B14F-4D97-AF65-F5344CB8AC3E}">
        <p14:creationId xmlns:p14="http://schemas.microsoft.com/office/powerpoint/2010/main" val="17490208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199" y="365125"/>
            <a:ext cx="10900955" cy="584109"/>
          </a:xfrm>
        </p:spPr>
        <p:style>
          <a:lnRef idx="0">
            <a:schemeClr val="accent5"/>
          </a:lnRef>
          <a:fillRef idx="3">
            <a:schemeClr val="accent5"/>
          </a:fillRef>
          <a:effectRef idx="3">
            <a:schemeClr val="accent5"/>
          </a:effectRef>
          <a:fontRef idx="minor">
            <a:schemeClr val="lt1"/>
          </a:fontRef>
        </p:style>
        <p:txBody>
          <a:bodyPr>
            <a:normAutofit fontScale="90000"/>
          </a:bodyPr>
          <a:lstStyle/>
          <a:p>
            <a:r>
              <a:rPr lang="en-US" altLang="zh-TW" i="1" dirty="0"/>
              <a:t>Figure 2. The equilibria under </a:t>
            </a:r>
            <a:r>
              <a:rPr lang="en-US" altLang="zh-TW" i="1" dirty="0" err="1"/>
              <a:t>Cournot</a:t>
            </a:r>
            <a:r>
              <a:rPr lang="en-US" altLang="zh-TW" i="1" dirty="0"/>
              <a:t> and Bertrand</a:t>
            </a:r>
            <a:endParaRPr lang="zh-TW" altLang="en-US"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3963277269"/>
              </p:ext>
            </p:extLst>
          </p:nvPr>
        </p:nvGraphicFramePr>
        <p:xfrm>
          <a:off x="3378925" y="818604"/>
          <a:ext cx="5625737" cy="5589905"/>
        </p:xfrm>
        <a:graphic>
          <a:graphicData uri="http://schemas.openxmlformats.org/presentationml/2006/ole">
            <mc:AlternateContent xmlns:mc="http://schemas.openxmlformats.org/markup-compatibility/2006">
              <mc:Choice xmlns:v="urn:schemas-microsoft-com:vml" Requires="v">
                <p:oleObj spid="_x0000_s14420" name="Picture" r:id="rId3" imgW="2970424" imgH="3174345" progId="Word.Picture.8">
                  <p:embed/>
                </p:oleObj>
              </mc:Choice>
              <mc:Fallback>
                <p:oleObj name="Picture" r:id="rId3" imgW="2970424" imgH="3174345"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78925" y="818604"/>
                        <a:ext cx="5625737" cy="5589905"/>
                      </a:xfrm>
                      <a:prstGeom prst="rect">
                        <a:avLst/>
                      </a:prstGeom>
                      <a:noFill/>
                    </p:spPr>
                  </p:pic>
                </p:oleObj>
              </mc:Fallback>
            </mc:AlternateContent>
          </a:graphicData>
        </a:graphic>
      </p:graphicFrame>
    </p:spTree>
    <p:extLst>
      <p:ext uri="{BB962C8B-B14F-4D97-AF65-F5344CB8AC3E}">
        <p14:creationId xmlns:p14="http://schemas.microsoft.com/office/powerpoint/2010/main" val="10012375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3211286" cy="714738"/>
          </a:xfrm>
        </p:spPr>
        <p:style>
          <a:lnRef idx="0">
            <a:schemeClr val="accent5"/>
          </a:lnRef>
          <a:fillRef idx="3">
            <a:schemeClr val="accent5"/>
          </a:fillRef>
          <a:effectRef idx="3">
            <a:schemeClr val="accent5"/>
          </a:effectRef>
          <a:fontRef idx="minor">
            <a:schemeClr val="lt1"/>
          </a:fontRef>
        </p:style>
        <p:txBody>
          <a:bodyPr/>
          <a:lstStyle/>
          <a:p>
            <a:r>
              <a:rPr lang="en-US" altLang="zh-TW" i="1" dirty="0"/>
              <a:t>Proposition </a:t>
            </a:r>
            <a:r>
              <a:rPr lang="en-US" altLang="zh-TW" i="1" dirty="0" smtClean="0"/>
              <a:t>1</a:t>
            </a:r>
            <a:endParaRPr lang="zh-TW" altLang="en-US" dirty="0"/>
          </a:p>
        </p:txBody>
      </p:sp>
      <p:sp>
        <p:nvSpPr>
          <p:cNvPr id="3" name="內容版面配置區 2"/>
          <p:cNvSpPr>
            <a:spLocks noGrp="1"/>
          </p:cNvSpPr>
          <p:nvPr>
            <p:ph idx="1"/>
          </p:nvPr>
        </p:nvSpPr>
        <p:spPr>
          <a:xfrm>
            <a:off x="838200" y="1271451"/>
            <a:ext cx="10515600" cy="4905512"/>
          </a:xfrm>
        </p:spPr>
        <p:txBody>
          <a:bodyPr>
            <a:normAutofit lnSpcReduction="10000"/>
          </a:bodyPr>
          <a:lstStyle/>
          <a:p>
            <a:pPr marL="0" indent="0">
              <a:lnSpc>
                <a:spcPct val="150000"/>
              </a:lnSpc>
              <a:buNone/>
            </a:pPr>
            <a:r>
              <a:rPr lang="en-US" altLang="zh-TW" sz="3200" b="1" i="1" dirty="0"/>
              <a:t>The licensor firm always licenses its product innovation to a potential rival.</a:t>
            </a:r>
            <a:endParaRPr lang="zh-TW" altLang="zh-TW" sz="3200" dirty="0"/>
          </a:p>
          <a:p>
            <a:pPr marL="0" indent="0">
              <a:buNone/>
            </a:pPr>
            <a:r>
              <a:rPr lang="en-US" altLang="zh-TW" sz="3200" b="1" i="1" dirty="0"/>
              <a:t> </a:t>
            </a:r>
            <a:endParaRPr lang="zh-TW" altLang="zh-TW" sz="3200" dirty="0"/>
          </a:p>
          <a:p>
            <a:pPr marL="0" indent="0">
              <a:buNone/>
            </a:pPr>
            <a:r>
              <a:rPr lang="en-US" altLang="zh-TW" sz="3200" b="1" i="1" dirty="0"/>
              <a:t>Intuition:</a:t>
            </a:r>
            <a:r>
              <a:rPr lang="en-US" altLang="zh-TW" sz="3200" dirty="0"/>
              <a:t> </a:t>
            </a:r>
            <a:endParaRPr lang="zh-TW" altLang="zh-TW" sz="3200" dirty="0"/>
          </a:p>
          <a:p>
            <a:pPr marL="514350" lvl="0" indent="-514350" algn="just">
              <a:buFont typeface="+mj-lt"/>
              <a:buAutoNum type="arabicPeriod"/>
            </a:pPr>
            <a:r>
              <a:rPr lang="en-US" altLang="zh-TW" sz="3200" dirty="0"/>
              <a:t>As the two products are differentiated, the market profit increases if both products are available. </a:t>
            </a:r>
            <a:endParaRPr lang="zh-TW" altLang="zh-TW" sz="3200" dirty="0"/>
          </a:p>
          <a:p>
            <a:pPr marL="514350" lvl="0" indent="-514350" algn="just">
              <a:buFont typeface="+mj-lt"/>
              <a:buAutoNum type="arabicPeriod"/>
            </a:pPr>
            <a:r>
              <a:rPr lang="en-US" altLang="zh-TW" sz="3200" dirty="0"/>
              <a:t>The licensor firm can use the royalty to reduce the competition from the licensee firm and the fix fee to extract the rent accruing to the licensee firm. </a:t>
            </a:r>
            <a:endParaRPr lang="zh-TW" altLang="zh-TW" sz="3200" dirty="0"/>
          </a:p>
          <a:p>
            <a:endParaRPr lang="zh-TW" altLang="en-US" dirty="0"/>
          </a:p>
        </p:txBody>
      </p:sp>
    </p:spTree>
    <p:extLst>
      <p:ext uri="{BB962C8B-B14F-4D97-AF65-F5344CB8AC3E}">
        <p14:creationId xmlns:p14="http://schemas.microsoft.com/office/powerpoint/2010/main" val="25086375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9376954" cy="740864"/>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dirty="0"/>
              <a:t>Comparison on the optimal royalty </a:t>
            </a:r>
            <a:r>
              <a:rPr lang="en-US" altLang="zh-TW" dirty="0" smtClean="0"/>
              <a:t>rates</a:t>
            </a:r>
            <a:endParaRPr lang="zh-TW" altLang="en-US" dirty="0"/>
          </a:p>
        </p:txBody>
      </p:sp>
      <p:sp>
        <p:nvSpPr>
          <p:cNvPr id="3" name="內容版面配置區 2"/>
          <p:cNvSpPr>
            <a:spLocks noGrp="1"/>
          </p:cNvSpPr>
          <p:nvPr>
            <p:ph idx="1"/>
          </p:nvPr>
        </p:nvSpPr>
        <p:spPr>
          <a:xfrm>
            <a:off x="838200" y="1262742"/>
            <a:ext cx="10515600" cy="4914220"/>
          </a:xfrm>
        </p:spPr>
        <p:txBody>
          <a:bodyPr/>
          <a:lstStyle/>
          <a:p>
            <a:pPr marL="228600" lvl="1">
              <a:spcBef>
                <a:spcPts val="1000"/>
              </a:spcBef>
            </a:pPr>
            <a:endParaRPr lang="en-US" altLang="zh-TW" sz="3600" dirty="0" smtClean="0"/>
          </a:p>
          <a:p>
            <a:pPr marL="228600" lvl="1">
              <a:spcBef>
                <a:spcPts val="1000"/>
              </a:spcBef>
            </a:pPr>
            <a:r>
              <a:rPr lang="en-US" altLang="zh-TW" sz="3600" dirty="0" smtClean="0"/>
              <a:t>By </a:t>
            </a:r>
            <a:r>
              <a:rPr lang="en-US" altLang="zh-TW" sz="3600" dirty="0"/>
              <a:t>comparing and , we can derive that</a:t>
            </a:r>
            <a:endParaRPr lang="zh-TW" altLang="zh-TW" sz="3600" dirty="0"/>
          </a:p>
          <a:p>
            <a:endParaRPr lang="en-US" altLang="zh-TW" dirty="0"/>
          </a:p>
          <a:p>
            <a:endParaRPr lang="en-US" altLang="zh-TW" dirty="0" smtClean="0"/>
          </a:p>
          <a:p>
            <a:pPr marL="0" indent="0">
              <a:buNone/>
            </a:pPr>
            <a:r>
              <a:rPr lang="en-US" altLang="zh-TW" dirty="0" smtClean="0"/>
              <a:t>                                                                                                                   .</a:t>
            </a:r>
            <a:endParaRPr lang="zh-TW" altLang="en-US"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44711376"/>
              </p:ext>
            </p:extLst>
          </p:nvPr>
        </p:nvGraphicFramePr>
        <p:xfrm>
          <a:off x="1323704" y="3362154"/>
          <a:ext cx="8954797" cy="715397"/>
        </p:xfrm>
        <a:graphic>
          <a:graphicData uri="http://schemas.openxmlformats.org/presentationml/2006/ole">
            <mc:AlternateContent xmlns:mc="http://schemas.openxmlformats.org/markup-compatibility/2006">
              <mc:Choice xmlns:v="urn:schemas-microsoft-com:vml" Requires="v">
                <p:oleObj spid="_x0000_s15440" r:id="rId3" imgW="3835400" imgH="279400" progId="Equation.DSMT4">
                  <p:embed/>
                </p:oleObj>
              </mc:Choice>
              <mc:Fallback>
                <p:oleObj r:id="rId3" imgW="3835400" imgH="2794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3704" y="3362154"/>
                        <a:ext cx="8954797" cy="715397"/>
                      </a:xfrm>
                      <a:prstGeom prst="rect">
                        <a:avLst/>
                      </a:prstGeom>
                      <a:noFill/>
                    </p:spPr>
                  </p:pic>
                </p:oleObj>
              </mc:Fallback>
            </mc:AlternateContent>
          </a:graphicData>
        </a:graphic>
      </p:graphicFrame>
    </p:spTree>
    <p:extLst>
      <p:ext uri="{BB962C8B-B14F-4D97-AF65-F5344CB8AC3E}">
        <p14:creationId xmlns:p14="http://schemas.microsoft.com/office/powerpoint/2010/main" val="31644957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199" y="365125"/>
            <a:ext cx="3263537" cy="706029"/>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i="1" dirty="0"/>
              <a:t>Proposition </a:t>
            </a:r>
            <a:r>
              <a:rPr lang="en-US" altLang="zh-TW" i="1" dirty="0" smtClean="0"/>
              <a:t>2</a:t>
            </a:r>
            <a:endParaRPr lang="zh-TW" altLang="en-US" dirty="0"/>
          </a:p>
        </p:txBody>
      </p:sp>
      <p:sp>
        <p:nvSpPr>
          <p:cNvPr id="3" name="內容版面配置區 2"/>
          <p:cNvSpPr>
            <a:spLocks noGrp="1"/>
          </p:cNvSpPr>
          <p:nvPr>
            <p:ph idx="1"/>
          </p:nvPr>
        </p:nvSpPr>
        <p:spPr>
          <a:xfrm>
            <a:off x="838200" y="1219200"/>
            <a:ext cx="10515600" cy="4957763"/>
          </a:xfrm>
        </p:spPr>
        <p:txBody>
          <a:bodyPr>
            <a:normAutofit fontScale="92500" lnSpcReduction="10000"/>
          </a:bodyPr>
          <a:lstStyle/>
          <a:p>
            <a:pPr marL="0" indent="0" algn="just">
              <a:lnSpc>
                <a:spcPct val="150000"/>
              </a:lnSpc>
              <a:buNone/>
            </a:pPr>
            <a:r>
              <a:rPr lang="en-US" altLang="zh-TW" sz="3200" b="1" i="1" dirty="0"/>
              <a:t>The optimal royalty rate under Bertrand competition is definitely higher than that under </a:t>
            </a:r>
            <a:r>
              <a:rPr lang="en-US" altLang="zh-TW" sz="3200" b="1" i="1" dirty="0" err="1"/>
              <a:t>Cournot</a:t>
            </a:r>
            <a:r>
              <a:rPr lang="en-US" altLang="zh-TW" sz="3200" b="1" i="1" dirty="0"/>
              <a:t> competition.</a:t>
            </a:r>
            <a:endParaRPr lang="zh-TW" altLang="zh-TW" sz="3200" dirty="0"/>
          </a:p>
          <a:p>
            <a:pPr marL="0" indent="0">
              <a:buNone/>
            </a:pPr>
            <a:endParaRPr lang="zh-TW" altLang="zh-TW" sz="3200" dirty="0"/>
          </a:p>
          <a:p>
            <a:pPr marL="0" indent="0">
              <a:buNone/>
            </a:pPr>
            <a:r>
              <a:rPr lang="en-US" altLang="zh-TW" sz="3200" b="1" i="1" dirty="0"/>
              <a:t>Intuition:</a:t>
            </a:r>
            <a:endParaRPr lang="zh-TW" altLang="zh-TW" sz="3200" i="1" dirty="0"/>
          </a:p>
          <a:p>
            <a:pPr marL="514350" lvl="0" indent="-514350" algn="just">
              <a:buFont typeface="+mj-lt"/>
              <a:buAutoNum type="arabicPeriod"/>
            </a:pPr>
            <a:r>
              <a:rPr lang="en-US" altLang="zh-TW" sz="3200" dirty="0"/>
              <a:t>The objective of firm 1 in the first stage of the game is to maximize the market profits.</a:t>
            </a:r>
            <a:endParaRPr lang="zh-TW" altLang="zh-TW" sz="3200" dirty="0"/>
          </a:p>
          <a:p>
            <a:pPr marL="514350" lvl="0" indent="-514350" algn="just">
              <a:buFont typeface="+mj-lt"/>
              <a:buAutoNum type="arabicPeriod"/>
            </a:pPr>
            <a:r>
              <a:rPr lang="en-US" altLang="zh-TW" sz="3200" dirty="0"/>
              <a:t> Relative to the output which maximizes the market profit, the output under the Bertrand (</a:t>
            </a:r>
            <a:r>
              <a:rPr lang="en-US" altLang="zh-TW" sz="3200" dirty="0" err="1"/>
              <a:t>Cournot</a:t>
            </a:r>
            <a:r>
              <a:rPr lang="en-US" altLang="zh-TW" sz="3200" dirty="0"/>
              <a:t>) equilibrium is much too high (too high). As a result, the licensor firm would set a high (low) royalty.</a:t>
            </a:r>
            <a:endParaRPr lang="zh-TW" altLang="zh-TW" sz="3200" dirty="0"/>
          </a:p>
          <a:p>
            <a:endParaRPr lang="zh-TW" altLang="en-US" dirty="0"/>
          </a:p>
        </p:txBody>
      </p:sp>
    </p:spTree>
    <p:extLst>
      <p:ext uri="{BB962C8B-B14F-4D97-AF65-F5344CB8AC3E}">
        <p14:creationId xmlns:p14="http://schemas.microsoft.com/office/powerpoint/2010/main" val="9174072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9986554" cy="740863"/>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dirty="0"/>
              <a:t>Comparison on the output and profit </a:t>
            </a:r>
            <a:r>
              <a:rPr lang="en-US" altLang="zh-TW" dirty="0" smtClean="0"/>
              <a:t>levels</a:t>
            </a:r>
            <a:endParaRPr lang="zh-TW" altLang="en-US" dirty="0"/>
          </a:p>
        </p:txBody>
      </p:sp>
      <p:sp>
        <p:nvSpPr>
          <p:cNvPr id="3" name="內容版面配置區 2"/>
          <p:cNvSpPr>
            <a:spLocks noGrp="1"/>
          </p:cNvSpPr>
          <p:nvPr>
            <p:ph idx="1"/>
          </p:nvPr>
        </p:nvSpPr>
        <p:spPr>
          <a:xfrm>
            <a:off x="838200" y="1219200"/>
            <a:ext cx="10515600" cy="5434149"/>
          </a:xfrm>
        </p:spPr>
        <p:txBody>
          <a:bodyPr>
            <a:normAutofit/>
          </a:bodyPr>
          <a:lstStyle/>
          <a:p>
            <a:pPr marL="228600" lvl="1">
              <a:spcBef>
                <a:spcPts val="1000"/>
              </a:spcBef>
            </a:pPr>
            <a:r>
              <a:rPr lang="en-US" altLang="zh-TW" sz="3200" dirty="0"/>
              <a:t>By comparing the equilibrium outputs under the two regimes, it is found that </a:t>
            </a:r>
            <a:endParaRPr lang="zh-TW" altLang="zh-TW" sz="3200" dirty="0"/>
          </a:p>
          <a:p>
            <a:pPr marL="0" indent="0">
              <a:lnSpc>
                <a:spcPct val="100000"/>
              </a:lnSpc>
              <a:buNone/>
            </a:pPr>
            <a:r>
              <a:rPr lang="en-US" altLang="zh-TW" sz="3600" dirty="0" smtClean="0"/>
              <a:t>                                                               .</a:t>
            </a:r>
          </a:p>
          <a:p>
            <a:pPr marL="0" indent="0">
              <a:lnSpc>
                <a:spcPct val="100000"/>
              </a:lnSpc>
              <a:buNone/>
            </a:pPr>
            <a:endParaRPr lang="en-US" altLang="zh-TW" sz="3600" dirty="0"/>
          </a:p>
          <a:p>
            <a:pPr marL="228600" lvl="1">
              <a:spcBef>
                <a:spcPts val="1000"/>
              </a:spcBef>
            </a:pPr>
            <a:r>
              <a:rPr lang="en-US" altLang="zh-TW" sz="3200" dirty="0"/>
              <a:t>By substituting the equilibrium outputs, prices and licensing contracts into the corresponding profits of the licensor under the two regimes, we can derive that</a:t>
            </a:r>
            <a:endParaRPr lang="zh-TW" altLang="zh-TW" sz="3200" dirty="0"/>
          </a:p>
          <a:p>
            <a:pPr marL="0" indent="0">
              <a:buNone/>
            </a:pPr>
            <a:r>
              <a:rPr lang="en-US" altLang="zh-TW" sz="3600" dirty="0"/>
              <a:t> </a:t>
            </a:r>
            <a:r>
              <a:rPr lang="en-US" altLang="zh-TW" sz="3600" dirty="0" smtClean="0"/>
              <a:t>                                                                   </a:t>
            </a:r>
          </a:p>
          <a:p>
            <a:pPr marL="0" indent="0">
              <a:buNone/>
            </a:pPr>
            <a:r>
              <a:rPr lang="en-US" altLang="zh-TW" sz="3600" dirty="0"/>
              <a:t> </a:t>
            </a:r>
            <a:r>
              <a:rPr lang="en-US" altLang="zh-TW" sz="3600" dirty="0" smtClean="0"/>
              <a:t>                                                                    .</a:t>
            </a: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387120875"/>
              </p:ext>
            </p:extLst>
          </p:nvPr>
        </p:nvGraphicFramePr>
        <p:xfrm>
          <a:off x="1306275" y="2174240"/>
          <a:ext cx="6052468" cy="1008744"/>
        </p:xfrm>
        <a:graphic>
          <a:graphicData uri="http://schemas.openxmlformats.org/presentationml/2006/ole">
            <mc:AlternateContent xmlns:mc="http://schemas.openxmlformats.org/markup-compatibility/2006">
              <mc:Choice xmlns:v="urn:schemas-microsoft-com:vml" Requires="v">
                <p:oleObj spid="_x0000_s16531" r:id="rId3" imgW="2908300" imgH="444500" progId="Equation.DSMT4">
                  <p:embed/>
                </p:oleObj>
              </mc:Choice>
              <mc:Fallback>
                <p:oleObj r:id="rId3" imgW="2908300" imgH="4445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6275" y="2174240"/>
                        <a:ext cx="6052468" cy="1008744"/>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4117378079"/>
              </p:ext>
            </p:extLst>
          </p:nvPr>
        </p:nvGraphicFramePr>
        <p:xfrm>
          <a:off x="1245315" y="5408024"/>
          <a:ext cx="6782212" cy="1048566"/>
        </p:xfrm>
        <a:graphic>
          <a:graphicData uri="http://schemas.openxmlformats.org/presentationml/2006/ole">
            <mc:AlternateContent xmlns:mc="http://schemas.openxmlformats.org/markup-compatibility/2006">
              <mc:Choice xmlns:v="urn:schemas-microsoft-com:vml" Requires="v">
                <p:oleObj spid="_x0000_s16532" r:id="rId5" imgW="2882900" imgH="444500" progId="Equation.DSMT4">
                  <p:embed/>
                </p:oleObj>
              </mc:Choice>
              <mc:Fallback>
                <p:oleObj r:id="rId5" imgW="2882900" imgH="4445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45315" y="5408024"/>
                        <a:ext cx="6782212" cy="1048566"/>
                      </a:xfrm>
                      <a:prstGeom prst="rect">
                        <a:avLst/>
                      </a:prstGeom>
                      <a:noFill/>
                    </p:spPr>
                  </p:pic>
                </p:oleObj>
              </mc:Fallback>
            </mc:AlternateContent>
          </a:graphicData>
        </a:graphic>
      </p:graphicFrame>
    </p:spTree>
    <p:extLst>
      <p:ext uri="{BB962C8B-B14F-4D97-AF65-F5344CB8AC3E}">
        <p14:creationId xmlns:p14="http://schemas.microsoft.com/office/powerpoint/2010/main" val="31917779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3193869" cy="732154"/>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i="1" dirty="0"/>
              <a:t>Proposition </a:t>
            </a:r>
            <a:r>
              <a:rPr lang="en-US" altLang="zh-TW" i="1" dirty="0" smtClean="0"/>
              <a:t>3</a:t>
            </a:r>
            <a:endParaRPr lang="zh-TW" altLang="en-US" dirty="0"/>
          </a:p>
        </p:txBody>
      </p:sp>
      <p:sp>
        <p:nvSpPr>
          <p:cNvPr id="3" name="內容版面配置區 2"/>
          <p:cNvSpPr>
            <a:spLocks noGrp="1"/>
          </p:cNvSpPr>
          <p:nvPr>
            <p:ph idx="1"/>
          </p:nvPr>
        </p:nvSpPr>
        <p:spPr>
          <a:xfrm>
            <a:off x="838200" y="1236617"/>
            <a:ext cx="10515600" cy="4940346"/>
          </a:xfrm>
        </p:spPr>
        <p:txBody>
          <a:bodyPr/>
          <a:lstStyle/>
          <a:p>
            <a:pPr marL="0" indent="0">
              <a:lnSpc>
                <a:spcPct val="150000"/>
              </a:lnSpc>
              <a:buNone/>
            </a:pPr>
            <a:r>
              <a:rPr lang="en-US" altLang="zh-TW" sz="3200" b="1" i="1" dirty="0"/>
              <a:t>With new product licensing, market output is smaller but market profit is higher under Bertrand than </a:t>
            </a:r>
            <a:r>
              <a:rPr lang="en-US" altLang="zh-TW" sz="3200" b="1" i="1" dirty="0" err="1"/>
              <a:t>Cournot</a:t>
            </a:r>
            <a:r>
              <a:rPr lang="en-US" altLang="zh-TW" sz="3200" b="1" i="1" dirty="0"/>
              <a:t> competition. </a:t>
            </a:r>
            <a:endParaRPr lang="zh-TW" altLang="zh-TW" sz="3200" dirty="0"/>
          </a:p>
          <a:p>
            <a:pPr marL="0" indent="0">
              <a:buNone/>
            </a:pPr>
            <a:endParaRPr lang="en-US" altLang="zh-TW" sz="3200" dirty="0" smtClean="0"/>
          </a:p>
          <a:p>
            <a:pPr marL="0" indent="0">
              <a:buNone/>
            </a:pPr>
            <a:r>
              <a:rPr lang="en-US" altLang="zh-TW" sz="3200" b="1" i="1" dirty="0" smtClean="0"/>
              <a:t>Intuition</a:t>
            </a:r>
            <a:r>
              <a:rPr lang="en-US" altLang="zh-TW" sz="3200" b="1" i="1" dirty="0"/>
              <a:t>: </a:t>
            </a:r>
            <a:endParaRPr lang="en-US" altLang="zh-TW" sz="3200" b="1" i="1" dirty="0" smtClean="0"/>
          </a:p>
          <a:p>
            <a:pPr marL="0" indent="0">
              <a:buNone/>
            </a:pPr>
            <a:r>
              <a:rPr lang="en-US" altLang="zh-TW" sz="3200" dirty="0" smtClean="0"/>
              <a:t>The </a:t>
            </a:r>
            <a:r>
              <a:rPr lang="en-US" altLang="zh-TW" sz="3200" dirty="0"/>
              <a:t>higher royalty rate under Bertrand decreases the market output, increasing the market profit.</a:t>
            </a:r>
            <a:endParaRPr lang="zh-TW" altLang="zh-TW" sz="3200" dirty="0"/>
          </a:p>
          <a:p>
            <a:endParaRPr lang="zh-TW" altLang="en-US" dirty="0"/>
          </a:p>
        </p:txBody>
      </p:sp>
    </p:spTree>
    <p:extLst>
      <p:ext uri="{BB962C8B-B14F-4D97-AF65-F5344CB8AC3E}">
        <p14:creationId xmlns:p14="http://schemas.microsoft.com/office/powerpoint/2010/main" val="25013659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3324497" cy="775698"/>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i="1" dirty="0"/>
              <a:t>Proposition </a:t>
            </a:r>
            <a:r>
              <a:rPr lang="en-US" altLang="zh-TW" i="1" dirty="0" smtClean="0"/>
              <a:t>4</a:t>
            </a:r>
            <a:endParaRPr lang="zh-TW" altLang="en-US" dirty="0"/>
          </a:p>
        </p:txBody>
      </p:sp>
      <p:sp>
        <p:nvSpPr>
          <p:cNvPr id="3" name="內容版面配置區 2"/>
          <p:cNvSpPr>
            <a:spLocks noGrp="1"/>
          </p:cNvSpPr>
          <p:nvPr>
            <p:ph idx="1"/>
          </p:nvPr>
        </p:nvSpPr>
        <p:spPr>
          <a:xfrm>
            <a:off x="838200" y="1271451"/>
            <a:ext cx="10515600" cy="4905512"/>
          </a:xfrm>
        </p:spPr>
        <p:txBody>
          <a:bodyPr/>
          <a:lstStyle/>
          <a:p>
            <a:pPr marL="0" indent="0">
              <a:lnSpc>
                <a:spcPct val="150000"/>
              </a:lnSpc>
              <a:buNone/>
            </a:pPr>
            <a:r>
              <a:rPr lang="en-US" altLang="zh-TW" sz="3200" b="1" i="1" dirty="0"/>
              <a:t>If the licensee is a potential entrant, </a:t>
            </a:r>
            <a:r>
              <a:rPr lang="en-US" altLang="zh-TW" sz="3200" b="1" i="1" dirty="0" err="1"/>
              <a:t>Cournot</a:t>
            </a:r>
            <a:r>
              <a:rPr lang="en-US" altLang="zh-TW" sz="3200" b="1" i="1" dirty="0"/>
              <a:t> competition is socially more desirable than Bertrand competition.</a:t>
            </a:r>
            <a:endParaRPr lang="zh-TW" altLang="zh-TW" sz="3200" dirty="0"/>
          </a:p>
          <a:p>
            <a:pPr marL="0" indent="0">
              <a:buNone/>
            </a:pPr>
            <a:endParaRPr lang="en-US" altLang="zh-TW" sz="3200" dirty="0" smtClean="0"/>
          </a:p>
          <a:p>
            <a:pPr marL="0" indent="0">
              <a:buNone/>
            </a:pPr>
            <a:r>
              <a:rPr lang="en-US" altLang="zh-TW" sz="3200" b="1" i="1" dirty="0" smtClean="0"/>
              <a:t>Intuition</a:t>
            </a:r>
            <a:r>
              <a:rPr lang="en-US" altLang="zh-TW" sz="3200" b="1" i="1" dirty="0"/>
              <a:t>:</a:t>
            </a:r>
            <a:r>
              <a:rPr lang="en-US" altLang="zh-TW" sz="3200" dirty="0"/>
              <a:t> </a:t>
            </a:r>
            <a:endParaRPr lang="en-US" altLang="zh-TW" sz="3200" dirty="0" smtClean="0"/>
          </a:p>
          <a:p>
            <a:pPr marL="0" indent="0">
              <a:buNone/>
            </a:pPr>
            <a:r>
              <a:rPr lang="en-US" altLang="zh-TW" sz="3200" dirty="0" smtClean="0"/>
              <a:t>The </a:t>
            </a:r>
            <a:r>
              <a:rPr lang="en-US" altLang="zh-TW" sz="3200" dirty="0"/>
              <a:t>market outputs are lower under Bertrand competition, leading to higher market prices and lower social welfare.</a:t>
            </a:r>
            <a:endParaRPr lang="zh-TW" altLang="zh-TW" sz="3200" dirty="0"/>
          </a:p>
          <a:p>
            <a:endParaRPr lang="zh-TW" altLang="en-US" dirty="0"/>
          </a:p>
        </p:txBody>
      </p:sp>
    </p:spTree>
    <p:extLst>
      <p:ext uri="{BB962C8B-B14F-4D97-AF65-F5344CB8AC3E}">
        <p14:creationId xmlns:p14="http://schemas.microsoft.com/office/powerpoint/2010/main" val="34929336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866684" y="2092915"/>
            <a:ext cx="10515600" cy="1773691"/>
          </a:xfrm>
        </p:spPr>
        <p:style>
          <a:lnRef idx="0">
            <a:schemeClr val="accent5"/>
          </a:lnRef>
          <a:fillRef idx="3">
            <a:schemeClr val="accent5"/>
          </a:fillRef>
          <a:effectRef idx="3">
            <a:schemeClr val="accent5"/>
          </a:effectRef>
          <a:fontRef idx="minor">
            <a:schemeClr val="lt1"/>
          </a:fontRef>
        </p:style>
        <p:txBody>
          <a:bodyPr/>
          <a:lstStyle/>
          <a:p>
            <a:pPr algn="ctr"/>
            <a:r>
              <a:rPr lang="en-US" altLang="zh-TW" dirty="0"/>
              <a:t>PRODUCT INNOVATION AND LICENSING UNDER </a:t>
            </a:r>
            <a:r>
              <a:rPr lang="en-US" altLang="zh-TW" dirty="0" smtClean="0"/>
              <a:t>DUOPOLY</a:t>
            </a:r>
            <a:endParaRPr lang="zh-TW" altLang="en-US" dirty="0"/>
          </a:p>
        </p:txBody>
      </p:sp>
    </p:spTree>
    <p:extLst>
      <p:ext uri="{BB962C8B-B14F-4D97-AF65-F5344CB8AC3E}">
        <p14:creationId xmlns:p14="http://schemas.microsoft.com/office/powerpoint/2010/main" val="9222814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838200" y="365125"/>
            <a:ext cx="7826829" cy="766989"/>
          </a:xfrm>
        </p:spPr>
        <p:style>
          <a:lnRef idx="0">
            <a:schemeClr val="accent5"/>
          </a:lnRef>
          <a:fillRef idx="3">
            <a:schemeClr val="accent5"/>
          </a:fillRef>
          <a:effectRef idx="3">
            <a:schemeClr val="accent5"/>
          </a:effectRef>
          <a:fontRef idx="minor">
            <a:schemeClr val="lt1"/>
          </a:fontRef>
        </p:style>
        <p:txBody>
          <a:bodyPr/>
          <a:lstStyle/>
          <a:p>
            <a:r>
              <a:rPr lang="en-US" altLang="zh-TW" dirty="0"/>
              <a:t>The licensee firm is an </a:t>
            </a:r>
            <a:r>
              <a:rPr lang="en-US" altLang="zh-TW" dirty="0" smtClean="0"/>
              <a:t>incumbent</a:t>
            </a:r>
            <a:endParaRPr lang="zh-TW" altLang="en-US" dirty="0"/>
          </a:p>
        </p:txBody>
      </p:sp>
      <p:sp>
        <p:nvSpPr>
          <p:cNvPr id="5" name="內容版面配置區 4"/>
          <p:cNvSpPr>
            <a:spLocks noGrp="1"/>
          </p:cNvSpPr>
          <p:nvPr>
            <p:ph idx="1"/>
          </p:nvPr>
        </p:nvSpPr>
        <p:spPr>
          <a:xfrm>
            <a:off x="838200" y="1306286"/>
            <a:ext cx="10515600" cy="5138057"/>
          </a:xfrm>
        </p:spPr>
        <p:txBody>
          <a:bodyPr>
            <a:normAutofit fontScale="92500"/>
          </a:bodyPr>
          <a:lstStyle/>
          <a:p>
            <a:pPr marL="228600" lvl="1">
              <a:lnSpc>
                <a:spcPct val="110000"/>
              </a:lnSpc>
              <a:spcBef>
                <a:spcPts val="1000"/>
              </a:spcBef>
            </a:pPr>
            <a:r>
              <a:rPr lang="en-US" altLang="zh-TW" sz="3200" dirty="0"/>
              <a:t>In this section, we assume that the licensee firm (i.e., firm 2), also being an incumbent. </a:t>
            </a:r>
            <a:endParaRPr lang="zh-TW" altLang="zh-TW" sz="3200" dirty="0"/>
          </a:p>
          <a:p>
            <a:pPr marL="228600" lvl="1" algn="just">
              <a:lnSpc>
                <a:spcPct val="110000"/>
              </a:lnSpc>
              <a:spcBef>
                <a:spcPts val="1000"/>
              </a:spcBef>
            </a:pPr>
            <a:r>
              <a:rPr lang="en-US" altLang="zh-TW" sz="3200" dirty="0"/>
              <a:t>Firm 2 has an incentive to acquire the technology from the licensor firm as it can raise the demand for its product. We will investigate whether our results remain robust in this context.</a:t>
            </a:r>
            <a:endParaRPr lang="zh-TW" altLang="zh-TW" sz="3200" dirty="0"/>
          </a:p>
          <a:p>
            <a:pPr algn="just">
              <a:lnSpc>
                <a:spcPct val="110000"/>
              </a:lnSpc>
            </a:pPr>
            <a:r>
              <a:rPr lang="en-US" altLang="zh-TW" sz="3200" dirty="0"/>
              <a:t>Before licensing, firm 2 produces a differentiated product. The demand and inverse demand functions of firm 1 and firm 2 are the same as those in , except that the price intercept of the demand of firm 2 </a:t>
            </a:r>
            <a:r>
              <a:rPr lang="en-US" altLang="zh-TW" sz="3200" dirty="0" smtClean="0"/>
              <a:t>is      where                                   .</a:t>
            </a:r>
            <a:endParaRPr lang="zh-TW" altLang="en-US" sz="3200" dirty="0"/>
          </a:p>
        </p:txBody>
      </p:sp>
      <p:sp>
        <p:nvSpPr>
          <p:cNvPr id="6"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2715948200"/>
              </p:ext>
            </p:extLst>
          </p:nvPr>
        </p:nvGraphicFramePr>
        <p:xfrm>
          <a:off x="4284616" y="5636560"/>
          <a:ext cx="330926" cy="483661"/>
        </p:xfrm>
        <a:graphic>
          <a:graphicData uri="http://schemas.openxmlformats.org/presentationml/2006/ole">
            <mc:AlternateContent xmlns:mc="http://schemas.openxmlformats.org/markup-compatibility/2006">
              <mc:Choice xmlns:v="urn:schemas-microsoft-com:vml" Requires="v">
                <p:oleObj spid="_x0000_s17543" r:id="rId3" imgW="126725" imgH="177415" progId="Equation.DSMT4">
                  <p:embed/>
                </p:oleObj>
              </mc:Choice>
              <mc:Fallback>
                <p:oleObj r:id="rId3" imgW="126725" imgH="177415"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616" y="5636560"/>
                        <a:ext cx="330926" cy="483661"/>
                      </a:xfrm>
                      <a:prstGeom prst="rect">
                        <a:avLst/>
                      </a:prstGeom>
                      <a:noFill/>
                    </p:spPr>
                  </p:pic>
                </p:oleObj>
              </mc:Fallback>
            </mc:AlternateContent>
          </a:graphicData>
        </a:graphic>
      </p:graphicFrame>
      <p:sp>
        <p:nvSpPr>
          <p:cNvPr id="8"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9" name="物件 8"/>
          <p:cNvGraphicFramePr>
            <a:graphicFrameLocks noChangeAspect="1"/>
          </p:cNvGraphicFramePr>
          <p:nvPr>
            <p:extLst>
              <p:ext uri="{D42A27DB-BD31-4B8C-83A1-F6EECF244321}">
                <p14:modId xmlns:p14="http://schemas.microsoft.com/office/powerpoint/2010/main" val="1009475882"/>
              </p:ext>
            </p:extLst>
          </p:nvPr>
        </p:nvGraphicFramePr>
        <p:xfrm>
          <a:off x="5735533" y="5636560"/>
          <a:ext cx="3002728" cy="483661"/>
        </p:xfrm>
        <a:graphic>
          <a:graphicData uri="http://schemas.openxmlformats.org/presentationml/2006/ole">
            <mc:AlternateContent xmlns:mc="http://schemas.openxmlformats.org/markup-compatibility/2006">
              <mc:Choice xmlns:v="urn:schemas-microsoft-com:vml" Requires="v">
                <p:oleObj spid="_x0000_s17544" r:id="rId5" imgW="1422400" imgH="228600" progId="Equation.DSMT4">
                  <p:embed/>
                </p:oleObj>
              </mc:Choice>
              <mc:Fallback>
                <p:oleObj r:id="rId5" imgW="1422400" imgH="2286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35533" y="5636560"/>
                        <a:ext cx="3002728" cy="483661"/>
                      </a:xfrm>
                      <a:prstGeom prst="rect">
                        <a:avLst/>
                      </a:prstGeom>
                      <a:noFill/>
                    </p:spPr>
                  </p:pic>
                </p:oleObj>
              </mc:Fallback>
            </mc:AlternateContent>
          </a:graphicData>
        </a:graphic>
      </p:graphicFrame>
    </p:spTree>
    <p:extLst>
      <p:ext uri="{BB962C8B-B14F-4D97-AF65-F5344CB8AC3E}">
        <p14:creationId xmlns:p14="http://schemas.microsoft.com/office/powerpoint/2010/main" val="19640040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3185160" cy="697320"/>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i="1" dirty="0"/>
              <a:t>Proposition </a:t>
            </a:r>
            <a:r>
              <a:rPr lang="en-US" altLang="zh-TW" i="1" dirty="0" smtClean="0"/>
              <a:t>5</a:t>
            </a:r>
            <a:endParaRPr lang="zh-TW" altLang="en-US" dirty="0"/>
          </a:p>
        </p:txBody>
      </p:sp>
      <p:sp>
        <p:nvSpPr>
          <p:cNvPr id="3" name="內容版面配置區 2"/>
          <p:cNvSpPr>
            <a:spLocks noGrp="1"/>
          </p:cNvSpPr>
          <p:nvPr>
            <p:ph idx="1"/>
          </p:nvPr>
        </p:nvSpPr>
        <p:spPr>
          <a:xfrm>
            <a:off x="838200" y="1158240"/>
            <a:ext cx="10515600" cy="5018723"/>
          </a:xfrm>
        </p:spPr>
        <p:txBody>
          <a:bodyPr>
            <a:normAutofit fontScale="85000" lnSpcReduction="20000"/>
          </a:bodyPr>
          <a:lstStyle/>
          <a:p>
            <a:pPr marL="0" indent="0" algn="just">
              <a:lnSpc>
                <a:spcPct val="160000"/>
              </a:lnSpc>
              <a:buNone/>
            </a:pPr>
            <a:r>
              <a:rPr lang="en-US" altLang="zh-TW" sz="3000" b="1" i="1" dirty="0"/>
              <a:t>If the licensee is an incumbent firm, </a:t>
            </a:r>
            <a:r>
              <a:rPr lang="en-US" altLang="zh-TW" sz="3000" b="1" i="1" dirty="0" err="1"/>
              <a:t>Cournot</a:t>
            </a:r>
            <a:r>
              <a:rPr lang="en-US" altLang="zh-TW" sz="3000" b="1" i="1" dirty="0"/>
              <a:t> competition is more efficient but less profitable for firms than Bertrand competition, if the innovation level is high. The converse is true if the innovation degree is low.</a:t>
            </a:r>
            <a:endParaRPr lang="zh-TW" altLang="zh-TW" sz="3000" dirty="0"/>
          </a:p>
          <a:p>
            <a:pPr marL="0" indent="0" algn="just">
              <a:buNone/>
            </a:pPr>
            <a:r>
              <a:rPr lang="en-US" altLang="zh-TW" sz="3000" b="1" dirty="0"/>
              <a:t> </a:t>
            </a:r>
            <a:endParaRPr lang="zh-TW" altLang="zh-TW" sz="3000" dirty="0"/>
          </a:p>
          <a:p>
            <a:pPr marL="0" indent="0" algn="just">
              <a:buNone/>
            </a:pPr>
            <a:r>
              <a:rPr lang="en-US" altLang="zh-TW" sz="3000" b="1" i="1" dirty="0"/>
              <a:t>Intuition:</a:t>
            </a:r>
            <a:endParaRPr lang="zh-TW" altLang="zh-TW" sz="3000" b="1" i="1" dirty="0"/>
          </a:p>
          <a:p>
            <a:pPr marL="514350" lvl="0" indent="-514350" algn="just">
              <a:buFont typeface="+mj-lt"/>
              <a:buAutoNum type="arabicPeriod"/>
            </a:pPr>
            <a:r>
              <a:rPr lang="en-US" altLang="zh-TW" sz="3000" dirty="0"/>
              <a:t>If is </a:t>
            </a:r>
            <a:r>
              <a:rPr lang="en-US" altLang="zh-TW" sz="3000" i="1" dirty="0"/>
              <a:t>b </a:t>
            </a:r>
            <a:r>
              <a:rPr lang="en-US" altLang="zh-TW" sz="3000" dirty="0"/>
              <a:t>equal to</a:t>
            </a:r>
            <a:r>
              <a:rPr lang="en-US" altLang="zh-TW" sz="3000" i="1" dirty="0"/>
              <a:t> a</a:t>
            </a:r>
            <a:r>
              <a:rPr lang="en-US" altLang="zh-TW" sz="3000" dirty="0"/>
              <a:t> , firm 2 has no incentive to buy the technology. Our result is the same as that in Singh and </a:t>
            </a:r>
            <a:r>
              <a:rPr lang="en-US" altLang="zh-TW" sz="3000" dirty="0" err="1"/>
              <a:t>Vives</a:t>
            </a:r>
            <a:r>
              <a:rPr lang="en-US" altLang="zh-TW" sz="3000" dirty="0"/>
              <a:t> (1984). </a:t>
            </a:r>
            <a:endParaRPr lang="zh-TW" altLang="zh-TW" sz="3000" dirty="0"/>
          </a:p>
          <a:p>
            <a:pPr marL="514350" lvl="0" indent="-514350" algn="just">
              <a:buFont typeface="+mj-lt"/>
              <a:buAutoNum type="arabicPeriod"/>
            </a:pPr>
            <a:r>
              <a:rPr lang="en-US" altLang="zh-TW" sz="3000" dirty="0"/>
              <a:t>If </a:t>
            </a:r>
            <a:r>
              <a:rPr lang="en-US" altLang="zh-TW" sz="3000" i="1" dirty="0"/>
              <a:t>b</a:t>
            </a:r>
            <a:r>
              <a:rPr lang="en-US" altLang="zh-TW" sz="3000" dirty="0"/>
              <a:t> is equal to zero (i.e., there is no demand for product 2 before licensing), the model degenerates to the case with a potential entrant.</a:t>
            </a:r>
            <a:endParaRPr lang="zh-TW" altLang="zh-TW" sz="3000" dirty="0"/>
          </a:p>
          <a:p>
            <a:pPr marL="514350" lvl="0" indent="-514350" algn="just">
              <a:buFont typeface="+mj-lt"/>
              <a:buAutoNum type="arabicPeriod"/>
            </a:pPr>
            <a:r>
              <a:rPr lang="en-US" altLang="zh-TW" sz="3000" dirty="0"/>
              <a:t>There exists a critical value of </a:t>
            </a:r>
            <a:r>
              <a:rPr lang="en-US" altLang="zh-TW" sz="3000" i="1" dirty="0"/>
              <a:t>b</a:t>
            </a:r>
            <a:r>
              <a:rPr lang="en-US" altLang="zh-TW" sz="3000" dirty="0"/>
              <a:t>, below which Bertrand competition is less socially desirable but more profitable than </a:t>
            </a:r>
            <a:r>
              <a:rPr lang="en-US" altLang="zh-TW" sz="3000" dirty="0" err="1"/>
              <a:t>Cournot</a:t>
            </a:r>
            <a:r>
              <a:rPr lang="en-US" altLang="zh-TW" sz="3000" dirty="0"/>
              <a:t> competition. </a:t>
            </a:r>
            <a:endParaRPr lang="zh-TW" altLang="zh-TW" sz="3000" dirty="0"/>
          </a:p>
          <a:p>
            <a:endParaRPr lang="zh-TW" altLang="en-US" dirty="0"/>
          </a:p>
        </p:txBody>
      </p:sp>
    </p:spTree>
    <p:extLst>
      <p:ext uri="{BB962C8B-B14F-4D97-AF65-F5344CB8AC3E}">
        <p14:creationId xmlns:p14="http://schemas.microsoft.com/office/powerpoint/2010/main" val="3594193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4160520" cy="845366"/>
          </a:xfrm>
        </p:spPr>
        <p:style>
          <a:lnRef idx="0">
            <a:schemeClr val="accent5"/>
          </a:lnRef>
          <a:fillRef idx="3">
            <a:schemeClr val="accent5"/>
          </a:fillRef>
          <a:effectRef idx="3">
            <a:schemeClr val="accent5"/>
          </a:effectRef>
          <a:fontRef idx="minor">
            <a:schemeClr val="lt1"/>
          </a:fontRef>
        </p:style>
        <p:txBody>
          <a:bodyPr/>
          <a:lstStyle/>
          <a:p>
            <a:r>
              <a:rPr lang="en-US" altLang="zh-TW" dirty="0"/>
              <a:t>Related </a:t>
            </a:r>
            <a:r>
              <a:rPr lang="en-US" altLang="zh-TW" dirty="0" smtClean="0"/>
              <a:t>literature</a:t>
            </a:r>
            <a:endParaRPr lang="zh-TW" altLang="en-US" dirty="0"/>
          </a:p>
        </p:txBody>
      </p:sp>
      <p:sp>
        <p:nvSpPr>
          <p:cNvPr id="3" name="內容版面配置區 2"/>
          <p:cNvSpPr>
            <a:spLocks noGrp="1"/>
          </p:cNvSpPr>
          <p:nvPr>
            <p:ph idx="1"/>
          </p:nvPr>
        </p:nvSpPr>
        <p:spPr>
          <a:xfrm>
            <a:off x="838200" y="1341120"/>
            <a:ext cx="10515600" cy="4835843"/>
          </a:xfrm>
        </p:spPr>
        <p:txBody>
          <a:bodyPr>
            <a:noAutofit/>
          </a:bodyPr>
          <a:lstStyle/>
          <a:p>
            <a:pPr lvl="0"/>
            <a:r>
              <a:rPr lang="en-US" altLang="zh-TW" sz="3600" dirty="0"/>
              <a:t>Spatial context: </a:t>
            </a:r>
            <a:endParaRPr lang="zh-TW" altLang="zh-TW" sz="3600" dirty="0"/>
          </a:p>
          <a:p>
            <a:pPr marL="457200" lvl="1" indent="0">
              <a:buNone/>
            </a:pPr>
            <a:r>
              <a:rPr lang="en-US" altLang="zh-TW" sz="3600" dirty="0" err="1"/>
              <a:t>D'Aspremont</a:t>
            </a:r>
            <a:r>
              <a:rPr lang="en-US" altLang="zh-TW" sz="3600" dirty="0"/>
              <a:t> and Motta (2000),  </a:t>
            </a:r>
            <a:endParaRPr lang="zh-TW" altLang="zh-TW" sz="3600" dirty="0"/>
          </a:p>
          <a:p>
            <a:pPr marL="457200" lvl="1" indent="0">
              <a:buNone/>
            </a:pPr>
            <a:r>
              <a:rPr lang="en-US" altLang="zh-TW" sz="3600" dirty="0"/>
              <a:t>Liang </a:t>
            </a:r>
            <a:r>
              <a:rPr lang="en-US" altLang="zh-TW" sz="3600" i="1" dirty="0"/>
              <a:t>et al</a:t>
            </a:r>
            <a:r>
              <a:rPr lang="en-US" altLang="zh-TW" sz="3600" dirty="0"/>
              <a:t> (2006, RSUE)</a:t>
            </a:r>
            <a:endParaRPr lang="zh-TW" altLang="zh-TW" sz="3600" dirty="0"/>
          </a:p>
          <a:p>
            <a:pPr lvl="0"/>
            <a:r>
              <a:rPr lang="en-US" altLang="zh-TW" sz="3600" dirty="0"/>
              <a:t>Number of firms:</a:t>
            </a:r>
            <a:endParaRPr lang="zh-TW" altLang="zh-TW" sz="3600" dirty="0"/>
          </a:p>
          <a:p>
            <a:pPr marL="457200" lvl="1" indent="0">
              <a:buNone/>
            </a:pPr>
            <a:r>
              <a:rPr lang="en-US" altLang="zh-TW" sz="3600" dirty="0" err="1"/>
              <a:t>Häckner</a:t>
            </a:r>
            <a:r>
              <a:rPr lang="en-US" altLang="zh-TW" sz="3600" dirty="0"/>
              <a:t> (2000, JET</a:t>
            </a:r>
            <a:r>
              <a:rPr lang="en-US" altLang="zh-TW" sz="3600" dirty="0" smtClean="0"/>
              <a:t>)</a:t>
            </a:r>
            <a:endParaRPr lang="zh-TW" altLang="zh-TW" sz="3600" dirty="0"/>
          </a:p>
        </p:txBody>
      </p:sp>
    </p:spTree>
    <p:extLst>
      <p:ext uri="{BB962C8B-B14F-4D97-AF65-F5344CB8AC3E}">
        <p14:creationId xmlns:p14="http://schemas.microsoft.com/office/powerpoint/2010/main" val="5200161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927644" y="2606722"/>
            <a:ext cx="10515600" cy="1033462"/>
          </a:xfrm>
        </p:spPr>
        <p:style>
          <a:lnRef idx="0">
            <a:schemeClr val="accent5"/>
          </a:lnRef>
          <a:fillRef idx="3">
            <a:schemeClr val="accent5"/>
          </a:fillRef>
          <a:effectRef idx="3">
            <a:schemeClr val="accent5"/>
          </a:effectRef>
          <a:fontRef idx="minor">
            <a:schemeClr val="lt1"/>
          </a:fontRef>
        </p:style>
        <p:txBody>
          <a:bodyPr/>
          <a:lstStyle/>
          <a:p>
            <a:pPr algn="ctr"/>
            <a:r>
              <a:rPr lang="en-US" altLang="zh-TW" dirty="0"/>
              <a:t>INNOVATION AND </a:t>
            </a:r>
            <a:r>
              <a:rPr lang="en-US" altLang="zh-TW" dirty="0" smtClean="0"/>
              <a:t>WELFARE</a:t>
            </a:r>
            <a:endParaRPr lang="zh-TW" altLang="en-US" dirty="0"/>
          </a:p>
        </p:txBody>
      </p:sp>
    </p:spTree>
    <p:extLst>
      <p:ext uri="{BB962C8B-B14F-4D97-AF65-F5344CB8AC3E}">
        <p14:creationId xmlns:p14="http://schemas.microsoft.com/office/powerpoint/2010/main" val="30593971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838200" y="365125"/>
            <a:ext cx="5553891" cy="801823"/>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dirty="0"/>
              <a:t>Endogenous </a:t>
            </a:r>
            <a:r>
              <a:rPr lang="en-US" altLang="zh-TW" dirty="0" smtClean="0"/>
              <a:t>innovation</a:t>
            </a:r>
            <a:endParaRPr lang="zh-TW" altLang="en-US" dirty="0"/>
          </a:p>
        </p:txBody>
      </p:sp>
      <p:sp>
        <p:nvSpPr>
          <p:cNvPr id="5" name="內容版面配置區 4"/>
          <p:cNvSpPr>
            <a:spLocks noGrp="1"/>
          </p:cNvSpPr>
          <p:nvPr>
            <p:ph idx="1"/>
          </p:nvPr>
        </p:nvSpPr>
        <p:spPr>
          <a:xfrm>
            <a:off x="838200" y="1288869"/>
            <a:ext cx="10515600" cy="4888094"/>
          </a:xfrm>
        </p:spPr>
        <p:txBody>
          <a:bodyPr/>
          <a:lstStyle/>
          <a:p>
            <a:r>
              <a:rPr lang="en-US" altLang="zh-TW" dirty="0"/>
              <a:t>In the long run, a licensor can determine its product innovation </a:t>
            </a:r>
            <a:endParaRPr lang="en-US" altLang="zh-TW" dirty="0" smtClean="0"/>
          </a:p>
          <a:p>
            <a:pPr marL="0" indent="0">
              <a:buNone/>
            </a:pPr>
            <a:r>
              <a:rPr lang="en-US" altLang="zh-TW" dirty="0"/>
              <a:t> </a:t>
            </a:r>
            <a:r>
              <a:rPr lang="en-US" altLang="zh-TW" dirty="0" smtClean="0"/>
              <a:t> endogenously </a:t>
            </a:r>
            <a:r>
              <a:rPr lang="en-US" altLang="zh-TW" dirty="0"/>
              <a:t>which increases the price intercept of its demand </a:t>
            </a:r>
            <a:r>
              <a:rPr lang="en-US" altLang="zh-TW" dirty="0" smtClean="0"/>
              <a:t>from      </a:t>
            </a:r>
          </a:p>
          <a:p>
            <a:pPr marL="0" lvl="1" indent="0">
              <a:spcBef>
                <a:spcPts val="1000"/>
              </a:spcBef>
              <a:buNone/>
            </a:pPr>
            <a:r>
              <a:rPr lang="en-US" altLang="zh-TW" dirty="0"/>
              <a:t> </a:t>
            </a:r>
            <a:r>
              <a:rPr lang="en-US" altLang="zh-TW" dirty="0" smtClean="0"/>
              <a:t>      to                  .</a:t>
            </a:r>
            <a:r>
              <a:rPr lang="en-US" altLang="zh-TW" dirty="0" smtClean="0">
                <a:effectLst>
                  <a:outerShdw blurRad="50800" dist="38100" algn="tr" rotWithShape="0">
                    <a:prstClr val="black">
                      <a:alpha val="40000"/>
                    </a:prstClr>
                  </a:outerShdw>
                </a:effectLst>
              </a:rPr>
              <a:t> </a:t>
            </a:r>
            <a:r>
              <a:rPr lang="en-US" altLang="zh-TW" sz="2800" dirty="0"/>
              <a:t>Thus, the demand and the inverse demand functions for </a:t>
            </a:r>
            <a:endParaRPr lang="en-US" altLang="zh-TW" sz="2800" dirty="0" smtClean="0"/>
          </a:p>
          <a:p>
            <a:pPr marL="0" lvl="1" indent="0">
              <a:spcBef>
                <a:spcPts val="1000"/>
              </a:spcBef>
              <a:buNone/>
            </a:pPr>
            <a:r>
              <a:rPr lang="en-US" altLang="zh-TW" sz="2800" dirty="0"/>
              <a:t> </a:t>
            </a:r>
            <a:r>
              <a:rPr lang="en-US" altLang="zh-TW" sz="2800" dirty="0" smtClean="0"/>
              <a:t>  the </a:t>
            </a:r>
            <a:r>
              <a:rPr lang="en-US" altLang="zh-TW" sz="2800" dirty="0"/>
              <a:t>two products are re-written as follows</a:t>
            </a:r>
            <a:r>
              <a:rPr lang="en-US" altLang="zh-TW" sz="2800" dirty="0" smtClean="0"/>
              <a:t>:</a:t>
            </a:r>
          </a:p>
          <a:p>
            <a:pPr marL="0" lvl="1" indent="0">
              <a:spcBef>
                <a:spcPts val="1000"/>
              </a:spcBef>
              <a:buNone/>
            </a:pPr>
            <a:endParaRPr lang="en-US" altLang="zh-TW" sz="2800" dirty="0"/>
          </a:p>
          <a:p>
            <a:pPr marL="0" lvl="1" indent="0">
              <a:spcBef>
                <a:spcPts val="1000"/>
              </a:spcBef>
              <a:buNone/>
            </a:pPr>
            <a:r>
              <a:rPr lang="en-US" altLang="zh-TW" sz="2800" dirty="0" smtClean="0"/>
              <a:t>                                                               , and </a:t>
            </a:r>
          </a:p>
          <a:p>
            <a:pPr marL="0" lvl="1" indent="0">
              <a:spcBef>
                <a:spcPts val="1000"/>
              </a:spcBef>
              <a:buNone/>
            </a:pPr>
            <a:r>
              <a:rPr lang="en-US" altLang="zh-TW" sz="2800" dirty="0" smtClean="0"/>
              <a:t>                                                        </a:t>
            </a:r>
            <a:endParaRPr lang="zh-TW" altLang="zh-TW" sz="2800" dirty="0"/>
          </a:p>
          <a:p>
            <a:pPr marL="0" indent="0">
              <a:buNone/>
            </a:pPr>
            <a:r>
              <a:rPr lang="en-US" altLang="zh-TW" dirty="0" smtClean="0"/>
              <a:t>                                                               , for                                    .</a:t>
            </a:r>
            <a:endParaRPr lang="zh-TW" altLang="en-US" dirty="0"/>
          </a:p>
        </p:txBody>
      </p:sp>
      <p:sp>
        <p:nvSpPr>
          <p:cNvPr id="8"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9" name="物件 8"/>
          <p:cNvGraphicFramePr>
            <a:graphicFrameLocks noChangeAspect="1"/>
          </p:cNvGraphicFramePr>
          <p:nvPr>
            <p:extLst>
              <p:ext uri="{D42A27DB-BD31-4B8C-83A1-F6EECF244321}">
                <p14:modId xmlns:p14="http://schemas.microsoft.com/office/powerpoint/2010/main" val="839126702"/>
              </p:ext>
            </p:extLst>
          </p:nvPr>
        </p:nvGraphicFramePr>
        <p:xfrm>
          <a:off x="1085305" y="2414801"/>
          <a:ext cx="296092" cy="317241"/>
        </p:xfrm>
        <a:graphic>
          <a:graphicData uri="http://schemas.openxmlformats.org/presentationml/2006/ole">
            <mc:AlternateContent xmlns:mc="http://schemas.openxmlformats.org/markup-compatibility/2006">
              <mc:Choice xmlns:v="urn:schemas-microsoft-com:vml" Requires="v">
                <p:oleObj spid="_x0000_s18722" r:id="rId3" imgW="126835" imgH="139518" progId="Equation.DSMT4">
                  <p:embed/>
                </p:oleObj>
              </mc:Choice>
              <mc:Fallback>
                <p:oleObj r:id="rId3" imgW="126835" imgH="139518"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5305" y="2414801"/>
                        <a:ext cx="296092" cy="317241"/>
                      </a:xfrm>
                      <a:prstGeom prst="rect">
                        <a:avLst/>
                      </a:prstGeom>
                      <a:noFill/>
                    </p:spPr>
                  </p:pic>
                </p:oleObj>
              </mc:Fallback>
            </mc:AlternateContent>
          </a:graphicData>
        </a:graphic>
      </p:graphicFrame>
      <p:sp>
        <p:nvSpPr>
          <p:cNvPr id="10"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1" name="物件 10"/>
          <p:cNvGraphicFramePr>
            <a:graphicFrameLocks noChangeAspect="1"/>
          </p:cNvGraphicFramePr>
          <p:nvPr>
            <p:extLst>
              <p:ext uri="{D42A27DB-BD31-4B8C-83A1-F6EECF244321}">
                <p14:modId xmlns:p14="http://schemas.microsoft.com/office/powerpoint/2010/main" val="4291420794"/>
              </p:ext>
            </p:extLst>
          </p:nvPr>
        </p:nvGraphicFramePr>
        <p:xfrm>
          <a:off x="1933301" y="2332773"/>
          <a:ext cx="966652" cy="399269"/>
        </p:xfrm>
        <a:graphic>
          <a:graphicData uri="http://schemas.openxmlformats.org/presentationml/2006/ole">
            <mc:AlternateContent xmlns:mc="http://schemas.openxmlformats.org/markup-compatibility/2006">
              <mc:Choice xmlns:v="urn:schemas-microsoft-com:vml" Requires="v">
                <p:oleObj spid="_x0000_s18723" r:id="rId5" imgW="431425" imgH="177646" progId="Equation.DSMT4">
                  <p:embed/>
                </p:oleObj>
              </mc:Choice>
              <mc:Fallback>
                <p:oleObj r:id="rId5" imgW="431425" imgH="177646"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3301" y="2332773"/>
                        <a:ext cx="966652" cy="399269"/>
                      </a:xfrm>
                      <a:prstGeom prst="rect">
                        <a:avLst/>
                      </a:prstGeom>
                      <a:noFill/>
                    </p:spPr>
                  </p:pic>
                </p:oleObj>
              </mc:Fallback>
            </mc:AlternateContent>
          </a:graphicData>
        </a:graphic>
      </p:graphicFrame>
      <p:sp>
        <p:nvSpPr>
          <p:cNvPr id="12" name="Rectangle 10"/>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3" name="物件 12"/>
          <p:cNvGraphicFramePr>
            <a:graphicFrameLocks noChangeAspect="1"/>
          </p:cNvGraphicFramePr>
          <p:nvPr>
            <p:extLst>
              <p:ext uri="{D42A27DB-BD31-4B8C-83A1-F6EECF244321}">
                <p14:modId xmlns:p14="http://schemas.microsoft.com/office/powerpoint/2010/main" val="579103892"/>
              </p:ext>
            </p:extLst>
          </p:nvPr>
        </p:nvGraphicFramePr>
        <p:xfrm>
          <a:off x="1085305" y="3754064"/>
          <a:ext cx="5008482" cy="533691"/>
        </p:xfrm>
        <a:graphic>
          <a:graphicData uri="http://schemas.openxmlformats.org/presentationml/2006/ole">
            <mc:AlternateContent xmlns:mc="http://schemas.openxmlformats.org/markup-compatibility/2006">
              <mc:Choice xmlns:v="urn:schemas-microsoft-com:vml" Requires="v">
                <p:oleObj spid="_x0000_s18724" r:id="rId7" imgW="2311400" imgH="241300" progId="Equation.DSMT4">
                  <p:embed/>
                </p:oleObj>
              </mc:Choice>
              <mc:Fallback>
                <p:oleObj r:id="rId7" imgW="2311400" imgH="241300" progId="Equation.DSMT4">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85305" y="3754064"/>
                        <a:ext cx="5008482" cy="533691"/>
                      </a:xfrm>
                      <a:prstGeom prst="rect">
                        <a:avLst/>
                      </a:prstGeom>
                      <a:noFill/>
                    </p:spPr>
                  </p:pic>
                </p:oleObj>
              </mc:Fallback>
            </mc:AlternateContent>
          </a:graphicData>
        </a:graphic>
      </p:graphicFrame>
      <p:sp>
        <p:nvSpPr>
          <p:cNvPr id="14" name="Rectangle 1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5" name="物件 14"/>
          <p:cNvGraphicFramePr>
            <a:graphicFrameLocks noChangeAspect="1"/>
          </p:cNvGraphicFramePr>
          <p:nvPr>
            <p:extLst>
              <p:ext uri="{D42A27DB-BD31-4B8C-83A1-F6EECF244321}">
                <p14:modId xmlns:p14="http://schemas.microsoft.com/office/powerpoint/2010/main" val="3300290175"/>
              </p:ext>
            </p:extLst>
          </p:nvPr>
        </p:nvGraphicFramePr>
        <p:xfrm>
          <a:off x="1085305" y="4768092"/>
          <a:ext cx="4941026" cy="808531"/>
        </p:xfrm>
        <a:graphic>
          <a:graphicData uri="http://schemas.openxmlformats.org/presentationml/2006/ole">
            <mc:AlternateContent xmlns:mc="http://schemas.openxmlformats.org/markup-compatibility/2006">
              <mc:Choice xmlns:v="urn:schemas-microsoft-com:vml" Requires="v">
                <p:oleObj spid="_x0000_s18725" r:id="rId9" imgW="2730500" imgH="444500" progId="Equation.DSMT4">
                  <p:embed/>
                </p:oleObj>
              </mc:Choice>
              <mc:Fallback>
                <p:oleObj r:id="rId9" imgW="2730500" imgH="444500" progId="Equation.DSMT4">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85305" y="4768092"/>
                        <a:ext cx="4941026" cy="808531"/>
                      </a:xfrm>
                      <a:prstGeom prst="rect">
                        <a:avLst/>
                      </a:prstGeom>
                      <a:noFill/>
                    </p:spPr>
                  </p:pic>
                </p:oleObj>
              </mc:Fallback>
            </mc:AlternateContent>
          </a:graphicData>
        </a:graphic>
      </p:graphicFrame>
      <p:sp>
        <p:nvSpPr>
          <p:cNvPr id="16" name="Rectangle 1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7" name="物件 16"/>
          <p:cNvGraphicFramePr>
            <a:graphicFrameLocks noChangeAspect="1"/>
          </p:cNvGraphicFramePr>
          <p:nvPr>
            <p:extLst>
              <p:ext uri="{D42A27DB-BD31-4B8C-83A1-F6EECF244321}">
                <p14:modId xmlns:p14="http://schemas.microsoft.com/office/powerpoint/2010/main" val="2640448857"/>
              </p:ext>
            </p:extLst>
          </p:nvPr>
        </p:nvGraphicFramePr>
        <p:xfrm>
          <a:off x="6670766" y="4768092"/>
          <a:ext cx="2929659" cy="574980"/>
        </p:xfrm>
        <a:graphic>
          <a:graphicData uri="http://schemas.openxmlformats.org/presentationml/2006/ole">
            <mc:AlternateContent xmlns:mc="http://schemas.openxmlformats.org/markup-compatibility/2006">
              <mc:Choice xmlns:v="urn:schemas-microsoft-com:vml" Requires="v">
                <p:oleObj spid="_x0000_s18726" r:id="rId11" imgW="1016000" imgH="203200" progId="Equation.DSMT4">
                  <p:embed/>
                </p:oleObj>
              </mc:Choice>
              <mc:Fallback>
                <p:oleObj r:id="rId11" imgW="1016000" imgH="203200" progId="Equation.DSMT4">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670766" y="4768092"/>
                        <a:ext cx="2929659" cy="574980"/>
                      </a:xfrm>
                      <a:prstGeom prst="rect">
                        <a:avLst/>
                      </a:prstGeom>
                      <a:noFill/>
                    </p:spPr>
                  </p:pic>
                </p:oleObj>
              </mc:Fallback>
            </mc:AlternateContent>
          </a:graphicData>
        </a:graphic>
      </p:graphicFrame>
    </p:spTree>
    <p:extLst>
      <p:ext uri="{BB962C8B-B14F-4D97-AF65-F5344CB8AC3E}">
        <p14:creationId xmlns:p14="http://schemas.microsoft.com/office/powerpoint/2010/main" val="155292745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838200" y="365126"/>
            <a:ext cx="5614851" cy="793114"/>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dirty="0" smtClean="0"/>
              <a:t>Endogenous innovation</a:t>
            </a:r>
            <a:endParaRPr lang="zh-TW" altLang="en-US" dirty="0"/>
          </a:p>
        </p:txBody>
      </p:sp>
      <p:sp>
        <p:nvSpPr>
          <p:cNvPr id="5" name="內容版面配置區 4"/>
          <p:cNvSpPr>
            <a:spLocks noGrp="1"/>
          </p:cNvSpPr>
          <p:nvPr>
            <p:ph idx="1"/>
          </p:nvPr>
        </p:nvSpPr>
        <p:spPr>
          <a:xfrm>
            <a:off x="838200" y="1262743"/>
            <a:ext cx="10515600" cy="4914220"/>
          </a:xfrm>
        </p:spPr>
        <p:txBody>
          <a:bodyPr>
            <a:normAutofit/>
          </a:bodyPr>
          <a:lstStyle/>
          <a:p>
            <a:pPr lvl="1">
              <a:lnSpc>
                <a:spcPct val="150000"/>
              </a:lnSpc>
            </a:pPr>
            <a:r>
              <a:rPr lang="en-US" altLang="zh-TW" sz="3600" dirty="0"/>
              <a:t>The product R&amp;D cost function is specified </a:t>
            </a:r>
            <a:r>
              <a:rPr lang="en-US" altLang="zh-TW" sz="3600" dirty="0" smtClean="0"/>
              <a:t>by        , where     </a:t>
            </a:r>
            <a:r>
              <a:rPr lang="en-US" altLang="zh-TW" sz="3600" dirty="0"/>
              <a:t>reflects the R&amp;D efficiency and a </a:t>
            </a:r>
            <a:r>
              <a:rPr lang="en-US" altLang="zh-TW" sz="3600" dirty="0" smtClean="0"/>
              <a:t>higher </a:t>
            </a:r>
            <a:r>
              <a:rPr lang="en-US" altLang="zh-TW" sz="3600" dirty="0"/>
              <a:t>indicates </a:t>
            </a:r>
            <a:r>
              <a:rPr lang="en-US" altLang="zh-TW" sz="3600" dirty="0" smtClean="0"/>
              <a:t>lower </a:t>
            </a:r>
            <a:r>
              <a:rPr lang="en-US" altLang="zh-TW" sz="3600" dirty="0"/>
              <a:t>R&amp;D efficiency.</a:t>
            </a:r>
            <a:endParaRPr lang="zh-TW" altLang="zh-TW" sz="3600" dirty="0"/>
          </a:p>
        </p:txBody>
      </p:sp>
      <p:sp>
        <p:nvSpPr>
          <p:cNvPr id="6"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2150719175"/>
              </p:ext>
            </p:extLst>
          </p:nvPr>
        </p:nvGraphicFramePr>
        <p:xfrm>
          <a:off x="10165076" y="1425949"/>
          <a:ext cx="781597" cy="642026"/>
        </p:xfrm>
        <a:graphic>
          <a:graphicData uri="http://schemas.openxmlformats.org/presentationml/2006/ole">
            <mc:AlternateContent xmlns:mc="http://schemas.openxmlformats.org/markup-compatibility/2006">
              <mc:Choice xmlns:v="urn:schemas-microsoft-com:vml" Requires="v">
                <p:oleObj spid="_x0000_s19559" r:id="rId3" imgW="266469" imgH="203024" progId="Equation.DSMT4">
                  <p:embed/>
                </p:oleObj>
              </mc:Choice>
              <mc:Fallback>
                <p:oleObj r:id="rId3" imgW="266469" imgH="203024"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65076" y="1425949"/>
                        <a:ext cx="781597" cy="642026"/>
                      </a:xfrm>
                      <a:prstGeom prst="rect">
                        <a:avLst/>
                      </a:prstGeom>
                      <a:noFill/>
                    </p:spPr>
                  </p:pic>
                </p:oleObj>
              </mc:Fallback>
            </mc:AlternateContent>
          </a:graphicData>
        </a:graphic>
      </p:graphicFrame>
      <p:sp>
        <p:nvSpPr>
          <p:cNvPr id="8"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9" name="物件 8"/>
          <p:cNvGraphicFramePr>
            <a:graphicFrameLocks noChangeAspect="1"/>
          </p:cNvGraphicFramePr>
          <p:nvPr>
            <p:extLst>
              <p:ext uri="{D42A27DB-BD31-4B8C-83A1-F6EECF244321}">
                <p14:modId xmlns:p14="http://schemas.microsoft.com/office/powerpoint/2010/main" val="3960922579"/>
              </p:ext>
            </p:extLst>
          </p:nvPr>
        </p:nvGraphicFramePr>
        <p:xfrm>
          <a:off x="2847701" y="2355048"/>
          <a:ext cx="383177" cy="478971"/>
        </p:xfrm>
        <a:graphic>
          <a:graphicData uri="http://schemas.openxmlformats.org/presentationml/2006/ole">
            <mc:AlternateContent xmlns:mc="http://schemas.openxmlformats.org/markup-compatibility/2006">
              <mc:Choice xmlns:v="urn:schemas-microsoft-com:vml" Requires="v">
                <p:oleObj spid="_x0000_s19560" r:id="rId5" imgW="114201" imgH="139579" progId="Equation.DSMT4">
                  <p:embed/>
                </p:oleObj>
              </mc:Choice>
              <mc:Fallback>
                <p:oleObj r:id="rId5" imgW="114201" imgH="139579"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7701" y="2355048"/>
                        <a:ext cx="383177" cy="478971"/>
                      </a:xfrm>
                      <a:prstGeom prst="rect">
                        <a:avLst/>
                      </a:prstGeom>
                      <a:noFill/>
                    </p:spPr>
                  </p:pic>
                </p:oleObj>
              </mc:Fallback>
            </mc:AlternateContent>
          </a:graphicData>
        </a:graphic>
      </p:graphicFrame>
    </p:spTree>
    <p:extLst>
      <p:ext uri="{BB962C8B-B14F-4D97-AF65-F5344CB8AC3E}">
        <p14:creationId xmlns:p14="http://schemas.microsoft.com/office/powerpoint/2010/main" val="40693087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4056017" cy="732155"/>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dirty="0"/>
              <a:t>Game </a:t>
            </a:r>
            <a:r>
              <a:rPr lang="en-US" altLang="zh-TW" dirty="0" smtClean="0"/>
              <a:t>structure</a:t>
            </a:r>
            <a:endParaRPr lang="zh-TW" altLang="en-US" dirty="0"/>
          </a:p>
        </p:txBody>
      </p:sp>
      <p:sp>
        <p:nvSpPr>
          <p:cNvPr id="3" name="內容版面配置區 2"/>
          <p:cNvSpPr>
            <a:spLocks noGrp="1"/>
          </p:cNvSpPr>
          <p:nvPr>
            <p:ph idx="1"/>
          </p:nvPr>
        </p:nvSpPr>
        <p:spPr>
          <a:xfrm>
            <a:off x="838200" y="1227909"/>
            <a:ext cx="10515600" cy="4949054"/>
          </a:xfrm>
        </p:spPr>
        <p:txBody>
          <a:bodyPr>
            <a:normAutofit fontScale="92500"/>
          </a:bodyPr>
          <a:lstStyle/>
          <a:p>
            <a:pPr marL="228600" lvl="1" algn="just">
              <a:lnSpc>
                <a:spcPct val="150000"/>
              </a:lnSpc>
              <a:spcBef>
                <a:spcPts val="1000"/>
              </a:spcBef>
            </a:pPr>
            <a:r>
              <a:rPr lang="en-US" altLang="zh-TW" sz="3200" dirty="0"/>
              <a:t>The game in question now encompasses three stages. </a:t>
            </a:r>
            <a:endParaRPr lang="zh-TW" altLang="zh-TW" sz="3200" dirty="0"/>
          </a:p>
          <a:p>
            <a:pPr marL="228600" lvl="1" algn="just">
              <a:lnSpc>
                <a:spcPct val="150000"/>
              </a:lnSpc>
              <a:spcBef>
                <a:spcPts val="1000"/>
              </a:spcBef>
            </a:pPr>
            <a:r>
              <a:rPr lang="en-US" altLang="zh-TW" sz="3200" dirty="0"/>
              <a:t>The last two stages are the same as those in the previous section. </a:t>
            </a:r>
            <a:endParaRPr lang="zh-TW" altLang="zh-TW" sz="3200" dirty="0"/>
          </a:p>
          <a:p>
            <a:pPr marL="228600" lvl="1" algn="just">
              <a:lnSpc>
                <a:spcPct val="150000"/>
              </a:lnSpc>
              <a:spcBef>
                <a:spcPts val="1000"/>
              </a:spcBef>
            </a:pPr>
            <a:r>
              <a:rPr lang="en-US" altLang="zh-TW" sz="3200" dirty="0"/>
              <a:t>We need to work out only the first-stage game: Firm 1 determines its optimal product innovation. We will compare the optimal product R&amp;D levels and the resulting welfare levels under the two competition modes.</a:t>
            </a:r>
            <a:endParaRPr lang="zh-TW" altLang="zh-TW" sz="3200" dirty="0"/>
          </a:p>
          <a:p>
            <a:endParaRPr lang="zh-TW" altLang="en-US" dirty="0"/>
          </a:p>
        </p:txBody>
      </p:sp>
    </p:spTree>
    <p:extLst>
      <p:ext uri="{BB962C8B-B14F-4D97-AF65-F5344CB8AC3E}">
        <p14:creationId xmlns:p14="http://schemas.microsoft.com/office/powerpoint/2010/main" val="42885578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9342120" cy="766988"/>
          </a:xfrm>
        </p:spPr>
        <p:style>
          <a:lnRef idx="0">
            <a:schemeClr val="accent5"/>
          </a:lnRef>
          <a:fillRef idx="3">
            <a:schemeClr val="accent5"/>
          </a:fillRef>
          <a:effectRef idx="3">
            <a:schemeClr val="accent5"/>
          </a:effectRef>
          <a:fontRef idx="minor">
            <a:schemeClr val="lt1"/>
          </a:fontRef>
        </p:style>
        <p:txBody>
          <a:bodyPr/>
          <a:lstStyle/>
          <a:p>
            <a:r>
              <a:rPr lang="en-US" altLang="zh-TW" dirty="0"/>
              <a:t>The objective functions in the first stage </a:t>
            </a:r>
            <a:endParaRPr lang="zh-TW" altLang="en-US" dirty="0"/>
          </a:p>
        </p:txBody>
      </p:sp>
      <p:sp>
        <p:nvSpPr>
          <p:cNvPr id="3" name="內容版面配置區 2"/>
          <p:cNvSpPr>
            <a:spLocks noGrp="1"/>
          </p:cNvSpPr>
          <p:nvPr>
            <p:ph idx="1"/>
          </p:nvPr>
        </p:nvSpPr>
        <p:spPr>
          <a:xfrm>
            <a:off x="838200" y="1245326"/>
            <a:ext cx="10515600" cy="4931637"/>
          </a:xfrm>
        </p:spPr>
        <p:txBody>
          <a:bodyPr>
            <a:normAutofit/>
          </a:bodyPr>
          <a:lstStyle/>
          <a:p>
            <a:pPr marL="228600" lvl="1" algn="just">
              <a:spcBef>
                <a:spcPts val="1000"/>
              </a:spcBef>
            </a:pPr>
            <a:r>
              <a:rPr lang="en-US" altLang="zh-TW" sz="3600" dirty="0"/>
              <a:t>In the first stage, the profit functions of firm 1 under </a:t>
            </a:r>
            <a:r>
              <a:rPr lang="en-US" altLang="zh-TW" sz="3600" dirty="0" err="1"/>
              <a:t>Cournot</a:t>
            </a:r>
            <a:r>
              <a:rPr lang="en-US" altLang="zh-TW" sz="3600" dirty="0"/>
              <a:t> and Bertrand competition can be specified respectively as follows:</a:t>
            </a:r>
            <a:endParaRPr lang="zh-TW" altLang="zh-TW" sz="3600" dirty="0"/>
          </a:p>
          <a:p>
            <a:endParaRPr lang="zh-TW" altLang="en-US" sz="3600"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1018425508"/>
              </p:ext>
            </p:extLst>
          </p:nvPr>
        </p:nvGraphicFramePr>
        <p:xfrm>
          <a:off x="1088571" y="3021045"/>
          <a:ext cx="10265229" cy="690099"/>
        </p:xfrm>
        <a:graphic>
          <a:graphicData uri="http://schemas.openxmlformats.org/presentationml/2006/ole">
            <mc:AlternateContent xmlns:mc="http://schemas.openxmlformats.org/markup-compatibility/2006">
              <mc:Choice xmlns:v="urn:schemas-microsoft-com:vml" Requires="v">
                <p:oleObj spid="_x0000_s20575" r:id="rId3" imgW="4838700" imgH="304800" progId="Equation.DSMT4">
                  <p:embed/>
                </p:oleObj>
              </mc:Choice>
              <mc:Fallback>
                <p:oleObj r:id="rId3" imgW="4838700" imgH="3048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8571" y="3021045"/>
                        <a:ext cx="10265229" cy="690099"/>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1828088557"/>
              </p:ext>
            </p:extLst>
          </p:nvPr>
        </p:nvGraphicFramePr>
        <p:xfrm>
          <a:off x="1088571" y="4094320"/>
          <a:ext cx="10699490" cy="1724298"/>
        </p:xfrm>
        <a:graphic>
          <a:graphicData uri="http://schemas.openxmlformats.org/presentationml/2006/ole">
            <mc:AlternateContent xmlns:mc="http://schemas.openxmlformats.org/markup-compatibility/2006">
              <mc:Choice xmlns:v="urn:schemas-microsoft-com:vml" Requires="v">
                <p:oleObj spid="_x0000_s20576" r:id="rId5" imgW="4724400" imgH="762000" progId="Equation.DSMT4">
                  <p:embed/>
                </p:oleObj>
              </mc:Choice>
              <mc:Fallback>
                <p:oleObj r:id="rId5" imgW="4724400" imgH="7620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8571" y="4094320"/>
                        <a:ext cx="10699490" cy="1724298"/>
                      </a:xfrm>
                      <a:prstGeom prst="rect">
                        <a:avLst/>
                      </a:prstGeom>
                      <a:noFill/>
                    </p:spPr>
                  </p:pic>
                </p:oleObj>
              </mc:Fallback>
            </mc:AlternateContent>
          </a:graphicData>
        </a:graphic>
      </p:graphicFrame>
    </p:spTree>
    <p:extLst>
      <p:ext uri="{BB962C8B-B14F-4D97-AF65-F5344CB8AC3E}">
        <p14:creationId xmlns:p14="http://schemas.microsoft.com/office/powerpoint/2010/main" val="7102068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199" y="365125"/>
            <a:ext cx="10657115" cy="645069"/>
          </a:xfrm>
        </p:spPr>
        <p:style>
          <a:lnRef idx="0">
            <a:schemeClr val="accent5"/>
          </a:lnRef>
          <a:fillRef idx="3">
            <a:schemeClr val="accent5"/>
          </a:fillRef>
          <a:effectRef idx="3">
            <a:schemeClr val="accent5"/>
          </a:effectRef>
          <a:fontRef idx="minor">
            <a:schemeClr val="lt1"/>
          </a:fontRef>
        </p:style>
        <p:txBody>
          <a:bodyPr>
            <a:normAutofit fontScale="90000"/>
          </a:bodyPr>
          <a:lstStyle/>
          <a:p>
            <a:r>
              <a:rPr lang="en-US" altLang="zh-TW" dirty="0"/>
              <a:t>The optimal product investments and comparisons </a:t>
            </a:r>
            <a:endParaRPr lang="zh-TW" altLang="en-US" dirty="0"/>
          </a:p>
        </p:txBody>
      </p:sp>
      <p:sp>
        <p:nvSpPr>
          <p:cNvPr id="3" name="內容版面配置區 2"/>
          <p:cNvSpPr>
            <a:spLocks noGrp="1"/>
          </p:cNvSpPr>
          <p:nvPr>
            <p:ph idx="1"/>
          </p:nvPr>
        </p:nvSpPr>
        <p:spPr>
          <a:xfrm>
            <a:off x="838200" y="1314994"/>
            <a:ext cx="10515600" cy="4949054"/>
          </a:xfrm>
        </p:spPr>
        <p:txBody>
          <a:bodyPr>
            <a:normAutofit/>
          </a:bodyPr>
          <a:lstStyle/>
          <a:p>
            <a:pPr marL="228600" lvl="1">
              <a:lnSpc>
                <a:spcPct val="100000"/>
              </a:lnSpc>
              <a:spcBef>
                <a:spcPts val="1000"/>
              </a:spcBef>
            </a:pPr>
            <a:r>
              <a:rPr lang="en-US" altLang="zh-TW" sz="3200" dirty="0"/>
              <a:t>The optimal product innovations under </a:t>
            </a:r>
            <a:r>
              <a:rPr lang="en-US" altLang="zh-TW" sz="3200" dirty="0" err="1"/>
              <a:t>Cournot</a:t>
            </a:r>
            <a:r>
              <a:rPr lang="en-US" altLang="zh-TW" sz="3200" dirty="0"/>
              <a:t> and Bertrand competition as follows</a:t>
            </a:r>
            <a:r>
              <a:rPr lang="en-US" altLang="zh-TW" sz="3200" dirty="0" smtClean="0"/>
              <a:t>:</a:t>
            </a:r>
          </a:p>
          <a:p>
            <a:pPr marL="0" lvl="1" indent="0">
              <a:spcBef>
                <a:spcPts val="1000"/>
              </a:spcBef>
              <a:buNone/>
            </a:pPr>
            <a:endParaRPr lang="en-US" altLang="zh-TW" sz="3200" dirty="0"/>
          </a:p>
          <a:p>
            <a:pPr marL="0" lvl="1" indent="0">
              <a:spcBef>
                <a:spcPts val="1000"/>
              </a:spcBef>
              <a:buNone/>
            </a:pPr>
            <a:endParaRPr lang="en-US" altLang="zh-TW" sz="3200" dirty="0" smtClean="0"/>
          </a:p>
          <a:p>
            <a:pPr marL="0" lvl="1" indent="0">
              <a:spcBef>
                <a:spcPts val="1000"/>
              </a:spcBef>
              <a:buNone/>
            </a:pPr>
            <a:endParaRPr lang="en-US" altLang="zh-TW" sz="3200" dirty="0" smtClean="0"/>
          </a:p>
          <a:p>
            <a:pPr marL="0" lvl="1" indent="0">
              <a:spcBef>
                <a:spcPts val="1000"/>
              </a:spcBef>
              <a:buNone/>
            </a:pPr>
            <a:endParaRPr lang="zh-TW" altLang="zh-TW" sz="3200" dirty="0"/>
          </a:p>
          <a:p>
            <a:pPr marL="228600" lvl="1">
              <a:spcBef>
                <a:spcPts val="1000"/>
              </a:spcBef>
            </a:pPr>
            <a:r>
              <a:rPr lang="en-US" altLang="zh-TW" sz="3200" dirty="0"/>
              <a:t>Thus, we derive that </a:t>
            </a:r>
            <a:endParaRPr lang="zh-TW" altLang="zh-TW" sz="3200" dirty="0"/>
          </a:p>
          <a:p>
            <a:endParaRPr lang="zh-TW" altLang="en-US" sz="3200"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2098506685"/>
              </p:ext>
            </p:extLst>
          </p:nvPr>
        </p:nvGraphicFramePr>
        <p:xfrm>
          <a:off x="1098365" y="2419064"/>
          <a:ext cx="5213526" cy="942445"/>
        </p:xfrm>
        <a:graphic>
          <a:graphicData uri="http://schemas.openxmlformats.org/presentationml/2006/ole">
            <mc:AlternateContent xmlns:mc="http://schemas.openxmlformats.org/markup-compatibility/2006">
              <mc:Choice xmlns:v="urn:schemas-microsoft-com:vml" Requires="v">
                <p:oleObj spid="_x0000_s21633" r:id="rId3" imgW="2476500" imgH="444500" progId="Equation.DSMT4">
                  <p:embed/>
                </p:oleObj>
              </mc:Choice>
              <mc:Fallback>
                <p:oleObj r:id="rId3" imgW="2476500" imgH="4445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8365" y="2419064"/>
                        <a:ext cx="5213526" cy="942445"/>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85174021"/>
              </p:ext>
            </p:extLst>
          </p:nvPr>
        </p:nvGraphicFramePr>
        <p:xfrm>
          <a:off x="1098365" y="3456861"/>
          <a:ext cx="6426928" cy="965066"/>
        </p:xfrm>
        <a:graphic>
          <a:graphicData uri="http://schemas.openxmlformats.org/presentationml/2006/ole">
            <mc:AlternateContent xmlns:mc="http://schemas.openxmlformats.org/markup-compatibility/2006">
              <mc:Choice xmlns:v="urn:schemas-microsoft-com:vml" Requires="v">
                <p:oleObj spid="_x0000_s21634" r:id="rId5" imgW="2984500" imgH="444500" progId="Equation.DSMT4">
                  <p:embed/>
                </p:oleObj>
              </mc:Choice>
              <mc:Fallback>
                <p:oleObj r:id="rId5" imgW="2984500" imgH="4445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98365" y="3456861"/>
                        <a:ext cx="6426928" cy="965066"/>
                      </a:xfrm>
                      <a:prstGeom prst="rect">
                        <a:avLst/>
                      </a:prstGeom>
                      <a:noFill/>
                    </p:spPr>
                  </p:pic>
                </p:oleObj>
              </mc:Fallback>
            </mc:AlternateContent>
          </a:graphicData>
        </a:graphic>
      </p:graphicFrame>
      <p:sp>
        <p:nvSpPr>
          <p:cNvPr id="8" name="Rectangle 8"/>
          <p:cNvSpPr>
            <a:spLocks noChangeArrowheads="1"/>
          </p:cNvSpPr>
          <p:nvPr/>
        </p:nvSpPr>
        <p:spPr bwMode="auto">
          <a:xfrm>
            <a:off x="0" y="87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9" name="物件 8"/>
          <p:cNvGraphicFramePr>
            <a:graphicFrameLocks noChangeAspect="1"/>
          </p:cNvGraphicFramePr>
          <p:nvPr>
            <p:extLst>
              <p:ext uri="{D42A27DB-BD31-4B8C-83A1-F6EECF244321}">
                <p14:modId xmlns:p14="http://schemas.microsoft.com/office/powerpoint/2010/main" val="2490739268"/>
              </p:ext>
            </p:extLst>
          </p:nvPr>
        </p:nvGraphicFramePr>
        <p:xfrm>
          <a:off x="1105986" y="5181600"/>
          <a:ext cx="10596585" cy="905691"/>
        </p:xfrm>
        <a:graphic>
          <a:graphicData uri="http://schemas.openxmlformats.org/presentationml/2006/ole">
            <mc:AlternateContent xmlns:mc="http://schemas.openxmlformats.org/markup-compatibility/2006">
              <mc:Choice xmlns:v="urn:schemas-microsoft-com:vml" Requires="v">
                <p:oleObj spid="_x0000_s21635" r:id="rId7" imgW="5803900" imgH="495300" progId="Equation.DSMT4">
                  <p:embed/>
                </p:oleObj>
              </mc:Choice>
              <mc:Fallback>
                <p:oleObj r:id="rId7" imgW="5803900" imgH="495300" progId="Equation.DSMT4">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05986" y="5181600"/>
                        <a:ext cx="10596585" cy="905691"/>
                      </a:xfrm>
                      <a:prstGeom prst="rect">
                        <a:avLst/>
                      </a:prstGeom>
                      <a:noFill/>
                    </p:spPr>
                  </p:pic>
                </p:oleObj>
              </mc:Fallback>
            </mc:AlternateContent>
          </a:graphicData>
        </a:graphic>
      </p:graphicFrame>
    </p:spTree>
    <p:extLst>
      <p:ext uri="{BB962C8B-B14F-4D97-AF65-F5344CB8AC3E}">
        <p14:creationId xmlns:p14="http://schemas.microsoft.com/office/powerpoint/2010/main" val="2966153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3246120" cy="740864"/>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i="1" dirty="0"/>
              <a:t>Proposition </a:t>
            </a:r>
            <a:r>
              <a:rPr lang="en-US" altLang="zh-TW" i="1" dirty="0" smtClean="0"/>
              <a:t>6</a:t>
            </a:r>
            <a:endParaRPr lang="zh-TW" altLang="en-US" dirty="0"/>
          </a:p>
        </p:txBody>
      </p:sp>
      <p:sp>
        <p:nvSpPr>
          <p:cNvPr id="3" name="內容版面配置區 2"/>
          <p:cNvSpPr>
            <a:spLocks noGrp="1"/>
          </p:cNvSpPr>
          <p:nvPr>
            <p:ph idx="1"/>
          </p:nvPr>
        </p:nvSpPr>
        <p:spPr>
          <a:xfrm>
            <a:off x="838200" y="1262743"/>
            <a:ext cx="10515600" cy="4914220"/>
          </a:xfrm>
        </p:spPr>
        <p:txBody>
          <a:bodyPr/>
          <a:lstStyle/>
          <a:p>
            <a:pPr>
              <a:lnSpc>
                <a:spcPct val="150000"/>
              </a:lnSpc>
            </a:pPr>
            <a:r>
              <a:rPr lang="en-US" altLang="zh-TW" sz="3600" b="1" i="1" dirty="0"/>
              <a:t>The licensor firm will do more product innovation under Bertrand than </a:t>
            </a:r>
            <a:r>
              <a:rPr lang="en-US" altLang="zh-TW" sz="3600" b="1" i="1" dirty="0" err="1"/>
              <a:t>Cournot</a:t>
            </a:r>
            <a:r>
              <a:rPr lang="en-US" altLang="zh-TW" sz="3600" b="1" i="1" dirty="0"/>
              <a:t> competition.</a:t>
            </a:r>
            <a:endParaRPr lang="zh-TW" altLang="zh-TW" sz="3600" dirty="0"/>
          </a:p>
          <a:p>
            <a:pPr marL="457200" lvl="1" indent="0">
              <a:lnSpc>
                <a:spcPct val="100000"/>
              </a:lnSpc>
              <a:buNone/>
            </a:pPr>
            <a:endParaRPr lang="en-US" altLang="zh-TW" dirty="0" smtClean="0"/>
          </a:p>
          <a:p>
            <a:pPr marL="457200" lvl="1" indent="0">
              <a:lnSpc>
                <a:spcPct val="100000"/>
              </a:lnSpc>
              <a:buNone/>
            </a:pPr>
            <a:r>
              <a:rPr lang="en-US" altLang="zh-TW" dirty="0" smtClean="0"/>
              <a:t>This </a:t>
            </a:r>
            <a:r>
              <a:rPr lang="en-US" altLang="zh-TW" dirty="0"/>
              <a:t>finding is contrary to that in </a:t>
            </a:r>
            <a:r>
              <a:rPr lang="en-US" altLang="zh-TW" dirty="0" err="1"/>
              <a:t>Qiu</a:t>
            </a:r>
            <a:r>
              <a:rPr lang="en-US" altLang="zh-TW" dirty="0"/>
              <a:t> (1997), </a:t>
            </a:r>
            <a:r>
              <a:rPr lang="en-US" altLang="zh-TW" dirty="0" err="1"/>
              <a:t>Bonanno</a:t>
            </a:r>
            <a:r>
              <a:rPr lang="en-US" altLang="zh-TW" dirty="0"/>
              <a:t> and Haworth (1998) and </a:t>
            </a:r>
            <a:r>
              <a:rPr lang="en-US" altLang="zh-TW" dirty="0" err="1"/>
              <a:t>Symeonidis</a:t>
            </a:r>
            <a:r>
              <a:rPr lang="en-US" altLang="zh-TW" dirty="0"/>
              <a:t> (2003). </a:t>
            </a:r>
            <a:r>
              <a:rPr lang="en-US" altLang="zh-TW" dirty="0" err="1"/>
              <a:t>Qiu</a:t>
            </a:r>
            <a:r>
              <a:rPr lang="en-US" altLang="zh-TW" dirty="0"/>
              <a:t> (1997) and </a:t>
            </a:r>
            <a:r>
              <a:rPr lang="en-US" altLang="zh-TW" dirty="0" err="1"/>
              <a:t>Bonanno</a:t>
            </a:r>
            <a:r>
              <a:rPr lang="en-US" altLang="zh-TW" dirty="0"/>
              <a:t> and Haworth (1998) consider cost-reducing R&amp;D whereas </a:t>
            </a:r>
            <a:r>
              <a:rPr lang="en-US" altLang="zh-TW" dirty="0" err="1"/>
              <a:t>Symeonidis</a:t>
            </a:r>
            <a:r>
              <a:rPr lang="en-US" altLang="zh-TW" dirty="0"/>
              <a:t> (2003) considers product R&amp;D; they all conclude that </a:t>
            </a:r>
            <a:r>
              <a:rPr lang="en-US" altLang="zh-TW" dirty="0" err="1"/>
              <a:t>Cournot</a:t>
            </a:r>
            <a:r>
              <a:rPr lang="en-US" altLang="zh-TW" dirty="0"/>
              <a:t> competition induces a higher R&amp;D expenditure than Bertrand competition.</a:t>
            </a:r>
            <a:endParaRPr lang="zh-TW" altLang="zh-TW" dirty="0"/>
          </a:p>
          <a:p>
            <a:endParaRPr lang="zh-TW" altLang="en-US" dirty="0"/>
          </a:p>
        </p:txBody>
      </p:sp>
    </p:spTree>
    <p:extLst>
      <p:ext uri="{BB962C8B-B14F-4D97-AF65-F5344CB8AC3E}">
        <p14:creationId xmlns:p14="http://schemas.microsoft.com/office/powerpoint/2010/main" val="41683923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1271451"/>
            <a:ext cx="10515600" cy="4905512"/>
          </a:xfrm>
        </p:spPr>
        <p:txBody>
          <a:bodyPr>
            <a:normAutofit lnSpcReduction="10000"/>
          </a:bodyPr>
          <a:lstStyle/>
          <a:p>
            <a:pPr marL="0" indent="0">
              <a:buNone/>
            </a:pPr>
            <a:r>
              <a:rPr lang="en-US" altLang="zh-TW" sz="3600" b="1" i="1" dirty="0"/>
              <a:t>Intuition:</a:t>
            </a:r>
            <a:endParaRPr lang="zh-TW" altLang="zh-TW" sz="3600" dirty="0"/>
          </a:p>
          <a:p>
            <a:pPr marL="514350" lvl="0" indent="-514350" algn="just">
              <a:lnSpc>
                <a:spcPct val="150000"/>
              </a:lnSpc>
              <a:buFont typeface="+mj-lt"/>
              <a:buAutoNum type="arabicPeriod"/>
            </a:pPr>
            <a:r>
              <a:rPr lang="en-US" altLang="zh-TW" sz="3200" dirty="0"/>
              <a:t>For a given technology, firm 1 makes more profits under Bertrand competition. This implies that the marginal benefit from product innovation is higher.</a:t>
            </a:r>
            <a:endParaRPr lang="zh-TW" altLang="zh-TW" sz="3200" dirty="0"/>
          </a:p>
          <a:p>
            <a:pPr marL="514350" lvl="0" indent="-514350" algn="just">
              <a:lnSpc>
                <a:spcPct val="150000"/>
              </a:lnSpc>
              <a:buFont typeface="+mj-lt"/>
              <a:buAutoNum type="arabicPeriod"/>
            </a:pPr>
            <a:r>
              <a:rPr lang="en-US" altLang="zh-TW" sz="3200" dirty="0"/>
              <a:t>Given the same innovation cost function, the innovation level is necessarily higher under Bertrand than </a:t>
            </a:r>
            <a:r>
              <a:rPr lang="en-US" altLang="zh-TW" sz="3200" dirty="0" err="1"/>
              <a:t>Cournot</a:t>
            </a:r>
            <a:r>
              <a:rPr lang="en-US" altLang="zh-TW" sz="3200" dirty="0"/>
              <a:t> competition.</a:t>
            </a:r>
            <a:endParaRPr lang="zh-TW" altLang="zh-TW" sz="3200" dirty="0"/>
          </a:p>
          <a:p>
            <a:endParaRPr lang="zh-TW" altLang="en-US" dirty="0"/>
          </a:p>
        </p:txBody>
      </p:sp>
      <p:sp>
        <p:nvSpPr>
          <p:cNvPr id="5" name="標題 1"/>
          <p:cNvSpPr>
            <a:spLocks noGrp="1"/>
          </p:cNvSpPr>
          <p:nvPr>
            <p:ph type="title"/>
          </p:nvPr>
        </p:nvSpPr>
        <p:spPr>
          <a:xfrm>
            <a:off x="838200" y="365125"/>
            <a:ext cx="3246120" cy="740864"/>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i="1" dirty="0"/>
              <a:t>Proposition </a:t>
            </a:r>
            <a:r>
              <a:rPr lang="en-US" altLang="zh-TW" i="1" dirty="0" smtClean="0"/>
              <a:t>6</a:t>
            </a:r>
            <a:endParaRPr lang="zh-TW" altLang="en-US" dirty="0"/>
          </a:p>
        </p:txBody>
      </p:sp>
    </p:spTree>
    <p:extLst>
      <p:ext uri="{BB962C8B-B14F-4D97-AF65-F5344CB8AC3E}">
        <p14:creationId xmlns:p14="http://schemas.microsoft.com/office/powerpoint/2010/main" val="29248586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4770120" cy="749572"/>
          </a:xfrm>
        </p:spPr>
        <p:style>
          <a:lnRef idx="0">
            <a:schemeClr val="accent5"/>
          </a:lnRef>
          <a:fillRef idx="3">
            <a:schemeClr val="accent5"/>
          </a:fillRef>
          <a:effectRef idx="3">
            <a:schemeClr val="accent5"/>
          </a:effectRef>
          <a:fontRef idx="minor">
            <a:schemeClr val="lt1"/>
          </a:fontRef>
        </p:style>
        <p:txBody>
          <a:bodyPr/>
          <a:lstStyle/>
          <a:p>
            <a:r>
              <a:rPr lang="en-US" altLang="zh-TW" dirty="0"/>
              <a:t>Welfare comparison</a:t>
            </a:r>
            <a:endParaRPr lang="zh-TW" altLang="en-US" dirty="0"/>
          </a:p>
        </p:txBody>
      </p:sp>
      <p:sp>
        <p:nvSpPr>
          <p:cNvPr id="3" name="內容版面配置區 2"/>
          <p:cNvSpPr>
            <a:spLocks noGrp="1"/>
          </p:cNvSpPr>
          <p:nvPr>
            <p:ph idx="1"/>
          </p:nvPr>
        </p:nvSpPr>
        <p:spPr>
          <a:xfrm>
            <a:off x="838200" y="1271451"/>
            <a:ext cx="10515600" cy="4905512"/>
          </a:xfrm>
        </p:spPr>
        <p:txBody>
          <a:bodyPr>
            <a:normAutofit/>
          </a:bodyPr>
          <a:lstStyle/>
          <a:p>
            <a:pPr marL="228600" lvl="1">
              <a:lnSpc>
                <a:spcPct val="150000"/>
              </a:lnSpc>
              <a:spcBef>
                <a:spcPts val="1000"/>
              </a:spcBef>
            </a:pPr>
            <a:endParaRPr lang="en-US" altLang="zh-TW" sz="3200" dirty="0" smtClean="0"/>
          </a:p>
          <a:p>
            <a:pPr marL="228600" lvl="1">
              <a:lnSpc>
                <a:spcPct val="150000"/>
              </a:lnSpc>
              <a:spcBef>
                <a:spcPts val="1000"/>
              </a:spcBef>
            </a:pPr>
            <a:r>
              <a:rPr lang="en-US" altLang="zh-TW" sz="3200" dirty="0" smtClean="0"/>
              <a:t>We </a:t>
            </a:r>
            <a:r>
              <a:rPr lang="en-US" altLang="zh-TW" sz="3200" dirty="0"/>
              <a:t>can calculate social welfare under the two regimes and derive that </a:t>
            </a:r>
            <a:endParaRPr lang="en-US" altLang="zh-TW" sz="3200" dirty="0" smtClean="0"/>
          </a:p>
          <a:p>
            <a:pPr marL="0" indent="0">
              <a:lnSpc>
                <a:spcPct val="150000"/>
              </a:lnSpc>
              <a:buNone/>
            </a:pPr>
            <a:r>
              <a:rPr lang="en-US" altLang="zh-TW" sz="3200" dirty="0" smtClean="0"/>
              <a:t>                                                    if </a:t>
            </a:r>
            <a:endParaRPr lang="zh-TW" altLang="en-US" sz="3200"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1970559797"/>
              </p:ext>
            </p:extLst>
          </p:nvPr>
        </p:nvGraphicFramePr>
        <p:xfrm>
          <a:off x="1846217" y="3794570"/>
          <a:ext cx="3526971" cy="736064"/>
        </p:xfrm>
        <a:graphic>
          <a:graphicData uri="http://schemas.openxmlformats.org/presentationml/2006/ole">
            <mc:AlternateContent xmlns:mc="http://schemas.openxmlformats.org/markup-compatibility/2006">
              <mc:Choice xmlns:v="urn:schemas-microsoft-com:vml" Requires="v">
                <p:oleObj spid="_x0000_s22587" r:id="rId3" imgW="1091726" imgH="228501" progId="Equation.DSMT4">
                  <p:embed/>
                </p:oleObj>
              </mc:Choice>
              <mc:Fallback>
                <p:oleObj r:id="rId3" imgW="1091726" imgH="228501"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6217" y="3794570"/>
                        <a:ext cx="3526971" cy="736064"/>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2027082257"/>
              </p:ext>
            </p:extLst>
          </p:nvPr>
        </p:nvGraphicFramePr>
        <p:xfrm>
          <a:off x="6322424" y="3842510"/>
          <a:ext cx="1933302" cy="688124"/>
        </p:xfrm>
        <a:graphic>
          <a:graphicData uri="http://schemas.openxmlformats.org/presentationml/2006/ole">
            <mc:AlternateContent xmlns:mc="http://schemas.openxmlformats.org/markup-compatibility/2006">
              <mc:Choice xmlns:v="urn:schemas-microsoft-com:vml" Requires="v">
                <p:oleObj spid="_x0000_s22588" r:id="rId5" imgW="558558" imgH="203112" progId="Equation.DSMT4">
                  <p:embed/>
                </p:oleObj>
              </mc:Choice>
              <mc:Fallback>
                <p:oleObj r:id="rId5" imgW="558558" imgH="203112"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22424" y="3842510"/>
                        <a:ext cx="1933302" cy="688124"/>
                      </a:xfrm>
                      <a:prstGeom prst="rect">
                        <a:avLst/>
                      </a:prstGeom>
                      <a:noFill/>
                    </p:spPr>
                  </p:pic>
                </p:oleObj>
              </mc:Fallback>
            </mc:AlternateContent>
          </a:graphicData>
        </a:graphic>
      </p:graphicFrame>
    </p:spTree>
    <p:extLst>
      <p:ext uri="{BB962C8B-B14F-4D97-AF65-F5344CB8AC3E}">
        <p14:creationId xmlns:p14="http://schemas.microsoft.com/office/powerpoint/2010/main" val="61716842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3333206" cy="766989"/>
          </a:xfrm>
        </p:spPr>
        <p:style>
          <a:lnRef idx="0">
            <a:schemeClr val="accent5"/>
          </a:lnRef>
          <a:fillRef idx="3">
            <a:schemeClr val="accent5"/>
          </a:fillRef>
          <a:effectRef idx="3">
            <a:schemeClr val="accent5"/>
          </a:effectRef>
          <a:fontRef idx="minor">
            <a:schemeClr val="lt1"/>
          </a:fontRef>
        </p:style>
        <p:txBody>
          <a:bodyPr/>
          <a:lstStyle/>
          <a:p>
            <a:r>
              <a:rPr lang="en-US" altLang="zh-TW" i="1" dirty="0"/>
              <a:t>Proposition </a:t>
            </a:r>
            <a:r>
              <a:rPr lang="en-US" altLang="zh-TW" i="1" dirty="0" smtClean="0"/>
              <a:t>7</a:t>
            </a:r>
            <a:endParaRPr lang="zh-TW" altLang="en-US" dirty="0"/>
          </a:p>
        </p:txBody>
      </p:sp>
      <p:sp>
        <p:nvSpPr>
          <p:cNvPr id="3" name="內容版面配置區 2"/>
          <p:cNvSpPr>
            <a:spLocks noGrp="1"/>
          </p:cNvSpPr>
          <p:nvPr>
            <p:ph idx="1"/>
          </p:nvPr>
        </p:nvSpPr>
        <p:spPr>
          <a:xfrm>
            <a:off x="838200" y="1271451"/>
            <a:ext cx="10515600" cy="5138058"/>
          </a:xfrm>
        </p:spPr>
        <p:txBody>
          <a:bodyPr>
            <a:normAutofit fontScale="77500" lnSpcReduction="20000"/>
          </a:bodyPr>
          <a:lstStyle/>
          <a:p>
            <a:pPr marL="0" indent="0">
              <a:lnSpc>
                <a:spcPct val="150000"/>
              </a:lnSpc>
              <a:buNone/>
            </a:pPr>
            <a:r>
              <a:rPr lang="en-US" altLang="zh-TW" sz="4100" b="1" i="1" dirty="0"/>
              <a:t>In the long run, Bertrand competition is socially more (less) desirable than </a:t>
            </a:r>
            <a:r>
              <a:rPr lang="en-US" altLang="zh-TW" sz="4100" b="1" i="1" dirty="0" err="1"/>
              <a:t>Cournot</a:t>
            </a:r>
            <a:r>
              <a:rPr lang="en-US" altLang="zh-TW" sz="4100" b="1" i="1" dirty="0"/>
              <a:t> competition if the R&amp;D efficiency is high (low).</a:t>
            </a:r>
            <a:endParaRPr lang="zh-TW" altLang="zh-TW" sz="4100" b="1" i="1" dirty="0"/>
          </a:p>
          <a:p>
            <a:pPr marL="0" indent="0">
              <a:buNone/>
            </a:pPr>
            <a:r>
              <a:rPr lang="en-US" altLang="zh-TW" sz="3500" b="1" i="1" dirty="0"/>
              <a:t> </a:t>
            </a:r>
            <a:endParaRPr lang="zh-TW" altLang="zh-TW" sz="3500" b="1" i="1" dirty="0"/>
          </a:p>
          <a:p>
            <a:pPr marL="0" indent="0">
              <a:buNone/>
            </a:pPr>
            <a:r>
              <a:rPr lang="en-US" altLang="zh-TW" sz="3600" b="1" i="1" dirty="0"/>
              <a:t>Intuition: </a:t>
            </a:r>
            <a:endParaRPr lang="en-US" altLang="zh-TW" sz="3600" b="1" i="1" dirty="0" smtClean="0"/>
          </a:p>
          <a:p>
            <a:pPr marL="0" indent="0" algn="just">
              <a:lnSpc>
                <a:spcPct val="120000"/>
              </a:lnSpc>
              <a:buNone/>
            </a:pPr>
            <a:r>
              <a:rPr lang="en-US" altLang="zh-TW" sz="3600" dirty="0" smtClean="0"/>
              <a:t>By </a:t>
            </a:r>
            <a:r>
              <a:rPr lang="en-US" altLang="zh-TW" sz="3600" dirty="0"/>
              <a:t>Proposition 6, firm 1 always invests more on innovation under Bertrand competition which benefits social welfare. If the R&amp;D efficiency</a:t>
            </a:r>
            <a:r>
              <a:rPr lang="en-US" altLang="zh-TW" sz="3600" b="1" i="1" dirty="0"/>
              <a:t> </a:t>
            </a:r>
            <a:r>
              <a:rPr lang="en-US" altLang="zh-TW" sz="3600" dirty="0"/>
              <a:t>is high, this beneficial effect becomes significant, making Bertrand competition socially more desirable than </a:t>
            </a:r>
            <a:r>
              <a:rPr lang="en-US" altLang="zh-TW" sz="3600" dirty="0" err="1"/>
              <a:t>Cournot</a:t>
            </a:r>
            <a:r>
              <a:rPr lang="en-US" altLang="zh-TW" sz="3600" dirty="0"/>
              <a:t> competition.</a:t>
            </a:r>
            <a:endParaRPr lang="zh-TW" altLang="zh-TW" sz="3600" dirty="0"/>
          </a:p>
          <a:p>
            <a:endParaRPr lang="zh-TW" altLang="en-US" dirty="0"/>
          </a:p>
        </p:txBody>
      </p:sp>
    </p:spTree>
    <p:extLst>
      <p:ext uri="{BB962C8B-B14F-4D97-AF65-F5344CB8AC3E}">
        <p14:creationId xmlns:p14="http://schemas.microsoft.com/office/powerpoint/2010/main" val="2335801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1254033"/>
            <a:ext cx="10515600" cy="4922929"/>
          </a:xfrm>
        </p:spPr>
        <p:txBody>
          <a:bodyPr>
            <a:normAutofit/>
          </a:bodyPr>
          <a:lstStyle/>
          <a:p>
            <a:pPr lvl="0"/>
            <a:r>
              <a:rPr lang="en-US" altLang="zh-TW" sz="3600" dirty="0" smtClean="0"/>
              <a:t>Labor union:</a:t>
            </a:r>
            <a:endParaRPr lang="zh-TW" altLang="zh-TW" sz="3600" dirty="0" smtClean="0"/>
          </a:p>
          <a:p>
            <a:pPr marL="457200" lvl="1" indent="0">
              <a:buNone/>
            </a:pPr>
            <a:r>
              <a:rPr lang="en-US" altLang="zh-TW" sz="3600" dirty="0" err="1" smtClean="0"/>
              <a:t>López</a:t>
            </a:r>
            <a:r>
              <a:rPr lang="en-US" altLang="zh-TW" sz="3600" dirty="0" smtClean="0"/>
              <a:t> and Naylor (2004, EER)</a:t>
            </a:r>
            <a:endParaRPr lang="zh-TW" altLang="zh-TW" sz="3600" dirty="0" smtClean="0"/>
          </a:p>
          <a:p>
            <a:pPr lvl="0"/>
            <a:r>
              <a:rPr lang="en-US" altLang="zh-TW" sz="3600" dirty="0" smtClean="0"/>
              <a:t>Mixed oligopoly:</a:t>
            </a:r>
            <a:endParaRPr lang="zh-TW" altLang="zh-TW" sz="3600" dirty="0" smtClean="0"/>
          </a:p>
          <a:p>
            <a:pPr marL="457200" lvl="1" indent="0">
              <a:buNone/>
            </a:pPr>
            <a:r>
              <a:rPr lang="en-US" altLang="zh-TW" sz="3600" dirty="0" smtClean="0"/>
              <a:t>Ghosh and </a:t>
            </a:r>
            <a:r>
              <a:rPr lang="en-US" altLang="zh-TW" sz="3600" dirty="0" err="1" smtClean="0"/>
              <a:t>Mitra</a:t>
            </a:r>
            <a:r>
              <a:rPr lang="en-US" altLang="zh-TW" sz="3600" dirty="0" smtClean="0"/>
              <a:t> (2010, EL)</a:t>
            </a:r>
            <a:endParaRPr lang="zh-TW" altLang="zh-TW" sz="3600" dirty="0" smtClean="0"/>
          </a:p>
        </p:txBody>
      </p:sp>
      <p:sp>
        <p:nvSpPr>
          <p:cNvPr id="4" name="標題 1"/>
          <p:cNvSpPr>
            <a:spLocks noGrp="1"/>
          </p:cNvSpPr>
          <p:nvPr>
            <p:ph type="title"/>
          </p:nvPr>
        </p:nvSpPr>
        <p:spPr>
          <a:xfrm>
            <a:off x="838200" y="365125"/>
            <a:ext cx="4151811" cy="766989"/>
          </a:xfrm>
        </p:spPr>
        <p:style>
          <a:lnRef idx="0">
            <a:schemeClr val="accent5"/>
          </a:lnRef>
          <a:fillRef idx="3">
            <a:schemeClr val="accent5"/>
          </a:fillRef>
          <a:effectRef idx="3">
            <a:schemeClr val="accent5"/>
          </a:effectRef>
          <a:fontRef idx="minor">
            <a:schemeClr val="lt1"/>
          </a:fontRef>
        </p:style>
        <p:txBody>
          <a:bodyPr/>
          <a:lstStyle/>
          <a:p>
            <a:r>
              <a:rPr lang="en-US" altLang="zh-TW" dirty="0"/>
              <a:t>Related </a:t>
            </a:r>
            <a:r>
              <a:rPr lang="en-US" altLang="zh-TW" dirty="0" smtClean="0"/>
              <a:t>literature</a:t>
            </a:r>
            <a:endParaRPr lang="zh-TW" altLang="en-US" dirty="0"/>
          </a:p>
        </p:txBody>
      </p:sp>
    </p:spTree>
    <p:extLst>
      <p:ext uri="{BB962C8B-B14F-4D97-AF65-F5344CB8AC3E}">
        <p14:creationId xmlns:p14="http://schemas.microsoft.com/office/powerpoint/2010/main" val="23922565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2444931" cy="749572"/>
          </a:xfrm>
        </p:spPr>
        <p:style>
          <a:lnRef idx="0">
            <a:schemeClr val="accent5"/>
          </a:lnRef>
          <a:fillRef idx="3">
            <a:schemeClr val="accent5"/>
          </a:fillRef>
          <a:effectRef idx="3">
            <a:schemeClr val="accent5"/>
          </a:effectRef>
          <a:fontRef idx="minor">
            <a:schemeClr val="lt1"/>
          </a:fontRef>
        </p:style>
        <p:txBody>
          <a:bodyPr/>
          <a:lstStyle/>
          <a:p>
            <a:r>
              <a:rPr lang="en-US" altLang="zh-TW" dirty="0" smtClean="0"/>
              <a:t>Summary</a:t>
            </a:r>
            <a:endParaRPr lang="zh-TW" altLang="en-US"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7" name="表格 16"/>
          <p:cNvGraphicFramePr>
            <a:graphicFrameLocks noGrp="1"/>
          </p:cNvGraphicFramePr>
          <p:nvPr>
            <p:extLst>
              <p:ext uri="{D42A27DB-BD31-4B8C-83A1-F6EECF244321}">
                <p14:modId xmlns:p14="http://schemas.microsoft.com/office/powerpoint/2010/main" val="1795736610"/>
              </p:ext>
            </p:extLst>
          </p:nvPr>
        </p:nvGraphicFramePr>
        <p:xfrm>
          <a:off x="838200" y="1306286"/>
          <a:ext cx="10500360" cy="4484631"/>
        </p:xfrm>
        <a:graphic>
          <a:graphicData uri="http://schemas.openxmlformats.org/drawingml/2006/table">
            <a:tbl>
              <a:tblPr>
                <a:tableStyleId>{B301B821-A1FF-4177-AEE7-76D212191A09}</a:tableStyleId>
              </a:tblPr>
              <a:tblGrid>
                <a:gridCol w="2625090"/>
                <a:gridCol w="2625090"/>
                <a:gridCol w="2625090"/>
                <a:gridCol w="2625090"/>
              </a:tblGrid>
              <a:tr h="722811">
                <a:tc>
                  <a:txBody>
                    <a:bodyPr/>
                    <a:lstStyle/>
                    <a:p>
                      <a:endParaRPr lang="zh-TW" altLang="en-US" dirty="0"/>
                    </a:p>
                  </a:txBody>
                  <a:tcPr/>
                </a:tc>
                <a:tc gridSpan="2">
                  <a:txBody>
                    <a:bodyPr/>
                    <a:lstStyle/>
                    <a:p>
                      <a:pPr algn="ctr"/>
                      <a:r>
                        <a:rPr lang="en-US" altLang="zh-TW" sz="3200" kern="1200" dirty="0" smtClean="0">
                          <a:effectLst/>
                        </a:rPr>
                        <a:t>Short run</a:t>
                      </a:r>
                      <a:endParaRPr lang="zh-TW" altLang="en-US" sz="3200" dirty="0"/>
                    </a:p>
                  </a:txBody>
                  <a:tcPr/>
                </a:tc>
                <a:tc hMerge="1">
                  <a:txBody>
                    <a:bodyPr/>
                    <a:lstStyle/>
                    <a:p>
                      <a:endParaRPr lang="zh-TW" altLang="en-US" dirty="0"/>
                    </a:p>
                  </a:txBody>
                  <a:tcPr/>
                </a:tc>
                <a:tc>
                  <a:txBody>
                    <a:bodyPr/>
                    <a:lstStyle/>
                    <a:p>
                      <a:pPr marL="0" algn="ctr" defTabSz="914400" rtl="0" eaLnBrk="1" latinLnBrk="0" hangingPunct="1"/>
                      <a:r>
                        <a:rPr lang="en-US" altLang="zh-TW" sz="3200" kern="1200" dirty="0" smtClean="0">
                          <a:effectLst/>
                        </a:rPr>
                        <a:t>Long run</a:t>
                      </a:r>
                      <a:endParaRPr lang="zh-TW" altLang="en-US" sz="3200" b="1" kern="1200" dirty="0">
                        <a:solidFill>
                          <a:schemeClr val="lt1"/>
                        </a:solidFill>
                        <a:effectLst/>
                        <a:latin typeface="+mn-lt"/>
                        <a:ea typeface="+mn-ea"/>
                        <a:cs typeface="+mn-cs"/>
                      </a:endParaRPr>
                    </a:p>
                  </a:txBody>
                  <a:tcPr/>
                </a:tc>
              </a:tr>
              <a:tr h="752364">
                <a:tc>
                  <a:txBody>
                    <a:bodyPr/>
                    <a:lstStyle/>
                    <a:p>
                      <a:endParaRPr lang="zh-TW" altLang="en-US" dirty="0"/>
                    </a:p>
                  </a:txBody>
                  <a:tcPr/>
                </a:tc>
                <a:tc>
                  <a:txBody>
                    <a:bodyPr/>
                    <a:lstStyle/>
                    <a:p>
                      <a:pPr algn="ctr"/>
                      <a:r>
                        <a:rPr lang="en-US" altLang="zh-TW" sz="2800" kern="1200" dirty="0" smtClean="0">
                          <a:effectLst/>
                        </a:rPr>
                        <a:t>Potential Entrant</a:t>
                      </a:r>
                      <a:endParaRPr lang="zh-TW" altLang="en-US" sz="2800" dirty="0"/>
                    </a:p>
                  </a:txBody>
                  <a:tcPr/>
                </a:tc>
                <a:tc>
                  <a:txBody>
                    <a:bodyPr/>
                    <a:lstStyle/>
                    <a:p>
                      <a:pPr algn="ctr"/>
                      <a:r>
                        <a:rPr lang="en-US" altLang="zh-TW" sz="2800" kern="1200" dirty="0" smtClean="0">
                          <a:effectLst/>
                        </a:rPr>
                        <a:t>Duopoly</a:t>
                      </a:r>
                      <a:endParaRPr lang="zh-TW" altLang="en-US" sz="2800" dirty="0"/>
                    </a:p>
                  </a:txBody>
                  <a:tcPr/>
                </a:tc>
                <a:tc>
                  <a:txBody>
                    <a:bodyPr/>
                    <a:lstStyle/>
                    <a:p>
                      <a:pPr algn="ctr"/>
                      <a:r>
                        <a:rPr lang="en-US" altLang="zh-TW" sz="2800" kern="1200" dirty="0" smtClean="0">
                          <a:effectLst/>
                        </a:rPr>
                        <a:t>Potential Entrant</a:t>
                      </a:r>
                      <a:endParaRPr lang="zh-TW" altLang="en-US" sz="2800" dirty="0"/>
                    </a:p>
                  </a:txBody>
                  <a:tcPr/>
                </a:tc>
              </a:tr>
              <a:tr h="752364">
                <a:tc>
                  <a:txBody>
                    <a:bodyPr/>
                    <a:lstStyle/>
                    <a:p>
                      <a:r>
                        <a:rPr lang="en-US" altLang="zh-TW" sz="2400" kern="1200" dirty="0" smtClean="0">
                          <a:effectLst/>
                        </a:rPr>
                        <a:t>Innovation levels</a:t>
                      </a:r>
                      <a:endParaRPr lang="zh-TW" altLang="en-US" sz="2400" dirty="0"/>
                    </a:p>
                  </a:txBody>
                  <a:tcPr/>
                </a:tc>
                <a:tc>
                  <a:txBody>
                    <a:bodyPr/>
                    <a:lstStyle/>
                    <a:p>
                      <a:endParaRPr lang="zh-TW" altLang="en-US" dirty="0"/>
                    </a:p>
                  </a:txBody>
                  <a:tcPr/>
                </a:tc>
                <a:tc>
                  <a:txBody>
                    <a:bodyPr/>
                    <a:lstStyle/>
                    <a:p>
                      <a:endParaRPr lang="zh-TW" altLang="en-US"/>
                    </a:p>
                  </a:txBody>
                  <a:tcPr/>
                </a:tc>
                <a:tc>
                  <a:txBody>
                    <a:bodyPr/>
                    <a:lstStyle/>
                    <a:p>
                      <a:endParaRPr lang="zh-TW" altLang="en-US"/>
                    </a:p>
                  </a:txBody>
                  <a:tcPr/>
                </a:tc>
              </a:tr>
              <a:tr h="752364">
                <a:tc>
                  <a:txBody>
                    <a:bodyPr/>
                    <a:lstStyle/>
                    <a:p>
                      <a:r>
                        <a:rPr lang="en-US" altLang="zh-TW" sz="2400" kern="1200" dirty="0" smtClean="0">
                          <a:effectLst/>
                        </a:rPr>
                        <a:t>Royalty rates</a:t>
                      </a:r>
                      <a:endParaRPr lang="zh-TW" altLang="en-US" sz="2400" dirty="0"/>
                    </a:p>
                  </a:txBody>
                  <a:tcPr/>
                </a:tc>
                <a:tc>
                  <a:txBody>
                    <a:bodyPr/>
                    <a:lstStyle/>
                    <a:p>
                      <a:endParaRPr lang="zh-TW" altLang="en-US" dirty="0"/>
                    </a:p>
                  </a:txBody>
                  <a:tcPr/>
                </a:tc>
                <a:tc>
                  <a:txBody>
                    <a:bodyPr/>
                    <a:lstStyle/>
                    <a:p>
                      <a:endParaRPr lang="zh-TW" altLang="en-US"/>
                    </a:p>
                  </a:txBody>
                  <a:tcPr/>
                </a:tc>
                <a:tc>
                  <a:txBody>
                    <a:bodyPr/>
                    <a:lstStyle/>
                    <a:p>
                      <a:endParaRPr lang="zh-TW" altLang="en-US"/>
                    </a:p>
                  </a:txBody>
                  <a:tcPr/>
                </a:tc>
              </a:tr>
              <a:tr h="752364">
                <a:tc>
                  <a:txBody>
                    <a:bodyPr/>
                    <a:lstStyle/>
                    <a:p>
                      <a:r>
                        <a:rPr lang="en-US" altLang="zh-TW" sz="2400" kern="1200" dirty="0" smtClean="0">
                          <a:effectLst/>
                        </a:rPr>
                        <a:t>Producer surplus</a:t>
                      </a:r>
                      <a:endParaRPr lang="zh-TW" altLang="en-US" sz="2400" dirty="0"/>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r>
              <a:tr h="752364">
                <a:tc>
                  <a:txBody>
                    <a:bodyPr/>
                    <a:lstStyle/>
                    <a:p>
                      <a:r>
                        <a:rPr lang="en-US" altLang="zh-TW" sz="2400" kern="1200" dirty="0" smtClean="0">
                          <a:effectLst/>
                        </a:rPr>
                        <a:t>Social welfare</a:t>
                      </a:r>
                      <a:endParaRPr lang="zh-TW" altLang="en-US" sz="2400"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r>
            </a:tbl>
          </a:graphicData>
        </a:graphic>
      </p:graphicFrame>
      <p:sp>
        <p:nvSpPr>
          <p:cNvPr id="18" name="Rectangle 14"/>
          <p:cNvSpPr>
            <a:spLocks noChangeArrowheads="1"/>
          </p:cNvSpPr>
          <p:nvPr/>
        </p:nvSpPr>
        <p:spPr bwMode="auto">
          <a:xfrm>
            <a:off x="4014651" y="30218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20" name="Rectangle 1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21" name="物件 20"/>
          <p:cNvGraphicFramePr>
            <a:graphicFrameLocks noChangeAspect="1"/>
          </p:cNvGraphicFramePr>
          <p:nvPr>
            <p:extLst>
              <p:ext uri="{D42A27DB-BD31-4B8C-83A1-F6EECF244321}">
                <p14:modId xmlns:p14="http://schemas.microsoft.com/office/powerpoint/2010/main" val="1642153757"/>
              </p:ext>
            </p:extLst>
          </p:nvPr>
        </p:nvGraphicFramePr>
        <p:xfrm>
          <a:off x="7088778" y="3735977"/>
          <a:ext cx="984069" cy="502076"/>
        </p:xfrm>
        <a:graphic>
          <a:graphicData uri="http://schemas.openxmlformats.org/presentationml/2006/ole">
            <mc:AlternateContent xmlns:mc="http://schemas.openxmlformats.org/markup-compatibility/2006">
              <mc:Choice xmlns:v="urn:schemas-microsoft-com:vml" Requires="v">
                <p:oleObj spid="_x0000_s23726" r:id="rId3" imgW="469696" imgH="241195" progId="Equation.DSMT4">
                  <p:embed/>
                </p:oleObj>
              </mc:Choice>
              <mc:Fallback>
                <p:oleObj r:id="rId3" imgW="469696" imgH="241195" progId="Equation.DSMT4">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8778" y="3735977"/>
                        <a:ext cx="984069" cy="502076"/>
                      </a:xfrm>
                      <a:prstGeom prst="rect">
                        <a:avLst/>
                      </a:prstGeom>
                      <a:noFill/>
                    </p:spPr>
                  </p:pic>
                </p:oleObj>
              </mc:Fallback>
            </mc:AlternateContent>
          </a:graphicData>
        </a:graphic>
      </p:graphicFrame>
      <p:graphicFrame>
        <p:nvGraphicFramePr>
          <p:cNvPr id="9" name="物件 8"/>
          <p:cNvGraphicFramePr>
            <a:graphicFrameLocks noChangeAspect="1"/>
          </p:cNvGraphicFramePr>
          <p:nvPr>
            <p:extLst>
              <p:ext uri="{D42A27DB-BD31-4B8C-83A1-F6EECF244321}">
                <p14:modId xmlns:p14="http://schemas.microsoft.com/office/powerpoint/2010/main" val="1387345225"/>
              </p:ext>
            </p:extLst>
          </p:nvPr>
        </p:nvGraphicFramePr>
        <p:xfrm>
          <a:off x="4380411" y="3735977"/>
          <a:ext cx="984069" cy="502076"/>
        </p:xfrm>
        <a:graphic>
          <a:graphicData uri="http://schemas.openxmlformats.org/presentationml/2006/ole">
            <mc:AlternateContent xmlns:mc="http://schemas.openxmlformats.org/markup-compatibility/2006">
              <mc:Choice xmlns:v="urn:schemas-microsoft-com:vml" Requires="v">
                <p:oleObj spid="_x0000_s23727" r:id="rId5" imgW="469696" imgH="241195" progId="Equation.DSMT4">
                  <p:embed/>
                </p:oleObj>
              </mc:Choice>
              <mc:Fallback>
                <p:oleObj r:id="rId5" imgW="469696" imgH="241195"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0411" y="3735977"/>
                        <a:ext cx="984069" cy="502076"/>
                      </a:xfrm>
                      <a:prstGeom prst="rect">
                        <a:avLst/>
                      </a:prstGeom>
                      <a:noFill/>
                    </p:spPr>
                  </p:pic>
                </p:oleObj>
              </mc:Fallback>
            </mc:AlternateContent>
          </a:graphicData>
        </a:graphic>
      </p:graphicFrame>
      <p:sp>
        <p:nvSpPr>
          <p:cNvPr id="3" name="Rectangle 2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5" name="物件 4"/>
          <p:cNvGraphicFramePr>
            <a:graphicFrameLocks noChangeAspect="1"/>
          </p:cNvGraphicFramePr>
          <p:nvPr>
            <p:extLst>
              <p:ext uri="{D42A27DB-BD31-4B8C-83A1-F6EECF244321}">
                <p14:modId xmlns:p14="http://schemas.microsoft.com/office/powerpoint/2010/main" val="1528660460"/>
              </p:ext>
            </p:extLst>
          </p:nvPr>
        </p:nvGraphicFramePr>
        <p:xfrm>
          <a:off x="9716664" y="2952347"/>
          <a:ext cx="968754" cy="356909"/>
        </p:xfrm>
        <a:graphic>
          <a:graphicData uri="http://schemas.openxmlformats.org/presentationml/2006/ole">
            <mc:AlternateContent xmlns:mc="http://schemas.openxmlformats.org/markup-compatibility/2006">
              <mc:Choice xmlns:v="urn:schemas-microsoft-com:vml" Requires="v">
                <p:oleObj spid="_x0000_s23728" r:id="rId6" imgW="545626" imgH="203024" progId="Equation.DSMT4">
                  <p:embed/>
                </p:oleObj>
              </mc:Choice>
              <mc:Fallback>
                <p:oleObj r:id="rId6" imgW="545626" imgH="203024" progId="Equation.DSMT4">
                  <p:embed/>
                  <p:pic>
                    <p:nvPicPr>
                      <p:cNvPr id="0" name="Object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16664" y="2952347"/>
                        <a:ext cx="968754" cy="356909"/>
                      </a:xfrm>
                      <a:prstGeom prst="rect">
                        <a:avLst/>
                      </a:prstGeom>
                      <a:noFill/>
                    </p:spPr>
                  </p:pic>
                </p:oleObj>
              </mc:Fallback>
            </mc:AlternateContent>
          </a:graphicData>
        </a:graphic>
      </p:graphicFrame>
      <p:sp>
        <p:nvSpPr>
          <p:cNvPr id="6" name="Rectangle 3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7" name="物件 6"/>
          <p:cNvGraphicFramePr>
            <a:graphicFrameLocks noChangeAspect="1"/>
          </p:cNvGraphicFramePr>
          <p:nvPr>
            <p:extLst>
              <p:ext uri="{D42A27DB-BD31-4B8C-83A1-F6EECF244321}">
                <p14:modId xmlns:p14="http://schemas.microsoft.com/office/powerpoint/2010/main" val="2520934146"/>
              </p:ext>
            </p:extLst>
          </p:nvPr>
        </p:nvGraphicFramePr>
        <p:xfrm>
          <a:off x="9797146" y="3735977"/>
          <a:ext cx="848368" cy="432841"/>
        </p:xfrm>
        <a:graphic>
          <a:graphicData uri="http://schemas.openxmlformats.org/presentationml/2006/ole">
            <mc:AlternateContent xmlns:mc="http://schemas.openxmlformats.org/markup-compatibility/2006">
              <mc:Choice xmlns:v="urn:schemas-microsoft-com:vml" Requires="v">
                <p:oleObj spid="_x0000_s23729" r:id="rId8" imgW="469696" imgH="241195" progId="Equation.DSMT4">
                  <p:embed/>
                </p:oleObj>
              </mc:Choice>
              <mc:Fallback>
                <p:oleObj r:id="rId8" imgW="469696" imgH="241195" progId="Equation.DSMT4">
                  <p:embed/>
                  <p:pic>
                    <p:nvPicPr>
                      <p:cNvPr id="0" name="Object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97146" y="3735977"/>
                        <a:ext cx="848368" cy="432841"/>
                      </a:xfrm>
                      <a:prstGeom prst="rect">
                        <a:avLst/>
                      </a:prstGeom>
                      <a:noFill/>
                    </p:spPr>
                  </p:pic>
                </p:oleObj>
              </mc:Fallback>
            </mc:AlternateContent>
          </a:graphicData>
        </a:graphic>
      </p:graphicFrame>
      <p:sp>
        <p:nvSpPr>
          <p:cNvPr id="8" name="Rectangle 3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0" name="物件 9"/>
          <p:cNvGraphicFramePr>
            <a:graphicFrameLocks noChangeAspect="1"/>
          </p:cNvGraphicFramePr>
          <p:nvPr>
            <p:extLst>
              <p:ext uri="{D42A27DB-BD31-4B8C-83A1-F6EECF244321}">
                <p14:modId xmlns:p14="http://schemas.microsoft.com/office/powerpoint/2010/main" val="1211136585"/>
              </p:ext>
            </p:extLst>
          </p:nvPr>
        </p:nvGraphicFramePr>
        <p:xfrm>
          <a:off x="4380411" y="4595608"/>
          <a:ext cx="984069" cy="356547"/>
        </p:xfrm>
        <a:graphic>
          <a:graphicData uri="http://schemas.openxmlformats.org/presentationml/2006/ole">
            <mc:AlternateContent xmlns:mc="http://schemas.openxmlformats.org/markup-compatibility/2006">
              <mc:Choice xmlns:v="urn:schemas-microsoft-com:vml" Requires="v">
                <p:oleObj spid="_x0000_s23730" r:id="rId9" imgW="660113" imgH="241195" progId="Equation.DSMT4">
                  <p:embed/>
                </p:oleObj>
              </mc:Choice>
              <mc:Fallback>
                <p:oleObj r:id="rId9" imgW="660113" imgH="241195" progId="Equation.DSMT4">
                  <p:embed/>
                  <p:pic>
                    <p:nvPicPr>
                      <p:cNvPr id="0" name="Object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80411" y="4595608"/>
                        <a:ext cx="984069" cy="356547"/>
                      </a:xfrm>
                      <a:prstGeom prst="rect">
                        <a:avLst/>
                      </a:prstGeom>
                      <a:noFill/>
                    </p:spPr>
                  </p:pic>
                </p:oleObj>
              </mc:Fallback>
            </mc:AlternateContent>
          </a:graphicData>
        </a:graphic>
      </p:graphicFrame>
      <p:sp>
        <p:nvSpPr>
          <p:cNvPr id="11" name="Rectangle 3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2" name="物件 11"/>
          <p:cNvGraphicFramePr>
            <a:graphicFrameLocks noChangeAspect="1"/>
          </p:cNvGraphicFramePr>
          <p:nvPr>
            <p:extLst>
              <p:ext uri="{D42A27DB-BD31-4B8C-83A1-F6EECF244321}">
                <p14:modId xmlns:p14="http://schemas.microsoft.com/office/powerpoint/2010/main" val="436693784"/>
              </p:ext>
            </p:extLst>
          </p:nvPr>
        </p:nvGraphicFramePr>
        <p:xfrm>
          <a:off x="6966858" y="4528457"/>
          <a:ext cx="1272796" cy="357527"/>
        </p:xfrm>
        <a:graphic>
          <a:graphicData uri="http://schemas.openxmlformats.org/presentationml/2006/ole">
            <mc:AlternateContent xmlns:mc="http://schemas.openxmlformats.org/markup-compatibility/2006">
              <mc:Choice xmlns:v="urn:schemas-microsoft-com:vml" Requires="v">
                <p:oleObj spid="_x0000_s23731" r:id="rId11" imgW="850531" imgH="241195" progId="Equation.DSMT4">
                  <p:embed/>
                </p:oleObj>
              </mc:Choice>
              <mc:Fallback>
                <p:oleObj r:id="rId11" imgW="850531" imgH="241195" progId="Equation.DSMT4">
                  <p:embed/>
                  <p:pic>
                    <p:nvPicPr>
                      <p:cNvPr id="0" name="Object 3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66858" y="4528457"/>
                        <a:ext cx="1272796" cy="357527"/>
                      </a:xfrm>
                      <a:prstGeom prst="rect">
                        <a:avLst/>
                      </a:prstGeom>
                      <a:noFill/>
                    </p:spPr>
                  </p:pic>
                </p:oleObj>
              </mc:Fallback>
            </mc:AlternateContent>
          </a:graphicData>
        </a:graphic>
      </p:graphicFrame>
      <p:sp>
        <p:nvSpPr>
          <p:cNvPr id="13" name="Rectangle 3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4" name="物件 13"/>
          <p:cNvGraphicFramePr>
            <a:graphicFrameLocks noChangeAspect="1"/>
          </p:cNvGraphicFramePr>
          <p:nvPr>
            <p:extLst>
              <p:ext uri="{D42A27DB-BD31-4B8C-83A1-F6EECF244321}">
                <p14:modId xmlns:p14="http://schemas.microsoft.com/office/powerpoint/2010/main" val="2892071421"/>
              </p:ext>
            </p:extLst>
          </p:nvPr>
        </p:nvGraphicFramePr>
        <p:xfrm>
          <a:off x="9842032" y="4528457"/>
          <a:ext cx="968754" cy="350998"/>
        </p:xfrm>
        <a:graphic>
          <a:graphicData uri="http://schemas.openxmlformats.org/presentationml/2006/ole">
            <mc:AlternateContent xmlns:mc="http://schemas.openxmlformats.org/markup-compatibility/2006">
              <mc:Choice xmlns:v="urn:schemas-microsoft-com:vml" Requires="v">
                <p:oleObj spid="_x0000_s23732" r:id="rId13" imgW="660113" imgH="241195" progId="Equation.DSMT4">
                  <p:embed/>
                </p:oleObj>
              </mc:Choice>
              <mc:Fallback>
                <p:oleObj r:id="rId13" imgW="660113" imgH="241195" progId="Equation.DSMT4">
                  <p:embed/>
                  <p:pic>
                    <p:nvPicPr>
                      <p:cNvPr id="0" name="Object 3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842032" y="4528457"/>
                        <a:ext cx="968754" cy="350998"/>
                      </a:xfrm>
                      <a:prstGeom prst="rect">
                        <a:avLst/>
                      </a:prstGeom>
                      <a:noFill/>
                    </p:spPr>
                  </p:pic>
                </p:oleObj>
              </mc:Fallback>
            </mc:AlternateContent>
          </a:graphicData>
        </a:graphic>
      </p:graphicFrame>
      <p:sp>
        <p:nvSpPr>
          <p:cNvPr id="15" name="Rectangle 3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16" name="物件 15"/>
          <p:cNvGraphicFramePr>
            <a:graphicFrameLocks noChangeAspect="1"/>
          </p:cNvGraphicFramePr>
          <p:nvPr>
            <p:extLst>
              <p:ext uri="{D42A27DB-BD31-4B8C-83A1-F6EECF244321}">
                <p14:modId xmlns:p14="http://schemas.microsoft.com/office/powerpoint/2010/main" val="2613605876"/>
              </p:ext>
            </p:extLst>
          </p:nvPr>
        </p:nvGraphicFramePr>
        <p:xfrm>
          <a:off x="4302034" y="5279699"/>
          <a:ext cx="1227909" cy="363184"/>
        </p:xfrm>
        <a:graphic>
          <a:graphicData uri="http://schemas.openxmlformats.org/presentationml/2006/ole">
            <mc:AlternateContent xmlns:mc="http://schemas.openxmlformats.org/markup-compatibility/2006">
              <mc:Choice xmlns:v="urn:schemas-microsoft-com:vml" Requires="v">
                <p:oleObj spid="_x0000_s23733" r:id="rId14" imgW="672808" imgH="203112" progId="Equation.DSMT4">
                  <p:embed/>
                </p:oleObj>
              </mc:Choice>
              <mc:Fallback>
                <p:oleObj r:id="rId14" imgW="672808" imgH="203112" progId="Equation.DSMT4">
                  <p:embed/>
                  <p:pic>
                    <p:nvPicPr>
                      <p:cNvPr id="0" name="Object 3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302034" y="5279699"/>
                        <a:ext cx="1227909" cy="363184"/>
                      </a:xfrm>
                      <a:prstGeom prst="rect">
                        <a:avLst/>
                      </a:prstGeom>
                      <a:noFill/>
                    </p:spPr>
                  </p:pic>
                </p:oleObj>
              </mc:Fallback>
            </mc:AlternateContent>
          </a:graphicData>
        </a:graphic>
      </p:graphicFrame>
      <p:sp>
        <p:nvSpPr>
          <p:cNvPr id="22" name="Rectangle 4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23" name="物件 22"/>
          <p:cNvGraphicFramePr>
            <a:graphicFrameLocks noChangeAspect="1"/>
          </p:cNvGraphicFramePr>
          <p:nvPr>
            <p:extLst>
              <p:ext uri="{D42A27DB-BD31-4B8C-83A1-F6EECF244321}">
                <p14:modId xmlns:p14="http://schemas.microsoft.com/office/powerpoint/2010/main" val="814548966"/>
              </p:ext>
            </p:extLst>
          </p:nvPr>
        </p:nvGraphicFramePr>
        <p:xfrm>
          <a:off x="6966859" y="5209368"/>
          <a:ext cx="1445622" cy="381263"/>
        </p:xfrm>
        <a:graphic>
          <a:graphicData uri="http://schemas.openxmlformats.org/presentationml/2006/ole">
            <mc:AlternateContent xmlns:mc="http://schemas.openxmlformats.org/markup-compatibility/2006">
              <mc:Choice xmlns:v="urn:schemas-microsoft-com:vml" Requires="v">
                <p:oleObj spid="_x0000_s23734" r:id="rId16" imgW="863225" imgH="228501" progId="Equation.DSMT4">
                  <p:embed/>
                </p:oleObj>
              </mc:Choice>
              <mc:Fallback>
                <p:oleObj r:id="rId16" imgW="863225" imgH="228501" progId="Equation.DSMT4">
                  <p:embed/>
                  <p:pic>
                    <p:nvPicPr>
                      <p:cNvPr id="0" name="Object 4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966859" y="5209368"/>
                        <a:ext cx="1445622" cy="381263"/>
                      </a:xfrm>
                      <a:prstGeom prst="rect">
                        <a:avLst/>
                      </a:prstGeom>
                      <a:noFill/>
                    </p:spPr>
                  </p:pic>
                </p:oleObj>
              </mc:Fallback>
            </mc:AlternateContent>
          </a:graphicData>
        </a:graphic>
      </p:graphicFrame>
      <p:sp>
        <p:nvSpPr>
          <p:cNvPr id="24" name="Rectangle 4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graphicFrame>
        <p:nvGraphicFramePr>
          <p:cNvPr id="25" name="物件 24"/>
          <p:cNvGraphicFramePr>
            <a:graphicFrameLocks noChangeAspect="1"/>
          </p:cNvGraphicFramePr>
          <p:nvPr>
            <p:extLst>
              <p:ext uri="{D42A27DB-BD31-4B8C-83A1-F6EECF244321}">
                <p14:modId xmlns:p14="http://schemas.microsoft.com/office/powerpoint/2010/main" val="66705353"/>
              </p:ext>
            </p:extLst>
          </p:nvPr>
        </p:nvGraphicFramePr>
        <p:xfrm>
          <a:off x="9627054" y="5204907"/>
          <a:ext cx="1388596" cy="366223"/>
        </p:xfrm>
        <a:graphic>
          <a:graphicData uri="http://schemas.openxmlformats.org/presentationml/2006/ole">
            <mc:AlternateContent xmlns:mc="http://schemas.openxmlformats.org/markup-compatibility/2006">
              <mc:Choice xmlns:v="urn:schemas-microsoft-com:vml" Requires="v">
                <p:oleObj spid="_x0000_s23735" r:id="rId18" imgW="863225" imgH="228501" progId="Equation.DSMT4">
                  <p:embed/>
                </p:oleObj>
              </mc:Choice>
              <mc:Fallback>
                <p:oleObj r:id="rId18" imgW="863225" imgH="228501" progId="Equation.DSMT4">
                  <p:embed/>
                  <p:pic>
                    <p:nvPicPr>
                      <p:cNvPr id="0" name="Object 4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9627054" y="5204907"/>
                        <a:ext cx="1388596" cy="366223"/>
                      </a:xfrm>
                      <a:prstGeom prst="rect">
                        <a:avLst/>
                      </a:prstGeom>
                      <a:noFill/>
                    </p:spPr>
                  </p:pic>
                </p:oleObj>
              </mc:Fallback>
            </mc:AlternateContent>
          </a:graphicData>
        </a:graphic>
      </p:graphicFrame>
    </p:spTree>
    <p:extLst>
      <p:ext uri="{BB962C8B-B14F-4D97-AF65-F5344CB8AC3E}">
        <p14:creationId xmlns:p14="http://schemas.microsoft.com/office/powerpoint/2010/main" val="30389256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391887" y="1709738"/>
            <a:ext cx="11608524" cy="2852737"/>
          </a:xfrm>
        </p:spPr>
        <p:style>
          <a:lnRef idx="0">
            <a:schemeClr val="accent5"/>
          </a:lnRef>
          <a:fillRef idx="3">
            <a:schemeClr val="accent5"/>
          </a:fillRef>
          <a:effectRef idx="3">
            <a:schemeClr val="accent5"/>
          </a:effectRef>
          <a:fontRef idx="minor">
            <a:schemeClr val="lt1"/>
          </a:fontRef>
        </p:style>
        <p:txBody>
          <a:bodyPr>
            <a:normAutofit fontScale="90000"/>
          </a:bodyPr>
          <a:lstStyle/>
          <a:p>
            <a:pPr algn="ctr">
              <a:lnSpc>
                <a:spcPct val="150000"/>
              </a:lnSpc>
            </a:pPr>
            <a:r>
              <a:rPr lang="en-US" altLang="zh-TW" dirty="0"/>
              <a:t>Thank </a:t>
            </a:r>
            <a:r>
              <a:rPr lang="en-US" altLang="zh-TW" dirty="0" smtClean="0"/>
              <a:t>you</a:t>
            </a:r>
            <a:r>
              <a:rPr lang="zh-TW" altLang="zh-TW" dirty="0"/>
              <a:t/>
            </a:r>
            <a:br>
              <a:rPr lang="zh-TW" altLang="zh-TW" dirty="0"/>
            </a:br>
            <a:r>
              <a:rPr lang="en-US" altLang="zh-TW" dirty="0"/>
              <a:t>Comments and suggestions are </a:t>
            </a:r>
            <a:r>
              <a:rPr lang="en-US" altLang="zh-TW" dirty="0" smtClean="0"/>
              <a:t>welcome</a:t>
            </a:r>
            <a:endParaRPr lang="zh-TW" altLang="en-US" dirty="0"/>
          </a:p>
        </p:txBody>
      </p:sp>
    </p:spTree>
    <p:extLst>
      <p:ext uri="{BB962C8B-B14F-4D97-AF65-F5344CB8AC3E}">
        <p14:creationId xmlns:p14="http://schemas.microsoft.com/office/powerpoint/2010/main" val="108722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2767149" cy="697321"/>
          </a:xfrm>
        </p:spPr>
        <p:style>
          <a:lnRef idx="0">
            <a:schemeClr val="accent5"/>
          </a:lnRef>
          <a:fillRef idx="3">
            <a:schemeClr val="accent5"/>
          </a:fillRef>
          <a:effectRef idx="3">
            <a:schemeClr val="accent5"/>
          </a:effectRef>
          <a:fontRef idx="minor">
            <a:schemeClr val="lt1"/>
          </a:fontRef>
        </p:style>
        <p:txBody>
          <a:bodyPr/>
          <a:lstStyle/>
          <a:p>
            <a:r>
              <a:rPr lang="en-US" altLang="zh-TW" dirty="0" smtClean="0"/>
              <a:t>Motivation</a:t>
            </a:r>
            <a:endParaRPr lang="zh-TW" altLang="en-US" dirty="0"/>
          </a:p>
        </p:txBody>
      </p:sp>
      <p:sp>
        <p:nvSpPr>
          <p:cNvPr id="3" name="內容版面配置區 2"/>
          <p:cNvSpPr>
            <a:spLocks noGrp="1"/>
          </p:cNvSpPr>
          <p:nvPr>
            <p:ph idx="1"/>
          </p:nvPr>
        </p:nvSpPr>
        <p:spPr>
          <a:xfrm>
            <a:off x="838200" y="1262743"/>
            <a:ext cx="10515600" cy="4914220"/>
          </a:xfrm>
        </p:spPr>
        <p:txBody>
          <a:bodyPr>
            <a:normAutofit/>
          </a:bodyPr>
          <a:lstStyle/>
          <a:p>
            <a:pPr lvl="0"/>
            <a:r>
              <a:rPr lang="en-US" altLang="zh-TW" sz="3200" dirty="0"/>
              <a:t>Empirical evidences have shown that most of the innovations are on product innovation. </a:t>
            </a:r>
            <a:endParaRPr lang="zh-TW" altLang="zh-TW" sz="3200" dirty="0"/>
          </a:p>
          <a:p>
            <a:pPr lvl="0"/>
            <a:r>
              <a:rPr lang="en-US" altLang="zh-TW" sz="3200" dirty="0"/>
              <a:t>Qualcomm licensed its new wireless technology, which is a product innovation, to Motorola (Mock, 2005). </a:t>
            </a:r>
            <a:endParaRPr lang="zh-TW" altLang="zh-TW" sz="3200" dirty="0"/>
          </a:p>
          <a:p>
            <a:pPr lvl="0"/>
            <a:r>
              <a:rPr lang="en-US" altLang="zh-TW" sz="3200" dirty="0"/>
              <a:t>BlackBerry licensed its innovated wireless e-mail services to Nokia (Frankel 2005). </a:t>
            </a:r>
            <a:endParaRPr lang="zh-TW" altLang="zh-TW" sz="3200" dirty="0"/>
          </a:p>
          <a:p>
            <a:pPr lvl="0"/>
            <a:r>
              <a:rPr lang="en-US" altLang="zh-TW" sz="3200" dirty="0" err="1"/>
              <a:t>Biovail</a:t>
            </a:r>
            <a:r>
              <a:rPr lang="en-US" altLang="zh-TW" sz="3200" dirty="0"/>
              <a:t> Corp. licensed from </a:t>
            </a:r>
            <a:r>
              <a:rPr lang="en-US" altLang="zh-TW" sz="3200" dirty="0" err="1"/>
              <a:t>Depo</a:t>
            </a:r>
            <a:r>
              <a:rPr lang="en-US" altLang="zh-TW" sz="3200" dirty="0"/>
              <a:t> Med, Inc. the rights to manufacture and market a once-daily metformin product that was undergoing Phase 3 clinical trials for Type II diabetes. </a:t>
            </a:r>
            <a:endParaRPr lang="zh-TW" altLang="zh-TW" sz="3200" dirty="0"/>
          </a:p>
        </p:txBody>
      </p:sp>
    </p:spTree>
    <p:extLst>
      <p:ext uri="{BB962C8B-B14F-4D97-AF65-F5344CB8AC3E}">
        <p14:creationId xmlns:p14="http://schemas.microsoft.com/office/powerpoint/2010/main" val="4155548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2801983" cy="793115"/>
          </a:xfrm>
        </p:spPr>
        <p:style>
          <a:lnRef idx="0">
            <a:schemeClr val="accent5"/>
          </a:lnRef>
          <a:fillRef idx="3">
            <a:schemeClr val="accent5"/>
          </a:fillRef>
          <a:effectRef idx="3">
            <a:schemeClr val="accent5"/>
          </a:effectRef>
          <a:fontRef idx="minor">
            <a:schemeClr val="lt1"/>
          </a:fontRef>
        </p:style>
        <p:txBody>
          <a:bodyPr/>
          <a:lstStyle/>
          <a:p>
            <a:r>
              <a:rPr lang="en-US" altLang="zh-TW" dirty="0" smtClean="0"/>
              <a:t>Motivation</a:t>
            </a:r>
            <a:endParaRPr lang="zh-TW" altLang="en-US" dirty="0"/>
          </a:p>
        </p:txBody>
      </p:sp>
      <p:sp>
        <p:nvSpPr>
          <p:cNvPr id="3" name="內容版面配置區 2"/>
          <p:cNvSpPr>
            <a:spLocks noGrp="1"/>
          </p:cNvSpPr>
          <p:nvPr>
            <p:ph idx="1"/>
          </p:nvPr>
        </p:nvSpPr>
        <p:spPr>
          <a:xfrm>
            <a:off x="838200" y="1384663"/>
            <a:ext cx="10515600" cy="4792300"/>
          </a:xfrm>
        </p:spPr>
        <p:txBody>
          <a:bodyPr>
            <a:normAutofit/>
          </a:bodyPr>
          <a:lstStyle/>
          <a:p>
            <a:pPr lvl="0"/>
            <a:r>
              <a:rPr lang="en-US" altLang="zh-TW" sz="3600" dirty="0"/>
              <a:t>There is a common feature of the above examples: The licensor firms license its product innovation to and compete in the output market with its licensee firm.</a:t>
            </a:r>
            <a:endParaRPr lang="zh-TW" altLang="zh-TW" sz="3600" dirty="0"/>
          </a:p>
          <a:p>
            <a:pPr lvl="0"/>
            <a:r>
              <a:rPr lang="en-US" altLang="zh-TW" sz="3600" dirty="0"/>
              <a:t>This is the first paper that compares the relative merits of Bertrand and </a:t>
            </a:r>
            <a:r>
              <a:rPr lang="en-US" altLang="zh-TW" sz="3600" dirty="0" err="1"/>
              <a:t>Cournot</a:t>
            </a:r>
            <a:r>
              <a:rPr lang="en-US" altLang="zh-TW" sz="3600" dirty="0"/>
              <a:t> equilibria if one of the firms licenses its product innovation to its rival</a:t>
            </a:r>
            <a:r>
              <a:rPr lang="en-US" altLang="zh-TW" sz="3600" dirty="0" smtClean="0"/>
              <a:t>.</a:t>
            </a:r>
            <a:endParaRPr lang="zh-TW" altLang="zh-TW" sz="3600" dirty="0"/>
          </a:p>
        </p:txBody>
      </p:sp>
    </p:spTree>
    <p:extLst>
      <p:ext uri="{BB962C8B-B14F-4D97-AF65-F5344CB8AC3E}">
        <p14:creationId xmlns:p14="http://schemas.microsoft.com/office/powerpoint/2010/main" val="1648532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5632269" cy="766989"/>
          </a:xfrm>
        </p:spPr>
        <p:style>
          <a:lnRef idx="0">
            <a:schemeClr val="accent5"/>
          </a:lnRef>
          <a:fillRef idx="3">
            <a:schemeClr val="accent5"/>
          </a:fillRef>
          <a:effectRef idx="3">
            <a:schemeClr val="accent5"/>
          </a:effectRef>
          <a:fontRef idx="minor">
            <a:schemeClr val="lt1"/>
          </a:fontRef>
        </p:style>
        <p:txBody>
          <a:bodyPr>
            <a:normAutofit/>
          </a:bodyPr>
          <a:lstStyle/>
          <a:p>
            <a:r>
              <a:rPr lang="en-US" altLang="zh-TW" dirty="0"/>
              <a:t>Preview of our </a:t>
            </a:r>
            <a:r>
              <a:rPr lang="en-US" altLang="zh-TW" dirty="0" smtClean="0"/>
              <a:t>findings</a:t>
            </a:r>
            <a:endParaRPr lang="zh-TW" altLang="en-US" dirty="0"/>
          </a:p>
        </p:txBody>
      </p:sp>
      <p:sp>
        <p:nvSpPr>
          <p:cNvPr id="3" name="內容版面配置區 2"/>
          <p:cNvSpPr>
            <a:spLocks noGrp="1"/>
          </p:cNvSpPr>
          <p:nvPr>
            <p:ph idx="1"/>
          </p:nvPr>
        </p:nvSpPr>
        <p:spPr>
          <a:xfrm>
            <a:off x="838200" y="1271451"/>
            <a:ext cx="10515600" cy="4905512"/>
          </a:xfrm>
        </p:spPr>
        <p:txBody>
          <a:bodyPr/>
          <a:lstStyle/>
          <a:p>
            <a:pPr lvl="0"/>
            <a:r>
              <a:rPr lang="en-US" altLang="zh-TW" sz="3600" dirty="0"/>
              <a:t>The licensor always licenses its product innovation to the (potential) rival.</a:t>
            </a:r>
            <a:endParaRPr lang="zh-TW" altLang="zh-TW" sz="3600" dirty="0"/>
          </a:p>
          <a:p>
            <a:pPr lvl="0"/>
            <a:r>
              <a:rPr lang="en-US" altLang="zh-TW" sz="3600" dirty="0"/>
              <a:t>Under the product innovation licensing:</a:t>
            </a:r>
            <a:endParaRPr lang="zh-TW" altLang="zh-TW" sz="3600" dirty="0"/>
          </a:p>
          <a:p>
            <a:pPr marL="914400" lvl="1" indent="-457200" algn="just">
              <a:lnSpc>
                <a:spcPct val="100000"/>
              </a:lnSpc>
              <a:buFont typeface="+mj-lt"/>
              <a:buAutoNum type="arabicPeriod"/>
            </a:pPr>
            <a:r>
              <a:rPr lang="en-US" altLang="zh-TW" sz="3200" dirty="0"/>
              <a:t>the optimal royalty rate under Bertrand competition is definitely higher than that under </a:t>
            </a:r>
            <a:r>
              <a:rPr lang="en-US" altLang="zh-TW" sz="3200" dirty="0" err="1"/>
              <a:t>Cournot</a:t>
            </a:r>
            <a:r>
              <a:rPr lang="en-US" altLang="zh-TW" sz="3200" dirty="0"/>
              <a:t> competition;</a:t>
            </a:r>
            <a:endParaRPr lang="zh-TW" altLang="zh-TW" sz="3200" dirty="0"/>
          </a:p>
          <a:p>
            <a:pPr marL="914400" lvl="1" indent="-457200" algn="just">
              <a:lnSpc>
                <a:spcPct val="100000"/>
              </a:lnSpc>
              <a:buFont typeface="+mj-lt"/>
              <a:buAutoNum type="arabicPeriod"/>
            </a:pPr>
            <a:r>
              <a:rPr lang="en-US" altLang="zh-TW" sz="3200" dirty="0"/>
              <a:t>market output is smaller but industrial profit is higher under Bertrand than </a:t>
            </a:r>
            <a:r>
              <a:rPr lang="en-US" altLang="zh-TW" sz="3200" dirty="0" err="1"/>
              <a:t>Cournot</a:t>
            </a:r>
            <a:r>
              <a:rPr lang="en-US" altLang="zh-TW" sz="3200" dirty="0"/>
              <a:t> competition; </a:t>
            </a:r>
            <a:endParaRPr lang="zh-TW" altLang="zh-TW" sz="3200" dirty="0"/>
          </a:p>
          <a:p>
            <a:pPr marL="914400" lvl="1" indent="-457200" algn="just">
              <a:lnSpc>
                <a:spcPct val="100000"/>
              </a:lnSpc>
              <a:buFont typeface="+mj-lt"/>
              <a:buAutoNum type="arabicPeriod"/>
            </a:pPr>
            <a:r>
              <a:rPr lang="en-US" altLang="zh-TW" sz="3200" dirty="0" smtClean="0"/>
              <a:t>Bertrand </a:t>
            </a:r>
            <a:r>
              <a:rPr lang="en-US" altLang="zh-TW" sz="3200" dirty="0"/>
              <a:t>competition is less socially desirable than </a:t>
            </a:r>
            <a:r>
              <a:rPr lang="en-US" altLang="zh-TW" sz="3200" dirty="0" err="1"/>
              <a:t>Cournot</a:t>
            </a:r>
            <a:r>
              <a:rPr lang="en-US" altLang="zh-TW" sz="3200" dirty="0"/>
              <a:t> competition</a:t>
            </a:r>
            <a:r>
              <a:rPr lang="en-US" altLang="zh-TW" sz="3200" dirty="0" smtClean="0"/>
              <a:t>.</a:t>
            </a:r>
            <a:endParaRPr lang="zh-TW" altLang="zh-TW" sz="3200" dirty="0"/>
          </a:p>
        </p:txBody>
      </p:sp>
    </p:spTree>
    <p:extLst>
      <p:ext uri="{BB962C8B-B14F-4D97-AF65-F5344CB8AC3E}">
        <p14:creationId xmlns:p14="http://schemas.microsoft.com/office/powerpoint/2010/main" val="1606438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6"/>
            <a:ext cx="5423263" cy="749572"/>
          </a:xfrm>
        </p:spPr>
        <p:style>
          <a:lnRef idx="0">
            <a:schemeClr val="accent5"/>
          </a:lnRef>
          <a:fillRef idx="3">
            <a:schemeClr val="accent5"/>
          </a:fillRef>
          <a:effectRef idx="3">
            <a:schemeClr val="accent5"/>
          </a:effectRef>
          <a:fontRef idx="minor">
            <a:schemeClr val="lt1"/>
          </a:fontRef>
        </p:style>
        <p:txBody>
          <a:bodyPr/>
          <a:lstStyle/>
          <a:p>
            <a:r>
              <a:rPr lang="en-US" altLang="zh-TW" dirty="0"/>
              <a:t>Preview of our findings</a:t>
            </a:r>
            <a:endParaRPr lang="zh-TW" altLang="en-US" dirty="0"/>
          </a:p>
        </p:txBody>
      </p:sp>
      <p:sp>
        <p:nvSpPr>
          <p:cNvPr id="3" name="內容版面配置區 2"/>
          <p:cNvSpPr>
            <a:spLocks noGrp="1"/>
          </p:cNvSpPr>
          <p:nvPr>
            <p:ph idx="1"/>
          </p:nvPr>
        </p:nvSpPr>
        <p:spPr>
          <a:xfrm>
            <a:off x="838200" y="1297577"/>
            <a:ext cx="10515600" cy="4879386"/>
          </a:xfrm>
        </p:spPr>
        <p:txBody>
          <a:bodyPr>
            <a:normAutofit/>
          </a:bodyPr>
          <a:lstStyle/>
          <a:p>
            <a:pPr lvl="0" algn="just"/>
            <a:r>
              <a:rPr lang="en-US" altLang="zh-TW" sz="3600" dirty="0"/>
              <a:t>If the licensee is an incumbent firm, </a:t>
            </a:r>
            <a:r>
              <a:rPr lang="en-US" altLang="zh-TW" sz="3600" dirty="0" err="1"/>
              <a:t>Cournot</a:t>
            </a:r>
            <a:r>
              <a:rPr lang="en-US" altLang="zh-TW" sz="3600" dirty="0"/>
              <a:t> competition, relative to Bertrand competition, results in higher (lower) social welfare but less (more) producer surplus if the innovation is high (low).</a:t>
            </a:r>
            <a:endParaRPr lang="zh-TW" altLang="zh-TW" sz="3600" dirty="0"/>
          </a:p>
        </p:txBody>
      </p:sp>
    </p:spTree>
    <p:extLst>
      <p:ext uri="{BB962C8B-B14F-4D97-AF65-F5344CB8AC3E}">
        <p14:creationId xmlns:p14="http://schemas.microsoft.com/office/powerpoint/2010/main" val="2427151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TotalTime>
  <Words>2065</Words>
  <Application>Microsoft Office PowerPoint</Application>
  <PresentationFormat>ユーザー設定</PresentationFormat>
  <Paragraphs>230</Paragraphs>
  <Slides>51</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51</vt:i4>
      </vt:variant>
    </vt:vector>
  </HeadingPairs>
  <TitlesOfParts>
    <vt:vector size="54" baseType="lpstr">
      <vt:lpstr>Office 佈景主題</vt:lpstr>
      <vt:lpstr>MathType 5.0 Equation</vt:lpstr>
      <vt:lpstr>Picture</vt:lpstr>
      <vt:lpstr>Comparing Bertrand and Cournot Competition with Product Innovation and Licensing</vt:lpstr>
      <vt:lpstr>Introduction</vt:lpstr>
      <vt:lpstr>Related literature</vt:lpstr>
      <vt:lpstr>Related literature</vt:lpstr>
      <vt:lpstr>Related literature</vt:lpstr>
      <vt:lpstr>Motivation</vt:lpstr>
      <vt:lpstr>Motivation</vt:lpstr>
      <vt:lpstr>Preview of our findings</vt:lpstr>
      <vt:lpstr>Preview of our findings</vt:lpstr>
      <vt:lpstr>Preview of our findings</vt:lpstr>
      <vt:lpstr>Outline of this paper</vt:lpstr>
      <vt:lpstr>THE BASIC MODEL</vt:lpstr>
      <vt:lpstr>Model settings</vt:lpstr>
      <vt:lpstr>Model settings</vt:lpstr>
      <vt:lpstr>Model settings</vt:lpstr>
      <vt:lpstr>Game structure</vt:lpstr>
      <vt:lpstr>THE COURNOT EQUILIBRIUM</vt:lpstr>
      <vt:lpstr>The profit functions in the output stage</vt:lpstr>
      <vt:lpstr>Equilibrium and comparative statics</vt:lpstr>
      <vt:lpstr>Figure 1. The reaction functions under Cournot </vt:lpstr>
      <vt:lpstr>The objective function in the first stage </vt:lpstr>
      <vt:lpstr>The optimal licensing contract </vt:lpstr>
      <vt:lpstr>The Cournot equilibrium</vt:lpstr>
      <vt:lpstr>Figure 2. The equilibria under Cournot and Bertrand</vt:lpstr>
      <vt:lpstr>THE BERTRAND EQUILIBRIUM</vt:lpstr>
      <vt:lpstr>Equilibrium of the output stage</vt:lpstr>
      <vt:lpstr>Figure 3. The reaction functions under Bertrand</vt:lpstr>
      <vt:lpstr>Equilibrium in the first stage</vt:lpstr>
      <vt:lpstr>Equilibrium in the first stage</vt:lpstr>
      <vt:lpstr>Figure 2. The equilibria under Cournot and Bertrand</vt:lpstr>
      <vt:lpstr>Proposition 1</vt:lpstr>
      <vt:lpstr>Comparison on the optimal royalty rates</vt:lpstr>
      <vt:lpstr>Proposition 2</vt:lpstr>
      <vt:lpstr>Comparison on the output and profit levels</vt:lpstr>
      <vt:lpstr>Proposition 3</vt:lpstr>
      <vt:lpstr>Proposition 4</vt:lpstr>
      <vt:lpstr>PRODUCT INNOVATION AND LICENSING UNDER DUOPOLY</vt:lpstr>
      <vt:lpstr>The licensee firm is an incumbent</vt:lpstr>
      <vt:lpstr>Proposition 5</vt:lpstr>
      <vt:lpstr>INNOVATION AND WELFARE</vt:lpstr>
      <vt:lpstr>Endogenous innovation</vt:lpstr>
      <vt:lpstr>Endogenous innovation</vt:lpstr>
      <vt:lpstr>Game structure</vt:lpstr>
      <vt:lpstr>The objective functions in the first stage </vt:lpstr>
      <vt:lpstr>The optimal product investments and comparisons </vt:lpstr>
      <vt:lpstr>Proposition 6</vt:lpstr>
      <vt:lpstr>Proposition 6</vt:lpstr>
      <vt:lpstr>Welfare comparison</vt:lpstr>
      <vt:lpstr>Proposition 7</vt:lpstr>
      <vt:lpstr>Summary</vt:lpstr>
      <vt:lpstr>Thank you Comments and suggestions are welcome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Bertrand and Cournot Competition with Product Innovation and Licensing</dc:title>
  <dc:creator>user</dc:creator>
  <cp:lastModifiedBy>松村敏弘</cp:lastModifiedBy>
  <cp:revision>90</cp:revision>
  <dcterms:created xsi:type="dcterms:W3CDTF">2015-01-06T01:19:00Z</dcterms:created>
  <dcterms:modified xsi:type="dcterms:W3CDTF">2015-04-11T11:22:30Z</dcterms:modified>
</cp:coreProperties>
</file>