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76"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90" r:id="rId29"/>
    <p:sldId id="289" r:id="rId30"/>
    <p:sldId id="291" r:id="rId31"/>
    <p:sldId id="292"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varScale="1">
        <p:scale>
          <a:sx n="96" d="100"/>
          <a:sy n="96" d="100"/>
        </p:scale>
        <p:origin x="-178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9557757172:Desktop:&#24037;&#26989;&#29992;&#27700;&#37327;&#12288;&#26178;&#31995;&#21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Sheet1!$D$1</c:f>
              <c:strCache>
                <c:ptCount val="1"/>
                <c:pt idx="0">
                  <c:v>price</c:v>
                </c:pt>
              </c:strCache>
            </c:strRef>
          </c:tx>
          <c:spPr>
            <a:ln w="47625">
              <a:noFill/>
            </a:ln>
          </c:spPr>
          <c:trendline>
            <c:trendlineType val="linear"/>
            <c:dispRSqr val="1"/>
            <c:dispEq val="1"/>
            <c:trendlineLbl>
              <c:layout/>
              <c:numFmt formatCode="General" sourceLinked="0"/>
            </c:trendlineLbl>
          </c:trendline>
          <c:xVal>
            <c:numRef>
              <c:f>Sheet1!$C$2:$C$31</c:f>
              <c:numCache>
                <c:formatCode>General</c:formatCode>
                <c:ptCount val="30"/>
                <c:pt idx="0">
                  <c:v>4938351</c:v>
                </c:pt>
                <c:pt idx="1">
                  <c:v>4292135</c:v>
                </c:pt>
                <c:pt idx="2">
                  <c:v>4109116</c:v>
                </c:pt>
                <c:pt idx="3">
                  <c:v>3871318</c:v>
                </c:pt>
                <c:pt idx="4">
                  <c:v>4877099</c:v>
                </c:pt>
                <c:pt idx="5">
                  <c:v>5152864</c:v>
                </c:pt>
                <c:pt idx="6">
                  <c:v>5501611</c:v>
                </c:pt>
                <c:pt idx="7">
                  <c:v>6197059</c:v>
                </c:pt>
                <c:pt idx="8">
                  <c:v>6712082</c:v>
                </c:pt>
                <c:pt idx="9">
                  <c:v>6806423</c:v>
                </c:pt>
                <c:pt idx="10">
                  <c:v>5734430</c:v>
                </c:pt>
                <c:pt idx="11">
                  <c:v>5259547</c:v>
                </c:pt>
                <c:pt idx="12">
                  <c:v>5934362</c:v>
                </c:pt>
                <c:pt idx="13">
                  <c:v>5781264</c:v>
                </c:pt>
                <c:pt idx="14">
                  <c:v>5778580</c:v>
                </c:pt>
                <c:pt idx="15">
                  <c:v>5080326</c:v>
                </c:pt>
                <c:pt idx="16">
                  <c:v>4537922</c:v>
                </c:pt>
                <c:pt idx="17">
                  <c:v>4204214</c:v>
                </c:pt>
                <c:pt idx="18">
                  <c:v>4004236</c:v>
                </c:pt>
                <c:pt idx="19">
                  <c:v>4008186</c:v>
                </c:pt>
                <c:pt idx="20">
                  <c:v>3575911</c:v>
                </c:pt>
                <c:pt idx="21">
                  <c:v>3416271</c:v>
                </c:pt>
                <c:pt idx="22">
                  <c:v>3338136</c:v>
                </c:pt>
                <c:pt idx="23">
                  <c:v>4251066</c:v>
                </c:pt>
                <c:pt idx="24">
                  <c:v>4450198</c:v>
                </c:pt>
                <c:pt idx="25">
                  <c:v>4244758</c:v>
                </c:pt>
                <c:pt idx="26">
                  <c:v>4833712</c:v>
                </c:pt>
                <c:pt idx="27">
                  <c:v>4474075</c:v>
                </c:pt>
                <c:pt idx="28">
                  <c:v>3972517</c:v>
                </c:pt>
                <c:pt idx="29">
                  <c:v>3967188</c:v>
                </c:pt>
              </c:numCache>
            </c:numRef>
          </c:xVal>
          <c:yVal>
            <c:numRef>
              <c:f>Sheet1!$D$2:$D$31</c:f>
              <c:numCache>
                <c:formatCode>General</c:formatCode>
                <c:ptCount val="30"/>
                <c:pt idx="0">
                  <c:v>5.5</c:v>
                </c:pt>
                <c:pt idx="1">
                  <c:v>5.5</c:v>
                </c:pt>
                <c:pt idx="2">
                  <c:v>5.5</c:v>
                </c:pt>
                <c:pt idx="3">
                  <c:v>5.5</c:v>
                </c:pt>
                <c:pt idx="4">
                  <c:v>5.5</c:v>
                </c:pt>
                <c:pt idx="5">
                  <c:v>5.5</c:v>
                </c:pt>
                <c:pt idx="6">
                  <c:v>5.5</c:v>
                </c:pt>
                <c:pt idx="7">
                  <c:v>5.5</c:v>
                </c:pt>
                <c:pt idx="8">
                  <c:v>5.5</c:v>
                </c:pt>
                <c:pt idx="9">
                  <c:v>5.5</c:v>
                </c:pt>
                <c:pt idx="10">
                  <c:v>17.100000000000001</c:v>
                </c:pt>
                <c:pt idx="11">
                  <c:v>17.100000000000001</c:v>
                </c:pt>
                <c:pt idx="12">
                  <c:v>17.100000000000001</c:v>
                </c:pt>
                <c:pt idx="13">
                  <c:v>17.100000000000001</c:v>
                </c:pt>
                <c:pt idx="14">
                  <c:v>26.2</c:v>
                </c:pt>
                <c:pt idx="15">
                  <c:v>26.2</c:v>
                </c:pt>
                <c:pt idx="16">
                  <c:v>26.2</c:v>
                </c:pt>
                <c:pt idx="17">
                  <c:v>38</c:v>
                </c:pt>
                <c:pt idx="18">
                  <c:v>38</c:v>
                </c:pt>
                <c:pt idx="19">
                  <c:v>38</c:v>
                </c:pt>
                <c:pt idx="20">
                  <c:v>38</c:v>
                </c:pt>
                <c:pt idx="21">
                  <c:v>38</c:v>
                </c:pt>
                <c:pt idx="22">
                  <c:v>38</c:v>
                </c:pt>
                <c:pt idx="23">
                  <c:v>38</c:v>
                </c:pt>
                <c:pt idx="24">
                  <c:v>37.6</c:v>
                </c:pt>
                <c:pt idx="25">
                  <c:v>37.6</c:v>
                </c:pt>
                <c:pt idx="26">
                  <c:v>37.6</c:v>
                </c:pt>
                <c:pt idx="27">
                  <c:v>37.6</c:v>
                </c:pt>
                <c:pt idx="28">
                  <c:v>37.6</c:v>
                </c:pt>
                <c:pt idx="29">
                  <c:v>37.6</c:v>
                </c:pt>
              </c:numCache>
            </c:numRef>
          </c:yVal>
          <c:smooth val="0"/>
        </c:ser>
        <c:dLbls>
          <c:showLegendKey val="0"/>
          <c:showVal val="0"/>
          <c:showCatName val="0"/>
          <c:showSerName val="0"/>
          <c:showPercent val="0"/>
          <c:showBubbleSize val="0"/>
        </c:dLbls>
        <c:axId val="106387328"/>
        <c:axId val="107184128"/>
      </c:scatterChart>
      <c:valAx>
        <c:axId val="106387328"/>
        <c:scaling>
          <c:orientation val="minMax"/>
        </c:scaling>
        <c:delete val="0"/>
        <c:axPos val="b"/>
        <c:title>
          <c:tx>
            <c:rich>
              <a:bodyPr/>
              <a:lstStyle/>
              <a:p>
                <a:pPr>
                  <a:defRPr/>
                </a:pPr>
                <a:r>
                  <a:rPr lang="ja-JP" altLang="en-US"/>
                  <a:t>工業用水量</a:t>
                </a:r>
                <a:r>
                  <a:rPr lang="en-US" altLang="ja-JP"/>
                  <a:t>/</a:t>
                </a:r>
                <a:r>
                  <a:rPr lang="ja-JP" altLang="en-US"/>
                  <a:t>日（</a:t>
                </a:r>
                <a:r>
                  <a:rPr lang="en-US" altLang="ja-JP"/>
                  <a:t>m</a:t>
                </a:r>
                <a:r>
                  <a:rPr lang="ja-JP" altLang="en-US"/>
                  <a:t>３）</a:t>
                </a:r>
              </a:p>
            </c:rich>
          </c:tx>
          <c:layout/>
          <c:overlay val="0"/>
        </c:title>
        <c:numFmt formatCode="General" sourceLinked="1"/>
        <c:majorTickMark val="out"/>
        <c:minorTickMark val="none"/>
        <c:tickLblPos val="nextTo"/>
        <c:crossAx val="107184128"/>
        <c:crosses val="autoZero"/>
        <c:crossBetween val="midCat"/>
      </c:valAx>
      <c:valAx>
        <c:axId val="107184128"/>
        <c:scaling>
          <c:orientation val="minMax"/>
        </c:scaling>
        <c:delete val="0"/>
        <c:axPos val="l"/>
        <c:majorGridlines/>
        <c:minorGridlines/>
        <c:title>
          <c:tx>
            <c:rich>
              <a:bodyPr rot="0" vert="horz"/>
              <a:lstStyle/>
              <a:p>
                <a:pPr>
                  <a:defRPr/>
                </a:pPr>
                <a:r>
                  <a:rPr lang="ja-JP" altLang="en-US"/>
                  <a:t>価格</a:t>
                </a:r>
                <a:r>
                  <a:rPr lang="en-US" altLang="ja-JP"/>
                  <a:t>/m3</a:t>
                </a:r>
                <a:endParaRPr lang="ja-JP" altLang="en-US"/>
              </a:p>
            </c:rich>
          </c:tx>
          <c:layout/>
          <c:overlay val="0"/>
        </c:title>
        <c:numFmt formatCode="General" sourceLinked="1"/>
        <c:majorTickMark val="out"/>
        <c:minorTickMark val="none"/>
        <c:tickLblPos val="nextTo"/>
        <c:crossAx val="106387328"/>
        <c:crosses val="autoZero"/>
        <c:crossBetween val="midCat"/>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ja-JP" altLang="en-US" smtClean="0"/>
              <a:t>マスター タイトルの書式設定</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7/29/2015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7/29/2015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の上に図">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スライドの終わり">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ja-JP" altLang="en-US" smtClean="0"/>
              <a:t>マスター タイトルの書式設定</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7/29/2015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7/29/2015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7/29/2015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ja-JP" altLang="en-US" smtClean="0"/>
              <a:t>マスター タイトルの書式設定</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7/29/2015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ja-JP" altLang="en-US" smtClean="0"/>
              <a:t>マスター タイトルの書式設定</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7/29/2015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kumimoji="1"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kumimoji="1"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kumimoji="1"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kumimoji="1"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smtClean="0"/>
              <a:t>地下水班</a:t>
            </a:r>
            <a:r>
              <a:rPr lang="en-US" altLang="ja-JP" dirty="0" smtClean="0"/>
              <a:t/>
            </a:r>
            <a:br>
              <a:rPr lang="en-US" altLang="ja-JP" dirty="0" smtClean="0"/>
            </a:br>
            <a:r>
              <a:rPr lang="ja-JP" altLang="en-US" dirty="0" smtClean="0"/>
              <a:t>最終報告レポート</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５１</a:t>
            </a:r>
            <a:r>
              <a:rPr kumimoji="1" lang="en-US" altLang="ja-JP" dirty="0" smtClean="0"/>
              <a:t>−</a:t>
            </a:r>
            <a:r>
              <a:rPr kumimoji="1" lang="ja-JP" altLang="en-US" dirty="0" smtClean="0"/>
              <a:t>１５８０５８　大津　卓也</a:t>
            </a:r>
            <a:endParaRPr kumimoji="1" lang="ja-JP" altLang="en-US" dirty="0"/>
          </a:p>
        </p:txBody>
      </p:sp>
    </p:spTree>
    <p:extLst>
      <p:ext uri="{BB962C8B-B14F-4D97-AF65-F5344CB8AC3E}">
        <p14:creationId xmlns:p14="http://schemas.microsoft.com/office/powerpoint/2010/main" val="276304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3.1 </a:t>
            </a:r>
            <a:r>
              <a:rPr lang="ja-JP" altLang="en-US" dirty="0"/>
              <a:t>消費者余剰による費用の測定</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１９６４年に地下水使用が禁止される以前に企業は地下水を固定費を除いてほぼ無料で使用していた。地下水の使用禁止により企業は消費者余剰の減少を</a:t>
            </a:r>
            <a:r>
              <a:rPr lang="ja-JP" altLang="en-US" dirty="0" smtClean="0"/>
              <a:t>経験し</a:t>
            </a:r>
            <a:r>
              <a:rPr kumimoji="1" lang="ja-JP" altLang="en-US" dirty="0" smtClean="0"/>
              <a:t>た。</a:t>
            </a:r>
            <a:endParaRPr kumimoji="1" lang="ja-JP" altLang="en-US" dirty="0"/>
          </a:p>
        </p:txBody>
      </p:sp>
    </p:spTree>
    <p:extLst>
      <p:ext uri="{BB962C8B-B14F-4D97-AF65-F5344CB8AC3E}">
        <p14:creationId xmlns:p14="http://schemas.microsoft.com/office/powerpoint/2010/main" val="371109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需要曲線の導出</a:t>
            </a:r>
            <a:endParaRPr kumimoji="1" lang="ja-JP" altLang="en-US" dirty="0"/>
          </a:p>
        </p:txBody>
      </p:sp>
      <p:sp>
        <p:nvSpPr>
          <p:cNvPr id="4" name="テキスト ボックス 3"/>
          <p:cNvSpPr txBox="1"/>
          <p:nvPr/>
        </p:nvSpPr>
        <p:spPr>
          <a:xfrm>
            <a:off x="3037417" y="2021417"/>
            <a:ext cx="2864887" cy="369332"/>
          </a:xfrm>
          <a:prstGeom prst="rect">
            <a:avLst/>
          </a:prstGeom>
          <a:noFill/>
        </p:spPr>
        <p:txBody>
          <a:bodyPr wrap="none" rtlCol="0">
            <a:spAutoFit/>
          </a:bodyPr>
          <a:lstStyle/>
          <a:p>
            <a:r>
              <a:rPr kumimoji="1" lang="ja-JP" altLang="en-US" dirty="0" smtClean="0"/>
              <a:t>工業用水</a:t>
            </a:r>
            <a:r>
              <a:rPr kumimoji="1" lang="en-US" altLang="ja-JP" dirty="0" smtClean="0"/>
              <a:t>/</a:t>
            </a:r>
            <a:r>
              <a:rPr kumimoji="1" lang="ja-JP" altLang="en-US" dirty="0" smtClean="0"/>
              <a:t>日と価格の</a:t>
            </a:r>
            <a:r>
              <a:rPr kumimoji="1" lang="en-US" altLang="ja-JP" dirty="0" smtClean="0"/>
              <a:t>PQ</a:t>
            </a:r>
            <a:r>
              <a:rPr kumimoji="1" lang="ja-JP" altLang="en-US" dirty="0" smtClean="0"/>
              <a:t>図</a:t>
            </a:r>
            <a:endParaRPr kumimoji="1" lang="ja-JP" altLang="en-US" dirty="0"/>
          </a:p>
        </p:txBody>
      </p:sp>
      <p:sp>
        <p:nvSpPr>
          <p:cNvPr id="6" name="正方形/長方形 5"/>
          <p:cNvSpPr/>
          <p:nvPr/>
        </p:nvSpPr>
        <p:spPr>
          <a:xfrm>
            <a:off x="1837478" y="5059918"/>
            <a:ext cx="5778500" cy="1477328"/>
          </a:xfrm>
          <a:prstGeom prst="rect">
            <a:avLst/>
          </a:prstGeom>
        </p:spPr>
        <p:txBody>
          <a:bodyPr wrap="square">
            <a:spAutoFit/>
          </a:bodyPr>
          <a:lstStyle/>
          <a:p>
            <a:r>
              <a:rPr lang="ja-JP" altLang="ja-JP" dirty="0" smtClean="0"/>
              <a:t>決定</a:t>
            </a:r>
            <a:r>
              <a:rPr lang="ja-JP" altLang="ja-JP" dirty="0"/>
              <a:t>係数</a:t>
            </a:r>
            <a:r>
              <a:rPr lang="ja-JP" altLang="ja-JP" dirty="0" smtClean="0"/>
              <a:t>から</a:t>
            </a:r>
            <a:r>
              <a:rPr lang="ja-JP" altLang="en-US" dirty="0" smtClean="0"/>
              <a:t>不特定</a:t>
            </a:r>
            <a:r>
              <a:rPr lang="ja-JP" altLang="ja-JP" dirty="0" smtClean="0"/>
              <a:t>要因</a:t>
            </a:r>
            <a:r>
              <a:rPr lang="ja-JP" altLang="ja-JP" dirty="0"/>
              <a:t>が多すぎるため正確性に不安が残る</a:t>
            </a:r>
            <a:r>
              <a:rPr lang="ja-JP" altLang="ja-JP" dirty="0" smtClean="0"/>
              <a:t>。</a:t>
            </a:r>
            <a:r>
              <a:rPr lang="ja-JP" altLang="en-US" dirty="0" smtClean="0"/>
              <a:t>また</a:t>
            </a:r>
            <a:r>
              <a:rPr lang="ja-JP" altLang="ja-JP" dirty="0" smtClean="0"/>
              <a:t>工業</a:t>
            </a:r>
            <a:r>
              <a:rPr lang="ja-JP" altLang="ja-JP" dirty="0"/>
              <a:t>用水の供給</a:t>
            </a:r>
            <a:r>
              <a:rPr lang="ja-JP" altLang="ja-JP" dirty="0" smtClean="0"/>
              <a:t>価格</a:t>
            </a:r>
            <a:r>
              <a:rPr lang="ja-JP" altLang="en-US" dirty="0" smtClean="0"/>
              <a:t>は</a:t>
            </a:r>
            <a:r>
              <a:rPr lang="ja-JP" altLang="ja-JP" dirty="0" smtClean="0"/>
              <a:t>５回</a:t>
            </a:r>
            <a:r>
              <a:rPr lang="ja-JP" altLang="ja-JP" dirty="0"/>
              <a:t>ほど改定されているが、それ以外の年度の供給価格は据え置きで物価変動を考慮していないため、単純に時系列データをデフレーターで</a:t>
            </a:r>
            <a:r>
              <a:rPr lang="ja-JP" altLang="ja-JP" dirty="0" smtClean="0"/>
              <a:t>除す</a:t>
            </a:r>
            <a:r>
              <a:rPr lang="ja-JP" altLang="en-US" dirty="0" smtClean="0"/>
              <a:t>ことはできない</a:t>
            </a:r>
            <a:r>
              <a:rPr lang="ja-JP" altLang="ja-JP" dirty="0" smtClean="0"/>
              <a:t>。</a:t>
            </a:r>
            <a:endParaRPr lang="ja-JP" altLang="ja-JP" dirty="0"/>
          </a:p>
        </p:txBody>
      </p:sp>
      <p:graphicFrame>
        <p:nvGraphicFramePr>
          <p:cNvPr id="7" name="グラフ 6"/>
          <p:cNvGraphicFramePr>
            <a:graphicFrameLocks/>
          </p:cNvGraphicFramePr>
          <p:nvPr>
            <p:extLst>
              <p:ext uri="{D42A27DB-BD31-4B8C-83A1-F6EECF244321}">
                <p14:modId xmlns:p14="http://schemas.microsoft.com/office/powerpoint/2010/main" val="3240460349"/>
              </p:ext>
            </p:extLst>
          </p:nvPr>
        </p:nvGraphicFramePr>
        <p:xfrm>
          <a:off x="1566333" y="2316718"/>
          <a:ext cx="6307667" cy="2583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181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DID</a:t>
            </a:r>
            <a:r>
              <a:rPr kumimoji="1" lang="ja-JP" altLang="en-US" dirty="0" smtClean="0"/>
              <a:t>を用いた需要曲線の導出</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先ほどの問題を取り除くため、本レポートでは</a:t>
            </a:r>
            <a:r>
              <a:rPr lang="en-US" altLang="ja-JP" dirty="0"/>
              <a:t>DID(difference-in-</a:t>
            </a:r>
            <a:r>
              <a:rPr lang="en-US" altLang="ja-JP" dirty="0" err="1"/>
              <a:t>differencies</a:t>
            </a:r>
            <a:r>
              <a:rPr lang="en-US" altLang="ja-JP" dirty="0"/>
              <a:t>)</a:t>
            </a:r>
            <a:r>
              <a:rPr lang="ja-JP" altLang="en-US" dirty="0"/>
              <a:t>を用いて、工業用水需要量の価格に対する弾力性を求める。</a:t>
            </a:r>
            <a:endParaRPr lang="en-US" altLang="ja-JP" dirty="0"/>
          </a:p>
          <a:p>
            <a:pPr marL="0" indent="0">
              <a:buNone/>
            </a:pPr>
            <a:r>
              <a:rPr kumimoji="1" lang="ja-JP" altLang="en-US" dirty="0" smtClean="0"/>
              <a:t>　</a:t>
            </a:r>
            <a:endParaRPr kumimoji="1" lang="ja-JP" altLang="en-US" dirty="0"/>
          </a:p>
        </p:txBody>
      </p:sp>
    </p:spTree>
    <p:extLst>
      <p:ext uri="{BB962C8B-B14F-4D97-AF65-F5344CB8AC3E}">
        <p14:creationId xmlns:p14="http://schemas.microsoft.com/office/powerpoint/2010/main" val="71803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7-27 16.21.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549" y="2205746"/>
            <a:ext cx="5168900" cy="495300"/>
          </a:xfrm>
          <a:prstGeom prst="rect">
            <a:avLst/>
          </a:prstGeom>
        </p:spPr>
      </p:pic>
      <p:sp>
        <p:nvSpPr>
          <p:cNvPr id="3" name="テキスト ボックス 2"/>
          <p:cNvSpPr txBox="1"/>
          <p:nvPr/>
        </p:nvSpPr>
        <p:spPr>
          <a:xfrm>
            <a:off x="1682750" y="1005417"/>
            <a:ext cx="6345183" cy="1200329"/>
          </a:xfrm>
          <a:prstGeom prst="rect">
            <a:avLst/>
          </a:prstGeom>
          <a:noFill/>
        </p:spPr>
        <p:txBody>
          <a:bodyPr wrap="square" rtlCol="0">
            <a:spAutoFit/>
          </a:bodyPr>
          <a:lstStyle/>
          <a:p>
            <a:r>
              <a:rPr kumimoji="1" lang="ja-JP" altLang="en-US" dirty="0" smtClean="0"/>
              <a:t>以下の式を用いた。</a:t>
            </a:r>
            <a:r>
              <a:rPr kumimoji="1" lang="en-US" altLang="ja-JP" dirty="0" smtClean="0"/>
              <a:t>y</a:t>
            </a:r>
            <a:r>
              <a:rPr kumimoji="1" lang="ja-JP" altLang="en-US" dirty="0" smtClean="0"/>
              <a:t>は工業用水需要量、</a:t>
            </a:r>
            <a:r>
              <a:rPr kumimoji="1" lang="en-US" altLang="ja-JP" dirty="0" smtClean="0"/>
              <a:t>B</a:t>
            </a:r>
            <a:r>
              <a:rPr kumimoji="1" lang="ja-JP" altLang="en-US" baseline="-25000" dirty="0" smtClean="0"/>
              <a:t>０</a:t>
            </a:r>
            <a:r>
              <a:rPr kumimoji="1" lang="ja-JP" altLang="en-US" dirty="0" smtClean="0"/>
              <a:t>は切片、</a:t>
            </a:r>
            <a:r>
              <a:rPr kumimoji="1" lang="en-US" altLang="ja-JP" dirty="0" smtClean="0"/>
              <a:t>B</a:t>
            </a:r>
            <a:r>
              <a:rPr kumimoji="1" lang="en-US" altLang="ja-JP" baseline="-25000" dirty="0" smtClean="0"/>
              <a:t>1</a:t>
            </a:r>
            <a:endParaRPr kumimoji="1" lang="en-US" altLang="ja-JP" dirty="0" smtClean="0"/>
          </a:p>
          <a:p>
            <a:r>
              <a:rPr kumimoji="1" lang="ja-JP" altLang="en-US" dirty="0" smtClean="0"/>
              <a:t>は処置群の価格以外の固有要因、</a:t>
            </a:r>
            <a:r>
              <a:rPr kumimoji="1" lang="en-US" altLang="ja-JP" dirty="0" smtClean="0"/>
              <a:t>d2</a:t>
            </a:r>
            <a:r>
              <a:rPr kumimoji="1" lang="ja-JP" altLang="en-US" dirty="0" smtClean="0"/>
              <a:t>は価格改定後ダミー、</a:t>
            </a:r>
            <a:endParaRPr kumimoji="1" lang="en-US" altLang="ja-JP" dirty="0" smtClean="0"/>
          </a:p>
          <a:p>
            <a:r>
              <a:rPr kumimoji="1" lang="en-US" altLang="ja-JP" dirty="0" err="1" smtClean="0"/>
              <a:t>dT</a:t>
            </a:r>
            <a:r>
              <a:rPr kumimoji="1" lang="ja-JP" altLang="en-US" dirty="0" smtClean="0"/>
              <a:t>は処置群ダミー、</a:t>
            </a:r>
            <a:r>
              <a:rPr lang="en-US" altLang="ja-JP" i="1" dirty="0" smtClean="0"/>
              <a:t>δ0</a:t>
            </a:r>
            <a:r>
              <a:rPr kumimoji="1" lang="ja-JP" altLang="en-US" dirty="0" smtClean="0"/>
              <a:t>は価格改定後に全体に及んだ外的要因、</a:t>
            </a:r>
            <a:r>
              <a:rPr lang="en-US" altLang="ja-JP" i="1" dirty="0" err="1" smtClean="0"/>
              <a:t>δ</a:t>
            </a:r>
            <a:r>
              <a:rPr lang="ja-JP" altLang="en-US" baseline="-25000" dirty="0" smtClean="0"/>
              <a:t>１</a:t>
            </a:r>
            <a:r>
              <a:rPr kumimoji="1" lang="ja-JP" altLang="en-US" dirty="0" smtClean="0"/>
              <a:t>は価格改定後に処置群のみに及んだ影響である。</a:t>
            </a:r>
            <a:endParaRPr kumimoji="1" lang="en-US" altLang="ja-JP" dirty="0" smtClean="0"/>
          </a:p>
        </p:txBody>
      </p:sp>
      <p:pic>
        <p:nvPicPr>
          <p:cNvPr id="5" name="図 4" descr="スクリーンショット 2015-07-27 16.22.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120" y="3048000"/>
            <a:ext cx="6631813" cy="2508250"/>
          </a:xfrm>
          <a:prstGeom prst="rect">
            <a:avLst/>
          </a:prstGeom>
        </p:spPr>
      </p:pic>
      <p:sp>
        <p:nvSpPr>
          <p:cNvPr id="6" name="テキスト ボックス 5"/>
          <p:cNvSpPr txBox="1"/>
          <p:nvPr/>
        </p:nvSpPr>
        <p:spPr>
          <a:xfrm>
            <a:off x="3799417" y="5640917"/>
            <a:ext cx="1904976" cy="369332"/>
          </a:xfrm>
          <a:prstGeom prst="rect">
            <a:avLst/>
          </a:prstGeom>
          <a:noFill/>
        </p:spPr>
        <p:txBody>
          <a:bodyPr wrap="none" rtlCol="0">
            <a:spAutoFit/>
          </a:bodyPr>
          <a:lstStyle/>
          <a:p>
            <a:r>
              <a:rPr kumimoji="1" lang="en-US" altLang="ja-JP" dirty="0" smtClean="0"/>
              <a:t>Wooldridge(2009)</a:t>
            </a:r>
          </a:p>
        </p:txBody>
      </p:sp>
    </p:spTree>
    <p:extLst>
      <p:ext uri="{BB962C8B-B14F-4D97-AF65-F5344CB8AC3E}">
        <p14:creationId xmlns:p14="http://schemas.microsoft.com/office/powerpoint/2010/main" val="184928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7-27 16.21.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388" y="2378776"/>
            <a:ext cx="3429000" cy="533400"/>
          </a:xfrm>
          <a:prstGeom prst="rect">
            <a:avLst/>
          </a:prstGeom>
        </p:spPr>
      </p:pic>
      <p:sp>
        <p:nvSpPr>
          <p:cNvPr id="5" name="テキスト ボックス 4"/>
          <p:cNvSpPr txBox="1"/>
          <p:nvPr/>
        </p:nvSpPr>
        <p:spPr>
          <a:xfrm>
            <a:off x="1566333" y="1217083"/>
            <a:ext cx="7571303" cy="923330"/>
          </a:xfrm>
          <a:prstGeom prst="rect">
            <a:avLst/>
          </a:prstGeom>
          <a:noFill/>
        </p:spPr>
        <p:txBody>
          <a:bodyPr wrap="none" rtlCol="0">
            <a:spAutoFit/>
          </a:bodyPr>
          <a:lstStyle/>
          <a:p>
            <a:r>
              <a:rPr kumimoji="1" lang="ja-JP" altLang="en-US" dirty="0" smtClean="0"/>
              <a:t>今回は処置群に東京都、神奈川県、三重県を対照群には</a:t>
            </a:r>
            <a:endParaRPr kumimoji="1" lang="en-US" altLang="ja-JP" dirty="0" smtClean="0"/>
          </a:p>
          <a:p>
            <a:r>
              <a:rPr kumimoji="1" lang="ja-JP" altLang="en-US" dirty="0" smtClean="0"/>
              <a:t>福島県、千葉県、大阪府を設定した。</a:t>
            </a:r>
            <a:endParaRPr kumimoji="1" lang="en-US" altLang="ja-JP" dirty="0" smtClean="0"/>
          </a:p>
          <a:p>
            <a:r>
              <a:rPr kumimoji="1" lang="ja-JP" altLang="en-US" dirty="0" smtClean="0"/>
              <a:t>価格改定年は昭和５６年度でありその前後２年度を用いて推定した。</a:t>
            </a:r>
            <a:endParaRPr kumimoji="1" lang="ja-JP" altLang="en-US" dirty="0"/>
          </a:p>
        </p:txBody>
      </p:sp>
      <p:graphicFrame>
        <p:nvGraphicFramePr>
          <p:cNvPr id="7" name="表 6"/>
          <p:cNvGraphicFramePr>
            <a:graphicFrameLocks noGrp="1"/>
          </p:cNvGraphicFramePr>
          <p:nvPr/>
        </p:nvGraphicFramePr>
        <p:xfrm>
          <a:off x="1815306" y="3152775"/>
          <a:ext cx="5511800" cy="1600200"/>
        </p:xfrm>
        <a:graphic>
          <a:graphicData uri="http://schemas.openxmlformats.org/drawingml/2006/table">
            <a:tbl>
              <a:tblPr/>
              <a:tblGrid>
                <a:gridCol w="977900"/>
                <a:gridCol w="723900"/>
                <a:gridCol w="1028700"/>
                <a:gridCol w="876300"/>
                <a:gridCol w="1028700"/>
                <a:gridCol w="876300"/>
              </a:tblGrid>
              <a:tr h="228600">
                <a:tc gridSpan="2">
                  <a:txBody>
                    <a:bodyPr/>
                    <a:lstStyle/>
                    <a:p>
                      <a:pPr algn="ctr" fontAlgn="b"/>
                      <a:r>
                        <a:rPr lang="en-US" sz="1200" b="0" i="0" u="none" strike="noStrike">
                          <a:solidFill>
                            <a:srgbClr val="000000"/>
                          </a:solidFill>
                          <a:effectLst/>
                          <a:latin typeface="ＭＳ Ｐゴシック"/>
                        </a:rPr>
                        <a:t>unit m3/day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Ｐゴシック"/>
                        </a:rPr>
                        <a:t>昭和</a:t>
                      </a:r>
                      <a:r>
                        <a:rPr lang="en-US" altLang="ja-JP" sz="1200" b="0" i="0" u="none" strike="noStrike">
                          <a:solidFill>
                            <a:srgbClr val="000000"/>
                          </a:solidFill>
                          <a:effectLst/>
                          <a:latin typeface="ＭＳ Ｐゴシック"/>
                        </a:rPr>
                        <a:t>54</a:t>
                      </a:r>
                      <a:r>
                        <a:rPr lang="ja-JP" altLang="en-US" sz="1200" b="0" i="0" u="none" strike="noStrike">
                          <a:solidFill>
                            <a:srgbClr val="000000"/>
                          </a:solidFill>
                          <a:effectLst/>
                          <a:latin typeface="ＭＳ Ｐゴシック"/>
                        </a:rPr>
                        <a:t>年度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昭和</a:t>
                      </a:r>
                      <a:r>
                        <a:rPr lang="en-US" altLang="ja-JP" sz="1200" b="0" i="0" u="none" strike="noStrike">
                          <a:solidFill>
                            <a:srgbClr val="000000"/>
                          </a:solidFill>
                          <a:effectLst/>
                          <a:latin typeface="ＭＳ Ｐゴシック"/>
                        </a:rPr>
                        <a:t>55</a:t>
                      </a:r>
                      <a:r>
                        <a:rPr lang="ja-JP" altLang="en-US" sz="1200" b="0" i="0" u="none" strike="noStrike">
                          <a:solidFill>
                            <a:srgbClr val="000000"/>
                          </a:solidFill>
                          <a:effectLst/>
                          <a:latin typeface="ＭＳ Ｐゴシック"/>
                        </a:rPr>
                        <a:t>年度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昭和</a:t>
                      </a:r>
                      <a:r>
                        <a:rPr lang="en-US" altLang="ja-JP" sz="1200" b="0" i="0" u="none" strike="noStrike">
                          <a:solidFill>
                            <a:srgbClr val="000000"/>
                          </a:solidFill>
                          <a:effectLst/>
                          <a:latin typeface="ＭＳ Ｐゴシック"/>
                        </a:rPr>
                        <a:t>57</a:t>
                      </a:r>
                      <a:r>
                        <a:rPr lang="ja-JP" altLang="en-US" sz="1200" b="0" i="0" u="none" strike="noStrike">
                          <a:solidFill>
                            <a:srgbClr val="000000"/>
                          </a:solidFill>
                          <a:effectLst/>
                          <a:latin typeface="ＭＳ Ｐゴシック"/>
                        </a:rPr>
                        <a:t>年度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昭和</a:t>
                      </a:r>
                      <a:r>
                        <a:rPr lang="en-US" altLang="ja-JP" sz="1200" b="0" i="0" u="none" strike="noStrike">
                          <a:solidFill>
                            <a:srgbClr val="000000"/>
                          </a:solidFill>
                          <a:effectLst/>
                          <a:latin typeface="ＭＳ Ｐゴシック"/>
                        </a:rPr>
                        <a:t>58</a:t>
                      </a:r>
                      <a:r>
                        <a:rPr lang="ja-JP" altLang="en-US" sz="1200" b="0" i="0" u="none" strike="noStrike">
                          <a:solidFill>
                            <a:srgbClr val="000000"/>
                          </a:solidFill>
                          <a:effectLst/>
                          <a:latin typeface="ＭＳ Ｐゴシック"/>
                        </a:rPr>
                        <a:t>年度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rowSpan="3">
                  <a:txBody>
                    <a:bodyPr/>
                    <a:lstStyle/>
                    <a:p>
                      <a:pPr algn="ctr" fontAlgn="ctr"/>
                      <a:r>
                        <a:rPr lang="ja-JP" altLang="en-US" sz="1200" b="0" i="0" u="none" strike="noStrike">
                          <a:solidFill>
                            <a:srgbClr val="000000"/>
                          </a:solidFill>
                          <a:effectLst/>
                          <a:latin typeface="ＭＳ Ｐゴシック"/>
                        </a:rPr>
                        <a:t>処置群</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ＭＳ Ｐゴシック"/>
                        </a:rPr>
                        <a:t>三重県</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519803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505576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484149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478675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ＭＳ Ｐゴシック"/>
                        </a:rPr>
                        <a:t>神奈川県</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607548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599553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577904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568775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ＭＳ Ｐゴシック"/>
                        </a:rPr>
                        <a:t>東京都</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5778580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5080326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4537922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4204214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rowSpan="3">
                  <a:txBody>
                    <a:bodyPr/>
                    <a:lstStyle/>
                    <a:p>
                      <a:pPr algn="ctr" fontAlgn="ctr"/>
                      <a:r>
                        <a:rPr lang="ja-JP" altLang="en-US" sz="1200" b="0" i="0" u="none" strike="noStrike">
                          <a:solidFill>
                            <a:srgbClr val="000000"/>
                          </a:solidFill>
                          <a:effectLst/>
                          <a:latin typeface="ＭＳ Ｐゴシック"/>
                        </a:rPr>
                        <a:t>対照群</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ＭＳ Ｐゴシック"/>
                        </a:rPr>
                        <a:t>大阪府</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7998565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8052073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7399318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7372228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ＭＳ Ｐゴシック"/>
                        </a:rPr>
                        <a:t>千葉県</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18091132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17274779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16768093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16472856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ＭＳ Ｐゴシック"/>
                        </a:rPr>
                        <a:t>福島県</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2067255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1862695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ＭＳ Ｐゴシック"/>
                        </a:rPr>
                        <a:t>1633159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ＭＳ Ｐゴシック"/>
                        </a:rPr>
                        <a:t>1564832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17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7-28 17.44.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61" y="325667"/>
            <a:ext cx="8456064" cy="5731735"/>
          </a:xfrm>
          <a:prstGeom prst="rect">
            <a:avLst/>
          </a:prstGeom>
        </p:spPr>
      </p:pic>
      <p:sp>
        <p:nvSpPr>
          <p:cNvPr id="3" name="テキスト ボックス 2"/>
          <p:cNvSpPr txBox="1"/>
          <p:nvPr/>
        </p:nvSpPr>
        <p:spPr>
          <a:xfrm>
            <a:off x="3147957" y="6133270"/>
            <a:ext cx="2954655" cy="369332"/>
          </a:xfrm>
          <a:prstGeom prst="rect">
            <a:avLst/>
          </a:prstGeom>
          <a:noFill/>
        </p:spPr>
        <p:txBody>
          <a:bodyPr wrap="none" rtlCol="0">
            <a:spAutoFit/>
          </a:bodyPr>
          <a:lstStyle/>
          <a:p>
            <a:r>
              <a:rPr kumimoji="1" lang="ja-JP" altLang="en-US" dirty="0" smtClean="0"/>
              <a:t>東京都水道局（２０１５）</a:t>
            </a:r>
            <a:endParaRPr kumimoji="1" lang="ja-JP" altLang="en-US" dirty="0"/>
          </a:p>
        </p:txBody>
      </p:sp>
    </p:spTree>
    <p:extLst>
      <p:ext uri="{BB962C8B-B14F-4D97-AF65-F5344CB8AC3E}">
        <p14:creationId xmlns:p14="http://schemas.microsoft.com/office/powerpoint/2010/main" val="351428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推定結果</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計算の結果、</a:t>
            </a:r>
            <a:r>
              <a:rPr lang="en-US" altLang="ja-JP" dirty="0" err="1" smtClean="0"/>
              <a:t>δ</a:t>
            </a:r>
            <a:r>
              <a:rPr lang="ja-JP" altLang="en-US" dirty="0" smtClean="0"/>
              <a:t>の推定量は</a:t>
            </a:r>
            <a:endParaRPr lang="en-US" altLang="ja-JP" dirty="0" smtClean="0"/>
          </a:p>
          <a:p>
            <a:pPr marL="0" indent="0">
              <a:buNone/>
            </a:pPr>
            <a:r>
              <a:rPr lang="en-US" altLang="ja-JP" dirty="0"/>
              <a:t> </a:t>
            </a:r>
            <a:r>
              <a:rPr lang="en-US" altLang="ja-JP" dirty="0" smtClean="0"/>
              <a:t>(</a:t>
            </a:r>
            <a:r>
              <a:rPr lang="ja-JP" altLang="en-US" dirty="0" smtClean="0"/>
              <a:t>２１８１８７９ー９２２４４１６</a:t>
            </a:r>
            <a:r>
              <a:rPr lang="en-US" altLang="ja-JP" dirty="0" smtClean="0"/>
              <a:t>)</a:t>
            </a:r>
            <a:r>
              <a:rPr lang="ja-JP" altLang="en-US" dirty="0" smtClean="0"/>
              <a:t>ー</a:t>
            </a:r>
            <a:r>
              <a:rPr lang="en-US" altLang="ja-JP" dirty="0" smtClean="0"/>
              <a:t>(</a:t>
            </a:r>
            <a:r>
              <a:rPr lang="ja-JP" altLang="en-US" dirty="0" smtClean="0"/>
              <a:t>１８０８６０６ー８５３５０８１</a:t>
            </a:r>
            <a:r>
              <a:rPr lang="en-US" altLang="ja-JP" dirty="0" smtClean="0"/>
              <a:t>)=</a:t>
            </a:r>
            <a:r>
              <a:rPr lang="ja-JP" altLang="en-US" dirty="0" smtClean="0"/>
              <a:t>ー３１６０４４</a:t>
            </a:r>
            <a:endParaRPr lang="en-US" altLang="ja-JP" dirty="0" smtClean="0"/>
          </a:p>
          <a:p>
            <a:pPr marL="0" indent="0">
              <a:buNone/>
            </a:pPr>
            <a:r>
              <a:rPr kumimoji="1" lang="ja-JP" altLang="en-US" dirty="0" smtClean="0"/>
              <a:t>価格変化は東京都</a:t>
            </a:r>
            <a:r>
              <a:rPr lang="ja-JP" altLang="en-US" dirty="0" smtClean="0"/>
              <a:t>１１．８</a:t>
            </a:r>
            <a:r>
              <a:rPr kumimoji="1" lang="ja-JP" altLang="en-US" dirty="0" smtClean="0"/>
              <a:t>円</a:t>
            </a:r>
            <a:r>
              <a:rPr lang="ja-JP" altLang="en-US" dirty="0" smtClean="0"/>
              <a:t>、神奈川県５．２円、三重県３．６円から需要量で加重平均を取り１０．４９円となった。昭和５５年度東京都の需要量は５７７８５８０</a:t>
            </a:r>
            <a:r>
              <a:rPr lang="en-US" altLang="ja-JP" dirty="0" smtClean="0"/>
              <a:t>m3/day</a:t>
            </a:r>
            <a:r>
              <a:rPr lang="ja-JP" altLang="en-US" dirty="0" smtClean="0"/>
              <a:t>、価格は２６．２円。</a:t>
            </a:r>
            <a:endParaRPr lang="en-US" altLang="ja-JP" dirty="0" smtClean="0"/>
          </a:p>
        </p:txBody>
      </p:sp>
    </p:spTree>
    <p:extLst>
      <p:ext uri="{BB962C8B-B14F-4D97-AF65-F5344CB8AC3E}">
        <p14:creationId xmlns:p14="http://schemas.microsoft.com/office/powerpoint/2010/main" val="167094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2825750" y="4466167"/>
            <a:ext cx="38523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直線矢印コネクタ 4"/>
          <p:cNvCxnSpPr/>
          <p:nvPr/>
        </p:nvCxnSpPr>
        <p:spPr>
          <a:xfrm flipV="1">
            <a:off x="2825750" y="1830917"/>
            <a:ext cx="0" cy="2635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825750" y="2370667"/>
            <a:ext cx="2264833" cy="209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2825750" y="3524250"/>
            <a:ext cx="1238250" cy="10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4064000" y="3534833"/>
            <a:ext cx="0" cy="931334"/>
          </a:xfrm>
          <a:prstGeom prst="line">
            <a:avLst/>
          </a:prstGeom>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2528035" y="4667250"/>
            <a:ext cx="297715" cy="369332"/>
          </a:xfrm>
          <a:prstGeom prst="rect">
            <a:avLst/>
          </a:prstGeom>
          <a:noFill/>
        </p:spPr>
        <p:txBody>
          <a:bodyPr wrap="none" rtlCol="0">
            <a:spAutoFit/>
          </a:bodyPr>
          <a:lstStyle/>
          <a:p>
            <a:r>
              <a:rPr kumimoji="1" lang="en-US" altLang="ja-JP" dirty="0"/>
              <a:t>a</a:t>
            </a:r>
            <a:endParaRPr kumimoji="1" lang="en-US" altLang="ja-JP" dirty="0" smtClean="0"/>
          </a:p>
        </p:txBody>
      </p:sp>
      <p:sp>
        <p:nvSpPr>
          <p:cNvPr id="15" name="テキスト ボックス 14"/>
          <p:cNvSpPr txBox="1"/>
          <p:nvPr/>
        </p:nvSpPr>
        <p:spPr>
          <a:xfrm>
            <a:off x="3915142" y="4667250"/>
            <a:ext cx="308310" cy="369332"/>
          </a:xfrm>
          <a:prstGeom prst="rect">
            <a:avLst/>
          </a:prstGeom>
          <a:noFill/>
        </p:spPr>
        <p:txBody>
          <a:bodyPr wrap="none" rtlCol="0">
            <a:spAutoFit/>
          </a:bodyPr>
          <a:lstStyle/>
          <a:p>
            <a:r>
              <a:rPr kumimoji="1" lang="en-US" altLang="ja-JP" dirty="0" smtClean="0"/>
              <a:t>b</a:t>
            </a:r>
          </a:p>
        </p:txBody>
      </p:sp>
      <p:sp>
        <p:nvSpPr>
          <p:cNvPr id="16" name="テキスト ボックス 15"/>
          <p:cNvSpPr txBox="1"/>
          <p:nvPr/>
        </p:nvSpPr>
        <p:spPr>
          <a:xfrm>
            <a:off x="4941725" y="4667250"/>
            <a:ext cx="285881" cy="369332"/>
          </a:xfrm>
          <a:prstGeom prst="rect">
            <a:avLst/>
          </a:prstGeom>
          <a:noFill/>
        </p:spPr>
        <p:txBody>
          <a:bodyPr wrap="none" rtlCol="0">
            <a:spAutoFit/>
          </a:bodyPr>
          <a:lstStyle/>
          <a:p>
            <a:r>
              <a:rPr kumimoji="1" lang="en-US" altLang="ja-JP" dirty="0"/>
              <a:t>c</a:t>
            </a:r>
            <a:endParaRPr kumimoji="1" lang="en-US" altLang="ja-JP" dirty="0" smtClean="0"/>
          </a:p>
        </p:txBody>
      </p:sp>
      <p:sp>
        <p:nvSpPr>
          <p:cNvPr id="17" name="テキスト ボックス 16"/>
          <p:cNvSpPr txBox="1"/>
          <p:nvPr/>
        </p:nvSpPr>
        <p:spPr>
          <a:xfrm>
            <a:off x="2496272" y="3339584"/>
            <a:ext cx="308310" cy="369332"/>
          </a:xfrm>
          <a:prstGeom prst="rect">
            <a:avLst/>
          </a:prstGeom>
          <a:noFill/>
        </p:spPr>
        <p:txBody>
          <a:bodyPr wrap="none" rtlCol="0">
            <a:spAutoFit/>
          </a:bodyPr>
          <a:lstStyle/>
          <a:p>
            <a:r>
              <a:rPr kumimoji="1" lang="en-US" altLang="ja-JP" dirty="0" smtClean="0"/>
              <a:t>d</a:t>
            </a:r>
          </a:p>
        </p:txBody>
      </p:sp>
      <p:sp>
        <p:nvSpPr>
          <p:cNvPr id="18" name="テキスト ボックス 17"/>
          <p:cNvSpPr txBox="1"/>
          <p:nvPr/>
        </p:nvSpPr>
        <p:spPr>
          <a:xfrm>
            <a:off x="4095749" y="3259666"/>
            <a:ext cx="299519" cy="369332"/>
          </a:xfrm>
          <a:prstGeom prst="rect">
            <a:avLst/>
          </a:prstGeom>
          <a:noFill/>
        </p:spPr>
        <p:txBody>
          <a:bodyPr wrap="none" rtlCol="0">
            <a:spAutoFit/>
          </a:bodyPr>
          <a:lstStyle/>
          <a:p>
            <a:r>
              <a:rPr kumimoji="1" lang="en-US" altLang="ja-JP" dirty="0" smtClean="0"/>
              <a:t>e</a:t>
            </a:r>
          </a:p>
        </p:txBody>
      </p:sp>
      <p:sp>
        <p:nvSpPr>
          <p:cNvPr id="19" name="テキスト ボックス 18"/>
          <p:cNvSpPr txBox="1"/>
          <p:nvPr/>
        </p:nvSpPr>
        <p:spPr>
          <a:xfrm>
            <a:off x="2496272" y="2186001"/>
            <a:ext cx="261610" cy="369332"/>
          </a:xfrm>
          <a:prstGeom prst="rect">
            <a:avLst/>
          </a:prstGeom>
          <a:noFill/>
        </p:spPr>
        <p:txBody>
          <a:bodyPr wrap="none" rtlCol="0">
            <a:spAutoFit/>
          </a:bodyPr>
          <a:lstStyle/>
          <a:p>
            <a:r>
              <a:rPr kumimoji="1" lang="en-US" altLang="ja-JP" dirty="0" smtClean="0"/>
              <a:t>f</a:t>
            </a:r>
          </a:p>
        </p:txBody>
      </p:sp>
    </p:spTree>
    <p:extLst>
      <p:ext uri="{BB962C8B-B14F-4D97-AF65-F5344CB8AC3E}">
        <p14:creationId xmlns:p14="http://schemas.microsoft.com/office/powerpoint/2010/main" val="135234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余剰の結果</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DID</a:t>
            </a:r>
            <a:r>
              <a:rPr lang="ja-JP" altLang="en-US" dirty="0" smtClean="0"/>
              <a:t>によって需要曲線を導出したが価格を０と仮定したときの需要量が約６５６万</a:t>
            </a:r>
            <a:r>
              <a:rPr lang="en-US" altLang="ja-JP" dirty="0" smtClean="0"/>
              <a:t>m</a:t>
            </a:r>
            <a:r>
              <a:rPr lang="ja-JP" altLang="en-US" baseline="30000" dirty="0" smtClean="0"/>
              <a:t>３</a:t>
            </a:r>
            <a:r>
              <a:rPr lang="ja-JP" altLang="en-US" dirty="0" smtClean="0"/>
              <a:t>となり、地下水を使用していたときの最大値約６０万</a:t>
            </a:r>
            <a:r>
              <a:rPr lang="en-US" altLang="ja-JP" dirty="0" smtClean="0"/>
              <a:t>m</a:t>
            </a:r>
            <a:r>
              <a:rPr lang="ja-JP" altLang="en-US" baseline="30000" dirty="0" smtClean="0"/>
              <a:t>３</a:t>
            </a:r>
            <a:r>
              <a:rPr lang="ja-JP" altLang="en-US" dirty="0" smtClean="0"/>
              <a:t>とはかけ離れたものとなった。余剰の合計は日量を年換算にして合計約５千億円（データの都合で今回は１９９０年度までの総計。残りのデータは東京都水道局事業年報より後日追加予定）</a:t>
            </a: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145058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3.2 </a:t>
            </a:r>
            <a:r>
              <a:rPr lang="ja-JP" altLang="en-US" dirty="0"/>
              <a:t>工業用水</a:t>
            </a:r>
            <a:r>
              <a:rPr lang="ja-JP" altLang="en-US" dirty="0" smtClean="0"/>
              <a:t>供給による社会的費用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工業用水導入の経緯から供給価格は上水道に比べて安い水準に設定された。そのため供給主体である東京都水道局の工業用水部門は慢性的に赤字である。</a:t>
            </a:r>
            <a:endParaRPr kumimoji="1" lang="en-US" altLang="ja-JP" dirty="0" smtClean="0"/>
          </a:p>
          <a:p>
            <a:r>
              <a:rPr lang="ja-JP" altLang="en-US" dirty="0" smtClean="0"/>
              <a:t>財務諸表の収益的収支から、工業用水供給とは関係なしに得られ赤字の補填に当てられている営業外収益を供給による社会的費用とした。また資本的収支において工業用水供給による収益は皆無のため費用項目である工業用水道改良費等を社会的費用に計上した。</a:t>
            </a:r>
            <a:endParaRPr kumimoji="1" lang="ja-JP" altLang="en-US" dirty="0"/>
          </a:p>
        </p:txBody>
      </p:sp>
    </p:spTree>
    <p:extLst>
      <p:ext uri="{BB962C8B-B14F-4D97-AF65-F5344CB8AC3E}">
        <p14:creationId xmlns:p14="http://schemas.microsoft.com/office/powerpoint/2010/main" val="97485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779463" y="1949824"/>
            <a:ext cx="7583488" cy="4359536"/>
          </a:xfrm>
        </p:spPr>
        <p:txBody>
          <a:bodyPr>
            <a:normAutofit lnSpcReduction="10000"/>
          </a:bodyPr>
          <a:lstStyle/>
          <a:p>
            <a:r>
              <a:rPr lang="en-US" altLang="ja-JP" dirty="0" smtClean="0"/>
              <a:t>1. </a:t>
            </a:r>
            <a:r>
              <a:rPr lang="ja-JP" altLang="en-US" dirty="0" smtClean="0"/>
              <a:t>本レポートの趣旨</a:t>
            </a:r>
            <a:endParaRPr lang="en-US" altLang="ja-JP" dirty="0" smtClean="0"/>
          </a:p>
          <a:p>
            <a:r>
              <a:rPr lang="en-US" altLang="ja-JP" dirty="0"/>
              <a:t>2</a:t>
            </a:r>
            <a:r>
              <a:rPr kumimoji="1" lang="en-US" altLang="ja-JP" dirty="0" smtClean="0"/>
              <a:t>. </a:t>
            </a:r>
            <a:r>
              <a:rPr lang="ja-JP" altLang="en-US" dirty="0" smtClean="0"/>
              <a:t>地下水と地盤沈下の関連性</a:t>
            </a:r>
            <a:endParaRPr lang="en-US" altLang="ja-JP" dirty="0" smtClean="0"/>
          </a:p>
          <a:p>
            <a:r>
              <a:rPr lang="en-US" altLang="ja-JP" dirty="0" smtClean="0"/>
              <a:t>3. </a:t>
            </a:r>
            <a:r>
              <a:rPr lang="ja-JP" altLang="en-US" dirty="0" smtClean="0"/>
              <a:t>政策評価</a:t>
            </a:r>
            <a:r>
              <a:rPr lang="ja-JP" altLang="ja-JP" dirty="0"/>
              <a:t>　</a:t>
            </a:r>
            <a:endParaRPr lang="en-US" altLang="ja-JP" dirty="0" smtClean="0"/>
          </a:p>
          <a:p>
            <a:r>
              <a:rPr lang="ja-JP" altLang="ja-JP" dirty="0"/>
              <a:t>　</a:t>
            </a:r>
            <a:r>
              <a:rPr lang="en-US" altLang="ja-JP" dirty="0" smtClean="0"/>
              <a:t>3.1 </a:t>
            </a:r>
            <a:r>
              <a:rPr lang="ja-JP" altLang="en-US" dirty="0" smtClean="0"/>
              <a:t>消費者余剰による費用の測定</a:t>
            </a:r>
            <a:endParaRPr lang="en-US" altLang="ja-JP" dirty="0" smtClean="0"/>
          </a:p>
          <a:p>
            <a:r>
              <a:rPr lang="ja-JP" altLang="ja-JP" dirty="0"/>
              <a:t>　</a:t>
            </a:r>
            <a:r>
              <a:rPr lang="en-US" altLang="ja-JP" dirty="0" smtClean="0"/>
              <a:t>3.2 </a:t>
            </a:r>
            <a:r>
              <a:rPr lang="ja-JP" altLang="en-US" dirty="0" smtClean="0"/>
              <a:t>工業用水供給による社会的費用</a:t>
            </a:r>
            <a:endParaRPr lang="en-US" altLang="ja-JP" dirty="0" smtClean="0"/>
          </a:p>
          <a:p>
            <a:r>
              <a:rPr lang="ja-JP" altLang="ja-JP" dirty="0"/>
              <a:t>　</a:t>
            </a:r>
            <a:r>
              <a:rPr lang="en-US" altLang="ja-JP" dirty="0" smtClean="0"/>
              <a:t>3.3 </a:t>
            </a:r>
            <a:r>
              <a:rPr lang="ja-JP" altLang="en-US" dirty="0" smtClean="0"/>
              <a:t>固定資産価格と政策便益</a:t>
            </a:r>
            <a:endParaRPr lang="en-US" altLang="ja-JP" dirty="0" smtClean="0"/>
          </a:p>
          <a:p>
            <a:r>
              <a:rPr lang="en-US" altLang="ja-JP" dirty="0" smtClean="0"/>
              <a:t>4. </a:t>
            </a:r>
            <a:r>
              <a:rPr lang="ja-JP" altLang="en-US" dirty="0" smtClean="0"/>
              <a:t>考察と後期に向けた課題</a:t>
            </a:r>
            <a:r>
              <a:rPr lang="en-US" altLang="ja-JP" dirty="0" smtClean="0"/>
              <a:t> </a:t>
            </a:r>
          </a:p>
          <a:p>
            <a:r>
              <a:rPr lang="en-US" altLang="ja-JP" dirty="0" smtClean="0"/>
              <a:t>5. </a:t>
            </a:r>
            <a:r>
              <a:rPr lang="ja-JP" altLang="en-US" dirty="0" smtClean="0"/>
              <a:t>参考文献</a:t>
            </a:r>
            <a:endParaRPr lang="en-US" altLang="ja-JP" dirty="0" smtClean="0"/>
          </a:p>
        </p:txBody>
      </p:sp>
    </p:spTree>
    <p:extLst>
      <p:ext uri="{BB962C8B-B14F-4D97-AF65-F5344CB8AC3E}">
        <p14:creationId xmlns:p14="http://schemas.microsoft.com/office/powerpoint/2010/main" val="170426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18564" y="489645"/>
            <a:ext cx="4572000" cy="369332"/>
          </a:xfrm>
          <a:prstGeom prst="rect">
            <a:avLst/>
          </a:prstGeom>
        </p:spPr>
        <p:txBody>
          <a:bodyPr>
            <a:spAutoFit/>
          </a:bodyPr>
          <a:lstStyle/>
          <a:p>
            <a:r>
              <a:rPr lang="ja-JP" altLang="ja-JP" dirty="0"/>
              <a:t>予算決算</a:t>
            </a:r>
            <a:r>
              <a:rPr lang="ja-JP" altLang="ja-JP" dirty="0" smtClean="0"/>
              <a:t>対照表</a:t>
            </a:r>
            <a:r>
              <a:rPr lang="ja-JP" altLang="en-US" dirty="0" smtClean="0"/>
              <a:t>　</a:t>
            </a:r>
            <a:r>
              <a:rPr lang="ja-JP" altLang="ja-JP" dirty="0" smtClean="0"/>
              <a:t>収益的</a:t>
            </a:r>
            <a:r>
              <a:rPr lang="ja-JP" altLang="ja-JP" dirty="0"/>
              <a:t>収入及び支出</a:t>
            </a:r>
          </a:p>
        </p:txBody>
      </p:sp>
      <p:pic>
        <p:nvPicPr>
          <p:cNvPr id="3" name="図 2" descr="9557757172:Desktop:スクリーンショット 2015-07-25 18.22.03.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0893" y="858977"/>
            <a:ext cx="6790903" cy="4492814"/>
          </a:xfrm>
          <a:prstGeom prst="rect">
            <a:avLst/>
          </a:prstGeom>
          <a:noFill/>
          <a:ln>
            <a:noFill/>
          </a:ln>
        </p:spPr>
      </p:pic>
    </p:spTree>
    <p:extLst>
      <p:ext uri="{BB962C8B-B14F-4D97-AF65-F5344CB8AC3E}">
        <p14:creationId xmlns:p14="http://schemas.microsoft.com/office/powerpoint/2010/main" val="328472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9557757172:Desktop:スクリーンショット 2015-07-25 18.22.26.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3910" y="1180716"/>
            <a:ext cx="7117798" cy="4464175"/>
          </a:xfrm>
          <a:prstGeom prst="rect">
            <a:avLst/>
          </a:prstGeom>
          <a:noFill/>
          <a:ln>
            <a:noFill/>
          </a:ln>
        </p:spPr>
      </p:pic>
    </p:spTree>
    <p:extLst>
      <p:ext uri="{BB962C8B-B14F-4D97-AF65-F5344CB8AC3E}">
        <p14:creationId xmlns:p14="http://schemas.microsoft.com/office/powerpoint/2010/main" val="1154847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9557757172:Desktop:スクリーンショット 2015-07-25 18.22.48.png"/>
          <p:cNvPicPr/>
          <p:nvPr/>
        </p:nvPicPr>
        <p:blipFill>
          <a:blip r:embed="rId2">
            <a:extLst>
              <a:ext uri="{28A0092B-C50C-407E-A947-70E740481C1C}">
                <a14:useLocalDpi xmlns:a14="http://schemas.microsoft.com/office/drawing/2010/main" val="0"/>
              </a:ext>
            </a:extLst>
          </a:blip>
          <a:srcRect/>
          <a:stretch>
            <a:fillRect/>
          </a:stretch>
        </p:blipFill>
        <p:spPr bwMode="auto">
          <a:xfrm>
            <a:off x="1237675" y="1768410"/>
            <a:ext cx="7479865" cy="4245570"/>
          </a:xfrm>
          <a:prstGeom prst="rect">
            <a:avLst/>
          </a:prstGeom>
          <a:noFill/>
          <a:ln>
            <a:noFill/>
          </a:ln>
        </p:spPr>
      </p:pic>
      <p:sp>
        <p:nvSpPr>
          <p:cNvPr id="3" name="テキスト ボックス 2"/>
          <p:cNvSpPr txBox="1"/>
          <p:nvPr/>
        </p:nvSpPr>
        <p:spPr>
          <a:xfrm>
            <a:off x="3451898" y="1194111"/>
            <a:ext cx="2262158" cy="369332"/>
          </a:xfrm>
          <a:prstGeom prst="rect">
            <a:avLst/>
          </a:prstGeom>
          <a:noFill/>
        </p:spPr>
        <p:txBody>
          <a:bodyPr wrap="none" rtlCol="0">
            <a:spAutoFit/>
          </a:bodyPr>
          <a:lstStyle/>
          <a:p>
            <a:r>
              <a:rPr kumimoji="1" lang="ja-JP" altLang="en-US" dirty="0" smtClean="0"/>
              <a:t>資本的収支及び支出</a:t>
            </a:r>
            <a:endParaRPr kumimoji="1" lang="en-US" altLang="ja-JP" dirty="0" smtClean="0"/>
          </a:p>
        </p:txBody>
      </p:sp>
    </p:spTree>
    <p:extLst>
      <p:ext uri="{BB962C8B-B14F-4D97-AF65-F5344CB8AC3E}">
        <p14:creationId xmlns:p14="http://schemas.microsoft.com/office/powerpoint/2010/main" val="392383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7-28 18.0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96" y="1291646"/>
            <a:ext cx="7680504" cy="4038600"/>
          </a:xfrm>
          <a:prstGeom prst="rect">
            <a:avLst/>
          </a:prstGeom>
        </p:spPr>
      </p:pic>
    </p:spTree>
    <p:extLst>
      <p:ext uri="{BB962C8B-B14F-4D97-AF65-F5344CB8AC3E}">
        <p14:creationId xmlns:p14="http://schemas.microsoft.com/office/powerpoint/2010/main" val="288317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社会的費用総計</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それぞれの年度の社会的費用を実質化および割り引くことで１９６４年基準の総計は１０４８億円と算出された。</a:t>
            </a:r>
            <a:endParaRPr kumimoji="1" lang="ja-JP" altLang="en-US" dirty="0"/>
          </a:p>
        </p:txBody>
      </p:sp>
    </p:spTree>
    <p:extLst>
      <p:ext uri="{BB962C8B-B14F-4D97-AF65-F5344CB8AC3E}">
        <p14:creationId xmlns:p14="http://schemas.microsoft.com/office/powerpoint/2010/main" val="2691729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3.3 </a:t>
            </a:r>
            <a:r>
              <a:rPr lang="ja-JP" altLang="en-US" dirty="0"/>
              <a:t>固定資産価格と政策</a:t>
            </a:r>
            <a:r>
              <a:rPr lang="ja-JP" altLang="en-US" dirty="0" smtClean="0"/>
              <a:t>便益</a:t>
            </a:r>
            <a:endParaRPr kumimoji="1" lang="ja-JP" altLang="en-US" dirty="0"/>
          </a:p>
        </p:txBody>
      </p:sp>
      <p:sp>
        <p:nvSpPr>
          <p:cNvPr id="3" name="コンテンツ プレースホルダー 2"/>
          <p:cNvSpPr>
            <a:spLocks noGrp="1"/>
          </p:cNvSpPr>
          <p:nvPr>
            <p:ph idx="1"/>
          </p:nvPr>
        </p:nvSpPr>
        <p:spPr/>
        <p:txBody>
          <a:bodyPr/>
          <a:lstStyle/>
          <a:p>
            <a:r>
              <a:rPr lang="ja-JP" altLang="ja-JP" dirty="0" smtClean="0"/>
              <a:t>工業</a:t>
            </a:r>
            <a:r>
              <a:rPr lang="ja-JP" altLang="ja-JP" dirty="0"/>
              <a:t>用水の供給により地下水の推移が保たれた結果、地盤沈下は</a:t>
            </a:r>
            <a:r>
              <a:rPr lang="ja-JP" altLang="ja-JP" dirty="0" smtClean="0"/>
              <a:t>平成</a:t>
            </a:r>
            <a:r>
              <a:rPr lang="ja-JP" altLang="en-US" dirty="0" smtClean="0"/>
              <a:t>２７</a:t>
            </a:r>
            <a:r>
              <a:rPr lang="ja-JP" altLang="ja-JP" dirty="0" smtClean="0"/>
              <a:t>年</a:t>
            </a:r>
            <a:r>
              <a:rPr lang="ja-JP" altLang="ja-JP" dirty="0"/>
              <a:t>現在ほぼ治まったと考えられる。 </a:t>
            </a:r>
            <a:endParaRPr lang="en-US" altLang="ja-JP" dirty="0" smtClean="0"/>
          </a:p>
          <a:p>
            <a:r>
              <a:rPr lang="ja-JP" altLang="en-US" dirty="0" smtClean="0"/>
              <a:t>政策が行われなかった時に</a:t>
            </a:r>
            <a:r>
              <a:rPr kumimoji="1" lang="ja-JP" altLang="en-US" dirty="0" smtClean="0"/>
              <a:t>地盤沈下で損失していたであろう経済的損失を政策便益とする。</a:t>
            </a:r>
            <a:endParaRPr kumimoji="1" lang="en-US" altLang="ja-JP" dirty="0" smtClean="0"/>
          </a:p>
          <a:p>
            <a:r>
              <a:rPr lang="ja-JP" altLang="en-US" dirty="0" smtClean="0"/>
              <a:t>経済的損失として固定資産（不動産）価格を用いた。</a:t>
            </a:r>
            <a:endParaRPr kumimoji="1" lang="ja-JP" altLang="en-US" dirty="0"/>
          </a:p>
        </p:txBody>
      </p:sp>
    </p:spTree>
    <p:extLst>
      <p:ext uri="{BB962C8B-B14F-4D97-AF65-F5344CB8AC3E}">
        <p14:creationId xmlns:p14="http://schemas.microsoft.com/office/powerpoint/2010/main" val="338242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24233" y="5033125"/>
            <a:ext cx="3647152" cy="369332"/>
          </a:xfrm>
          <a:prstGeom prst="rect">
            <a:avLst/>
          </a:prstGeom>
          <a:noFill/>
        </p:spPr>
        <p:txBody>
          <a:bodyPr wrap="none" rtlCol="0">
            <a:spAutoFit/>
          </a:bodyPr>
          <a:lstStyle/>
          <a:p>
            <a:r>
              <a:rPr kumimoji="1" lang="ja-JP" altLang="en-US" dirty="0" smtClean="0"/>
              <a:t>東京都環境局（昭和５６年撮影）</a:t>
            </a:r>
            <a:endParaRPr kumimoji="1" lang="ja-JP" altLang="en-US" dirty="0"/>
          </a:p>
        </p:txBody>
      </p:sp>
      <p:pic>
        <p:nvPicPr>
          <p:cNvPr id="6" name="図 5" descr="スクリーンショット 2015-07-28 20.12.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231" y="1292473"/>
            <a:ext cx="5195722" cy="3441700"/>
          </a:xfrm>
          <a:prstGeom prst="rect">
            <a:avLst/>
          </a:prstGeom>
        </p:spPr>
      </p:pic>
    </p:spTree>
    <p:extLst>
      <p:ext uri="{BB962C8B-B14F-4D97-AF65-F5344CB8AC3E}">
        <p14:creationId xmlns:p14="http://schemas.microsoft.com/office/powerpoint/2010/main" val="178001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東京都の不動産価格</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総務省統計局のデータより平成２６年度東京都の不動産価格は約１４４兆円である。全国で一番不動産価格の低かった鳥取県は約１．６兆円。１９６４年に割り引くとそれぞれ約３７兆円、約２７３９億円となった。</a:t>
            </a:r>
            <a:endParaRPr kumimoji="1" lang="ja-JP" altLang="en-US" dirty="0"/>
          </a:p>
        </p:txBody>
      </p:sp>
    </p:spTree>
    <p:extLst>
      <p:ext uri="{BB962C8B-B14F-4D97-AF65-F5344CB8AC3E}">
        <p14:creationId xmlns:p14="http://schemas.microsoft.com/office/powerpoint/2010/main" val="3878347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 </a:t>
            </a:r>
            <a:r>
              <a:rPr lang="ja-JP" altLang="en-US" dirty="0"/>
              <a:t>考察と後期に向けた課題</a:t>
            </a:r>
            <a:r>
              <a:rPr lang="en-US" altLang="ja-JP" dirty="0"/>
              <a:t> </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２章の地盤沈下に関して</a:t>
            </a:r>
            <a:endParaRPr lang="en-US" altLang="ja-JP" dirty="0"/>
          </a:p>
          <a:p>
            <a:pPr marL="0" indent="0">
              <a:buNone/>
            </a:pPr>
            <a:r>
              <a:rPr lang="en-US" altLang="ja-JP" dirty="0" smtClean="0"/>
              <a:t>STATE</a:t>
            </a:r>
            <a:r>
              <a:rPr lang="ja-JP" altLang="en-US" dirty="0"/>
              <a:t>の解析の結果が予想と反して宅地面積の増加が地盤沈下に影響を与えていないとなった。本当に影響を与えないと結論づけるのは早計である。宅地面積の増加には土壌の舗装によるもの意外に海の埋め立てによる増加も含まれている。そのためアスファルトによる舗装面積のデータをかわりに用いたり、埋め立て面積を新たに加えることで詳しく調べる</a:t>
            </a:r>
            <a:r>
              <a:rPr lang="ja-JP" altLang="en-US" dirty="0" smtClean="0"/>
              <a:t>。また定常性</a:t>
            </a:r>
            <a:r>
              <a:rPr lang="ja-JP" altLang="en-US" dirty="0"/>
              <a:t>テストも必要</a:t>
            </a:r>
            <a:r>
              <a:rPr lang="ja-JP" altLang="en-US" dirty="0" smtClean="0"/>
              <a:t>。</a:t>
            </a:r>
            <a:endParaRPr lang="en-US" altLang="ja-JP" dirty="0"/>
          </a:p>
        </p:txBody>
      </p:sp>
    </p:spTree>
    <p:extLst>
      <p:ext uri="{BB962C8B-B14F-4D97-AF65-F5344CB8AC3E}">
        <p14:creationId xmlns:p14="http://schemas.microsoft.com/office/powerpoint/2010/main" val="200267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 </a:t>
            </a:r>
            <a:r>
              <a:rPr lang="ja-JP" altLang="en-US" dirty="0"/>
              <a:t>考察と後期に向けた課題</a:t>
            </a:r>
            <a:r>
              <a:rPr lang="en-US" altLang="ja-JP" dirty="0"/>
              <a:t> </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３章</a:t>
            </a:r>
            <a:endParaRPr lang="en-US" altLang="ja-JP" dirty="0"/>
          </a:p>
          <a:p>
            <a:pPr marL="0" indent="0">
              <a:buNone/>
            </a:pPr>
            <a:r>
              <a:rPr lang="ja-JP" altLang="en-US" dirty="0"/>
              <a:t>消費者余剰　データ不足により半分ほどしか統計していないが、おそらく１兆円弱ぐらいになるだろう</a:t>
            </a:r>
            <a:r>
              <a:rPr lang="ja-JP" altLang="en-US" dirty="0" smtClean="0"/>
              <a:t>。</a:t>
            </a:r>
            <a:r>
              <a:rPr lang="en-US" altLang="ja-JP" dirty="0" smtClean="0"/>
              <a:t>DID</a:t>
            </a:r>
            <a:r>
              <a:rPr lang="ja-JP" altLang="en-US" dirty="0" smtClean="0"/>
              <a:t>による需要曲線の導出を行ったが前述のように低い価格帯での需要量に疑問が残る。価格弾力性がゼロと想定した場合の消費者余剰の減少は約４６５７億円と約５６８５億円から極端に差がなかったため、今回はそのまま用いた。</a:t>
            </a:r>
            <a:endParaRPr lang="en-US" altLang="ja-JP" dirty="0"/>
          </a:p>
          <a:p>
            <a:pPr marL="0" indent="0">
              <a:buNone/>
            </a:pPr>
            <a:r>
              <a:rPr lang="ja-JP" altLang="en-US" dirty="0"/>
              <a:t>生産者余剰　</a:t>
            </a:r>
            <a:r>
              <a:rPr lang="ja-JP" altLang="en-US" dirty="0" smtClean="0"/>
              <a:t>約１０４８億円。</a:t>
            </a:r>
            <a:endParaRPr lang="en-US" altLang="ja-JP" dirty="0" smtClean="0"/>
          </a:p>
          <a:p>
            <a:pPr marL="0" indent="0">
              <a:buNone/>
            </a:pPr>
            <a:r>
              <a:rPr lang="ja-JP" altLang="en-US" dirty="0" smtClean="0"/>
              <a:t>不動産価格　１９６４年度基準で約３７兆円。</a:t>
            </a:r>
            <a:endParaRPr lang="en-US" altLang="ja-JP" dirty="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211222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本レポートの</a:t>
            </a:r>
            <a:r>
              <a:rPr lang="ja-JP" altLang="en-US" dirty="0" smtClean="0"/>
              <a:t>趣旨</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20</a:t>
            </a:r>
            <a:r>
              <a:rPr lang="ja-JP" altLang="en-US" dirty="0" smtClean="0"/>
              <a:t>世紀</a:t>
            </a:r>
            <a:r>
              <a:rPr kumimoji="1" lang="ja-JP" altLang="en-US" dirty="0" smtClean="0"/>
              <a:t>日本の近代化以降、工業の発展に伴って地下水揚水量は増加し続けた。その環境への影響は高度経済成長期の地盤沈下の多発という形で現れ行政は対応を迫られた。</a:t>
            </a:r>
            <a:endParaRPr kumimoji="1" lang="en-US" altLang="ja-JP" dirty="0" smtClean="0"/>
          </a:p>
          <a:p>
            <a:r>
              <a:rPr lang="ja-JP" altLang="en-US" dirty="0" smtClean="0"/>
              <a:t>当時の行政は工業用水法のもと、地下水の使用を禁止し代替的に工業用水供給を行った。その結果、地盤沈下はほぼ治まったといえる。</a:t>
            </a:r>
            <a:endParaRPr lang="en-US" altLang="ja-JP" dirty="0" smtClean="0"/>
          </a:p>
          <a:p>
            <a:r>
              <a:rPr lang="ja-JP" altLang="en-US" dirty="0" smtClean="0"/>
              <a:t>しかし近年、地盤沈下の防止および地下水の保全に対して市場メカニズムを用いた新しい手法が取り入れられつつある。本レポートではまず従来の政策の分析を行う。</a:t>
            </a:r>
            <a:endParaRPr lang="en-US" altLang="ja-JP" dirty="0"/>
          </a:p>
        </p:txBody>
      </p:sp>
    </p:spTree>
    <p:extLst>
      <p:ext uri="{BB962C8B-B14F-4D97-AF65-F5344CB8AC3E}">
        <p14:creationId xmlns:p14="http://schemas.microsoft.com/office/powerpoint/2010/main" val="338718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 </a:t>
            </a:r>
            <a:r>
              <a:rPr lang="ja-JP" altLang="en-US" dirty="0"/>
              <a:t>考察と後期に向けた課題</a:t>
            </a:r>
            <a:r>
              <a:rPr lang="en-US" altLang="ja-JP" dirty="0"/>
              <a:t> </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レポート作成前の予想通り政策費用に比べて政策便益が膨大であり、当然政策を行うべきという結論になった。</a:t>
            </a:r>
            <a:endParaRPr kumimoji="1" lang="en-US" altLang="ja-JP" dirty="0" smtClean="0"/>
          </a:p>
          <a:p>
            <a:pPr marL="0" indent="0">
              <a:buNone/>
            </a:pPr>
            <a:r>
              <a:rPr lang="ja-JP" altLang="en-US" dirty="0" smtClean="0"/>
              <a:t>しかし、単純に比較はできないが不動産価格の低い鳥取県で同じ手順を踏んで分析を行った場合には政策の是非は変化する可能性がある。また地盤沈下防止および地下水の保全を行うための政策は地下水使用の禁止のみではない。</a:t>
            </a:r>
            <a:endParaRPr lang="en-US" altLang="ja-JP" dirty="0" smtClean="0"/>
          </a:p>
          <a:p>
            <a:pPr marL="0" indent="0">
              <a:buNone/>
            </a:pPr>
            <a:r>
              <a:rPr kumimoji="1" lang="ja-JP" altLang="en-US" dirty="0" smtClean="0"/>
              <a:t>近年、熊本市などの一部地域で行われている市場メカニズムを用いた新しい政策に注目し、既存の政策と比較することで改めて政策の優位性を確認すべきだと考える。</a:t>
            </a:r>
            <a:endParaRPr kumimoji="1" lang="ja-JP" altLang="en-US" dirty="0"/>
          </a:p>
        </p:txBody>
      </p:sp>
    </p:spTree>
    <p:extLst>
      <p:ext uri="{BB962C8B-B14F-4D97-AF65-F5344CB8AC3E}">
        <p14:creationId xmlns:p14="http://schemas.microsoft.com/office/powerpoint/2010/main" val="43618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熊本市の政策概要</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地下水使用量に対して課税徴収する</a:t>
            </a:r>
            <a:endParaRPr lang="en-US" altLang="ja-JP" dirty="0" smtClean="0"/>
          </a:p>
          <a:p>
            <a:r>
              <a:rPr lang="ja-JP" altLang="en-US" dirty="0" smtClean="0"/>
              <a:t>徴収金を資金源に水稲、植林を推進し地下水涵養</a:t>
            </a:r>
            <a:endParaRPr lang="en-US" altLang="ja-JP" dirty="0" smtClean="0"/>
          </a:p>
          <a:p>
            <a:r>
              <a:rPr kumimoji="1" lang="ja-JP" altLang="en-US" dirty="0" smtClean="0"/>
              <a:t>地下水が増えた分地下水の使用が可能に</a:t>
            </a:r>
            <a:endParaRPr kumimoji="1" lang="en-US" altLang="ja-JP" dirty="0" smtClean="0"/>
          </a:p>
          <a:p>
            <a:r>
              <a:rPr lang="ja-JP" altLang="en-US" dirty="0" smtClean="0"/>
              <a:t>工業用水を供給する必要性が減る。稲作や植林などの他産業が正の外部性の内部化で潤う。</a:t>
            </a:r>
            <a:endParaRPr kumimoji="1" lang="ja-JP" altLang="en-US" dirty="0"/>
          </a:p>
        </p:txBody>
      </p:sp>
    </p:spTree>
    <p:extLst>
      <p:ext uri="{BB962C8B-B14F-4D97-AF65-F5344CB8AC3E}">
        <p14:creationId xmlns:p14="http://schemas.microsoft.com/office/powerpoint/2010/main" val="369547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pic>
        <p:nvPicPr>
          <p:cNvPr id="5" name="図 4" descr="スクリーンショット 2015-07-28 20.49.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869611"/>
            <a:ext cx="8238282" cy="4178300"/>
          </a:xfrm>
          <a:prstGeom prst="rect">
            <a:avLst/>
          </a:prstGeom>
        </p:spPr>
      </p:pic>
    </p:spTree>
    <p:extLst>
      <p:ext uri="{BB962C8B-B14F-4D97-AF65-F5344CB8AC3E}">
        <p14:creationId xmlns:p14="http://schemas.microsoft.com/office/powerpoint/2010/main" val="168531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7-28 20.52.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14" y="405102"/>
            <a:ext cx="8288697" cy="6043689"/>
          </a:xfrm>
          <a:prstGeom prst="rect">
            <a:avLst/>
          </a:prstGeom>
        </p:spPr>
      </p:pic>
    </p:spTree>
    <p:extLst>
      <p:ext uri="{BB962C8B-B14F-4D97-AF65-F5344CB8AC3E}">
        <p14:creationId xmlns:p14="http://schemas.microsoft.com/office/powerpoint/2010/main" val="78071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7-28 20.53.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6" y="565907"/>
            <a:ext cx="8229600" cy="3860800"/>
          </a:xfrm>
          <a:prstGeom prst="rect">
            <a:avLst/>
          </a:prstGeom>
        </p:spPr>
      </p:pic>
      <p:pic>
        <p:nvPicPr>
          <p:cNvPr id="5" name="図 4" descr="スクリーンショット 2015-07-28 20.5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6" y="4426707"/>
            <a:ext cx="7162800" cy="800100"/>
          </a:xfrm>
          <a:prstGeom prst="rect">
            <a:avLst/>
          </a:prstGeom>
        </p:spPr>
      </p:pic>
    </p:spTree>
    <p:extLst>
      <p:ext uri="{BB962C8B-B14F-4D97-AF65-F5344CB8AC3E}">
        <p14:creationId xmlns:p14="http://schemas.microsoft.com/office/powerpoint/2010/main" val="110960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地下水と地盤沈下の</a:t>
            </a:r>
            <a:r>
              <a:rPr lang="ja-JP" altLang="en-US" dirty="0" smtClean="0"/>
              <a:t>関連性</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ここでは政策を行う上での前提となる地下水揚水量の増加が本当に地盤沈下を招いたのかどうかを調べる。</a:t>
            </a:r>
            <a:endParaRPr kumimoji="1" lang="ja-JP" altLang="en-US" dirty="0"/>
          </a:p>
        </p:txBody>
      </p:sp>
    </p:spTree>
    <p:extLst>
      <p:ext uri="{BB962C8B-B14F-4D97-AF65-F5344CB8AC3E}">
        <p14:creationId xmlns:p14="http://schemas.microsoft.com/office/powerpoint/2010/main" val="417050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9557757172:Desktop:スクリーンショット 2015-07-06 18.37.30.png"/>
          <p:cNvPicPr/>
          <p:nvPr/>
        </p:nvPicPr>
        <p:blipFill>
          <a:blip r:embed="rId2">
            <a:extLst>
              <a:ext uri="{28A0092B-C50C-407E-A947-70E740481C1C}">
                <a14:useLocalDpi xmlns:a14="http://schemas.microsoft.com/office/drawing/2010/main" val="0"/>
              </a:ext>
            </a:extLst>
          </a:blip>
          <a:srcRect/>
          <a:stretch>
            <a:fillRect/>
          </a:stretch>
        </p:blipFill>
        <p:spPr bwMode="auto">
          <a:xfrm>
            <a:off x="1534160" y="1544320"/>
            <a:ext cx="6004560" cy="3273980"/>
          </a:xfrm>
          <a:prstGeom prst="rect">
            <a:avLst/>
          </a:prstGeom>
          <a:noFill/>
          <a:ln>
            <a:noFill/>
          </a:ln>
        </p:spPr>
      </p:pic>
      <p:sp>
        <p:nvSpPr>
          <p:cNvPr id="3" name="テキスト ボックス 2"/>
          <p:cNvSpPr txBox="1"/>
          <p:nvPr/>
        </p:nvSpPr>
        <p:spPr>
          <a:xfrm>
            <a:off x="3506532" y="4818300"/>
            <a:ext cx="2162747" cy="369332"/>
          </a:xfrm>
          <a:prstGeom prst="rect">
            <a:avLst/>
          </a:prstGeom>
          <a:noFill/>
        </p:spPr>
        <p:txBody>
          <a:bodyPr wrap="none" rtlCol="0">
            <a:spAutoFit/>
          </a:bodyPr>
          <a:lstStyle/>
          <a:p>
            <a:pPr algn="ctr"/>
            <a:r>
              <a:rPr kumimoji="1" lang="ja-JP" altLang="en-US" dirty="0" smtClean="0"/>
              <a:t>東京都水道局</a:t>
            </a:r>
            <a:r>
              <a:rPr kumimoji="1" lang="en-US" altLang="ja-JP" dirty="0" smtClean="0"/>
              <a:t>(2014)</a:t>
            </a:r>
          </a:p>
        </p:txBody>
      </p:sp>
      <p:sp>
        <p:nvSpPr>
          <p:cNvPr id="6" name="テキスト ボックス 5"/>
          <p:cNvSpPr txBox="1"/>
          <p:nvPr/>
        </p:nvSpPr>
        <p:spPr>
          <a:xfrm>
            <a:off x="2611120" y="1168400"/>
            <a:ext cx="3647152" cy="369332"/>
          </a:xfrm>
          <a:prstGeom prst="rect">
            <a:avLst/>
          </a:prstGeom>
          <a:noFill/>
        </p:spPr>
        <p:txBody>
          <a:bodyPr wrap="none" rtlCol="0">
            <a:spAutoFit/>
          </a:bodyPr>
          <a:lstStyle/>
          <a:p>
            <a:r>
              <a:rPr kumimoji="1" lang="ja-JP" altLang="en-US" dirty="0" smtClean="0"/>
              <a:t>工業用水の供給と地盤防止の効果</a:t>
            </a:r>
            <a:endParaRPr kumimoji="1" lang="ja-JP" altLang="en-US" dirty="0"/>
          </a:p>
        </p:txBody>
      </p:sp>
    </p:spTree>
    <p:extLst>
      <p:ext uri="{BB962C8B-B14F-4D97-AF65-F5344CB8AC3E}">
        <p14:creationId xmlns:p14="http://schemas.microsoft.com/office/powerpoint/2010/main" val="290094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9557757172:Desktop:スクリーンショット 2015-07-14 17.01.59.png"/>
          <p:cNvPicPr/>
          <p:nvPr/>
        </p:nvPicPr>
        <p:blipFill>
          <a:blip r:embed="rId2">
            <a:extLst>
              <a:ext uri="{28A0092B-C50C-407E-A947-70E740481C1C}">
                <a14:useLocalDpi xmlns:a14="http://schemas.microsoft.com/office/drawing/2010/main" val="0"/>
              </a:ext>
            </a:extLst>
          </a:blip>
          <a:srcRect/>
          <a:stretch>
            <a:fillRect/>
          </a:stretch>
        </p:blipFill>
        <p:spPr bwMode="auto">
          <a:xfrm>
            <a:off x="1544320" y="2225040"/>
            <a:ext cx="5923280" cy="2765306"/>
          </a:xfrm>
          <a:prstGeom prst="rect">
            <a:avLst/>
          </a:prstGeom>
          <a:noFill/>
          <a:ln>
            <a:noFill/>
          </a:ln>
        </p:spPr>
      </p:pic>
      <p:sp>
        <p:nvSpPr>
          <p:cNvPr id="3" name="正方形/長方形 2"/>
          <p:cNvSpPr/>
          <p:nvPr/>
        </p:nvSpPr>
        <p:spPr>
          <a:xfrm>
            <a:off x="3836875" y="5090160"/>
            <a:ext cx="1470249" cy="369332"/>
          </a:xfrm>
          <a:prstGeom prst="rect">
            <a:avLst/>
          </a:prstGeom>
        </p:spPr>
        <p:txBody>
          <a:bodyPr wrap="none">
            <a:spAutoFit/>
          </a:bodyPr>
          <a:lstStyle/>
          <a:p>
            <a:r>
              <a:rPr lang="ja-JP" altLang="ja-JP" dirty="0"/>
              <a:t>環境省</a:t>
            </a:r>
            <a:r>
              <a:rPr lang="en-US" altLang="ja-JP" dirty="0"/>
              <a:t>(2014)</a:t>
            </a:r>
            <a:endParaRPr lang="ja-JP" altLang="ja-JP" dirty="0"/>
          </a:p>
        </p:txBody>
      </p:sp>
      <p:sp>
        <p:nvSpPr>
          <p:cNvPr id="4" name="テキスト ボックス 3"/>
          <p:cNvSpPr txBox="1"/>
          <p:nvPr/>
        </p:nvSpPr>
        <p:spPr>
          <a:xfrm>
            <a:off x="3156441" y="1571228"/>
            <a:ext cx="2262158" cy="369332"/>
          </a:xfrm>
          <a:prstGeom prst="rect">
            <a:avLst/>
          </a:prstGeom>
          <a:noFill/>
        </p:spPr>
        <p:txBody>
          <a:bodyPr wrap="none" rtlCol="0">
            <a:spAutoFit/>
          </a:bodyPr>
          <a:lstStyle/>
          <a:p>
            <a:r>
              <a:rPr kumimoji="1" lang="ja-JP" altLang="en-US" dirty="0" smtClean="0"/>
              <a:t>地盤沈下の経年変化</a:t>
            </a:r>
            <a:endParaRPr kumimoji="1" lang="ja-JP" altLang="en-US" dirty="0"/>
          </a:p>
        </p:txBody>
      </p:sp>
    </p:spTree>
    <p:extLst>
      <p:ext uri="{BB962C8B-B14F-4D97-AF65-F5344CB8AC3E}">
        <p14:creationId xmlns:p14="http://schemas.microsoft.com/office/powerpoint/2010/main" val="280440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STATE</a:t>
            </a:r>
            <a:r>
              <a:rPr kumimoji="1" lang="ja-JP" altLang="en-US" dirty="0" smtClean="0"/>
              <a:t>による解析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a:t>非説明変数を地盤沈下量</a:t>
            </a:r>
            <a:r>
              <a:rPr lang="en-US" altLang="ja-JP" dirty="0"/>
              <a:t>/</a:t>
            </a:r>
            <a:r>
              <a:rPr lang="ja-JP" altLang="ja-JP" dirty="0"/>
              <a:t>年</a:t>
            </a:r>
            <a:r>
              <a:rPr lang="en-US" altLang="ja-JP" dirty="0"/>
              <a:t>lands (cm)</a:t>
            </a:r>
            <a:r>
              <a:rPr lang="ja-JP" altLang="ja-JP" dirty="0"/>
              <a:t>。説明変数に地下水揚水量</a:t>
            </a:r>
            <a:r>
              <a:rPr lang="en-US" altLang="ja-JP" dirty="0"/>
              <a:t>/</a:t>
            </a:r>
            <a:r>
              <a:rPr lang="ja-JP" altLang="ja-JP" dirty="0"/>
              <a:t>日</a:t>
            </a:r>
            <a:r>
              <a:rPr lang="en-US" altLang="ja-JP" dirty="0" err="1"/>
              <a:t>grwa</a:t>
            </a:r>
            <a:r>
              <a:rPr lang="en-US" altLang="ja-JP" dirty="0"/>
              <a:t> (m3)</a:t>
            </a:r>
            <a:r>
              <a:rPr lang="ja-JP" altLang="ja-JP" dirty="0"/>
              <a:t>、ガス</a:t>
            </a:r>
            <a:r>
              <a:rPr lang="ja-JP" altLang="ja-JP" dirty="0" smtClean="0"/>
              <a:t>採掘量</a:t>
            </a:r>
            <a:r>
              <a:rPr lang="en-US" altLang="ja-JP" dirty="0" smtClean="0"/>
              <a:t>/</a:t>
            </a:r>
            <a:r>
              <a:rPr lang="ja-JP" altLang="ja-JP" dirty="0" smtClean="0"/>
              <a:t>日</a:t>
            </a:r>
            <a:r>
              <a:rPr lang="en-US" altLang="ja-JP" dirty="0" smtClean="0"/>
              <a:t>gas(</a:t>
            </a:r>
            <a:r>
              <a:rPr lang="en-US" altLang="ja-JP" dirty="0"/>
              <a:t>m3)</a:t>
            </a:r>
            <a:r>
              <a:rPr lang="ja-JP" altLang="ja-JP" dirty="0"/>
              <a:t>、宅地面積</a:t>
            </a:r>
            <a:r>
              <a:rPr lang="en-US" altLang="ja-JP" dirty="0"/>
              <a:t>build</a:t>
            </a:r>
            <a:r>
              <a:rPr lang="ja-JP" altLang="ja-JP" dirty="0"/>
              <a:t>（ヘクタール）を用いて解析を行った。なお地盤沈下量に</a:t>
            </a:r>
            <a:r>
              <a:rPr lang="ja-JP" altLang="ja-JP" dirty="0" smtClean="0"/>
              <a:t>関して</a:t>
            </a:r>
            <a:r>
              <a:rPr lang="ja-JP" altLang="en-US" dirty="0" smtClean="0"/>
              <a:t>は</a:t>
            </a:r>
            <a:r>
              <a:rPr lang="ja-JP" altLang="ja-JP" dirty="0" smtClean="0"/>
              <a:t>台地</a:t>
            </a:r>
            <a:r>
              <a:rPr lang="ja-JP" altLang="ja-JP" dirty="0"/>
              <a:t>、地下水揚水量は江東区と墨田区、ガス採掘量は荒川河口付近、宅地面積は東京都全体の時系列データを用いた</a:t>
            </a:r>
            <a:r>
              <a:rPr lang="ja-JP" altLang="ja-JP" dirty="0" smtClean="0"/>
              <a:t>。</a:t>
            </a:r>
            <a:endParaRPr lang="en-US" altLang="ja-JP" dirty="0" smtClean="0"/>
          </a:p>
          <a:p>
            <a:pPr marL="0" indent="0">
              <a:buNone/>
            </a:pPr>
            <a:endParaRPr lang="en-US" altLang="ja-JP" dirty="0" smtClean="0"/>
          </a:p>
          <a:p>
            <a:pPr marL="0" indent="0" algn="ctr">
              <a:buNone/>
            </a:pPr>
            <a:r>
              <a:rPr lang="en-US" altLang="ja-JP" dirty="0" smtClean="0"/>
              <a:t> lands=B</a:t>
            </a:r>
            <a:r>
              <a:rPr lang="en-US" altLang="ja-JP" baseline="-25000" dirty="0" smtClean="0"/>
              <a:t>0</a:t>
            </a:r>
            <a:r>
              <a:rPr lang="ja-JP" altLang="ja-JP" dirty="0" smtClean="0"/>
              <a:t> </a:t>
            </a:r>
            <a:r>
              <a:rPr lang="en-US" altLang="ja-JP" dirty="0" smtClean="0"/>
              <a:t>+B</a:t>
            </a:r>
            <a:r>
              <a:rPr lang="en-US" altLang="ja-JP" baseline="-25000" dirty="0" smtClean="0"/>
              <a:t>1</a:t>
            </a:r>
            <a:r>
              <a:rPr lang="en-US" altLang="ja-JP" dirty="0" smtClean="0"/>
              <a:t>*grwa+B</a:t>
            </a:r>
            <a:r>
              <a:rPr lang="en-US" altLang="ja-JP" baseline="-25000" dirty="0" smtClean="0"/>
              <a:t>2</a:t>
            </a:r>
            <a:r>
              <a:rPr lang="en-US" altLang="ja-JP" dirty="0" smtClean="0"/>
              <a:t>*gas+B</a:t>
            </a:r>
            <a:r>
              <a:rPr lang="en-US" altLang="ja-JP" baseline="-25000" dirty="0" smtClean="0"/>
              <a:t>3</a:t>
            </a:r>
            <a:r>
              <a:rPr lang="en-US" altLang="ja-JP" dirty="0" smtClean="0"/>
              <a:t>*build</a:t>
            </a:r>
            <a:endParaRPr kumimoji="1" lang="ja-JP" altLang="en-US" dirty="0"/>
          </a:p>
        </p:txBody>
      </p:sp>
    </p:spTree>
    <p:extLst>
      <p:ext uri="{BB962C8B-B14F-4D97-AF65-F5344CB8AC3E}">
        <p14:creationId xmlns:p14="http://schemas.microsoft.com/office/powerpoint/2010/main" val="27826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9557757172:Desktop:スクリーンショット 2015-07-11 12.14.14.png"/>
          <p:cNvPicPr/>
          <p:nvPr/>
        </p:nvPicPr>
        <p:blipFill>
          <a:blip r:embed="rId2">
            <a:extLst>
              <a:ext uri="{28A0092B-C50C-407E-A947-70E740481C1C}">
                <a14:useLocalDpi xmlns:a14="http://schemas.microsoft.com/office/drawing/2010/main" val="0"/>
              </a:ext>
            </a:extLst>
          </a:blip>
          <a:srcRect/>
          <a:stretch>
            <a:fillRect/>
          </a:stretch>
        </p:blipFill>
        <p:spPr bwMode="auto">
          <a:xfrm>
            <a:off x="1767840" y="632460"/>
            <a:ext cx="5882640" cy="3573780"/>
          </a:xfrm>
          <a:prstGeom prst="rect">
            <a:avLst/>
          </a:prstGeom>
          <a:noFill/>
          <a:ln>
            <a:noFill/>
          </a:ln>
        </p:spPr>
      </p:pic>
      <p:sp>
        <p:nvSpPr>
          <p:cNvPr id="4" name="正方形/長方形 3"/>
          <p:cNvSpPr/>
          <p:nvPr/>
        </p:nvSpPr>
        <p:spPr>
          <a:xfrm>
            <a:off x="2143760" y="4364058"/>
            <a:ext cx="5232400" cy="1754327"/>
          </a:xfrm>
          <a:prstGeom prst="rect">
            <a:avLst/>
          </a:prstGeom>
        </p:spPr>
        <p:txBody>
          <a:bodyPr wrap="square">
            <a:spAutoFit/>
          </a:bodyPr>
          <a:lstStyle/>
          <a:p>
            <a:r>
              <a:rPr lang="ja-JP" altLang="ja-JP" dirty="0" smtClean="0"/>
              <a:t>表</a:t>
            </a:r>
            <a:r>
              <a:rPr lang="ja-JP" altLang="ja-JP" dirty="0"/>
              <a:t>より地下水揚水量は地盤沈下量と正の相関関係にあることがわかる。そして宅地面積の増加は地盤沈下に影響を与えていないという結果となった。本来宅地面積の増加は雨水の地下への浸透を妨げて地下水位を減少させ地盤沈下を引き起こすと考えられている。</a:t>
            </a:r>
          </a:p>
        </p:txBody>
      </p:sp>
    </p:spTree>
    <p:extLst>
      <p:ext uri="{BB962C8B-B14F-4D97-AF65-F5344CB8AC3E}">
        <p14:creationId xmlns:p14="http://schemas.microsoft.com/office/powerpoint/2010/main" val="213177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 </a:t>
            </a:r>
            <a:r>
              <a:rPr lang="ja-JP" altLang="en-US" dirty="0"/>
              <a:t>政策評価</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smtClean="0"/>
              <a:t>地下水の使用を禁止して地盤沈下を防いだことにより、以下の費用と便益が発生したと考える。</a:t>
            </a:r>
            <a:endParaRPr lang="en-US" altLang="ja-JP" dirty="0"/>
          </a:p>
          <a:p>
            <a:r>
              <a:rPr lang="ja-JP" altLang="en-US" dirty="0" smtClean="0"/>
              <a:t>（費用）</a:t>
            </a:r>
            <a:endParaRPr lang="en-US" altLang="ja-JP" dirty="0" smtClean="0"/>
          </a:p>
          <a:p>
            <a:pPr marL="0" indent="0">
              <a:buNone/>
            </a:pPr>
            <a:r>
              <a:rPr lang="ja-JP" altLang="ja-JP" dirty="0"/>
              <a:t>　</a:t>
            </a:r>
            <a:r>
              <a:rPr lang="ja-JP" altLang="en-US" dirty="0"/>
              <a:t>企業は地下水の代替物を</a:t>
            </a:r>
            <a:r>
              <a:rPr lang="ja-JP" altLang="en-US" dirty="0" smtClean="0"/>
              <a:t>用意しなければならない。</a:t>
            </a:r>
            <a:endParaRPr lang="en-US" altLang="ja-JP" dirty="0"/>
          </a:p>
          <a:p>
            <a:pPr marL="0" indent="0">
              <a:buNone/>
            </a:pPr>
            <a:r>
              <a:rPr lang="ja-JP" altLang="en-US" dirty="0"/>
              <a:t>　行政は代替物として工業用水を供給</a:t>
            </a:r>
            <a:r>
              <a:rPr lang="ja-JP" altLang="en-US" dirty="0" smtClean="0"/>
              <a:t>する義務が</a:t>
            </a:r>
            <a:r>
              <a:rPr lang="ja-JP" altLang="en-US" dirty="0"/>
              <a:t>発生</a:t>
            </a:r>
            <a:r>
              <a:rPr lang="ja-JP" altLang="en-US" dirty="0" smtClean="0"/>
              <a:t>。</a:t>
            </a:r>
            <a:endParaRPr lang="en-US" altLang="ja-JP" dirty="0" smtClean="0"/>
          </a:p>
          <a:p>
            <a:r>
              <a:rPr lang="ja-JP" altLang="en-US" dirty="0" smtClean="0"/>
              <a:t>（便益）</a:t>
            </a:r>
            <a:endParaRPr lang="en-US" altLang="ja-JP" dirty="0" smtClean="0"/>
          </a:p>
          <a:p>
            <a:pPr marL="0" indent="0">
              <a:buNone/>
            </a:pPr>
            <a:r>
              <a:rPr lang="ja-JP" altLang="ja-JP" dirty="0" smtClean="0"/>
              <a:t>　</a:t>
            </a:r>
            <a:r>
              <a:rPr lang="ja-JP" altLang="en-US" dirty="0" smtClean="0"/>
              <a:t>政策が行われなければ損失していたであろう固定資産価格。</a:t>
            </a:r>
            <a:endParaRPr lang="en-US" altLang="ja-JP" dirty="0" smtClean="0"/>
          </a:p>
          <a:p>
            <a:pPr marL="0" indent="0">
              <a:buNone/>
            </a:pPr>
            <a:endParaRPr lang="en-US" altLang="ja-JP" dirty="0"/>
          </a:p>
          <a:p>
            <a:pPr marL="0" indent="0">
              <a:buNone/>
            </a:pPr>
            <a:r>
              <a:rPr kumimoji="1" lang="ja-JP" altLang="en-US" dirty="0" smtClean="0"/>
              <a:t>　</a:t>
            </a:r>
            <a:endParaRPr lang="en-US" altLang="ja-JP" dirty="0"/>
          </a:p>
        </p:txBody>
      </p:sp>
    </p:spTree>
    <p:extLst>
      <p:ext uri="{BB962C8B-B14F-4D97-AF65-F5344CB8AC3E}">
        <p14:creationId xmlns:p14="http://schemas.microsoft.com/office/powerpoint/2010/main" val="467940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ピクセル">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ピクセル.thmx</Template>
  <TotalTime>645</TotalTime>
  <Words>1416</Words>
  <Application>Microsoft Office PowerPoint</Application>
  <PresentationFormat>画面に合わせる (4:3)</PresentationFormat>
  <Paragraphs>134</Paragraphs>
  <Slides>34</Slides>
  <Notes>0</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ピクセル</vt:lpstr>
      <vt:lpstr>地下水班 最終報告レポート</vt:lpstr>
      <vt:lpstr>目次</vt:lpstr>
      <vt:lpstr>1. 本レポートの趣旨</vt:lpstr>
      <vt:lpstr>2. 地下水と地盤沈下の関連性</vt:lpstr>
      <vt:lpstr>PowerPoint プレゼンテーション</vt:lpstr>
      <vt:lpstr>PowerPoint プレゼンテーション</vt:lpstr>
      <vt:lpstr>STATEによる解析</vt:lpstr>
      <vt:lpstr>PowerPoint プレゼンテーション</vt:lpstr>
      <vt:lpstr>3. 政策評価</vt:lpstr>
      <vt:lpstr>3.1 消費者余剰による費用の測定</vt:lpstr>
      <vt:lpstr>需要曲線の導出</vt:lpstr>
      <vt:lpstr>DIDを用いた需要曲線の導出</vt:lpstr>
      <vt:lpstr>PowerPoint プレゼンテーション</vt:lpstr>
      <vt:lpstr>PowerPoint プレゼンテーション</vt:lpstr>
      <vt:lpstr>PowerPoint プレゼンテーション</vt:lpstr>
      <vt:lpstr>推定結果</vt:lpstr>
      <vt:lpstr>PowerPoint プレゼンテーション</vt:lpstr>
      <vt:lpstr>余剰の結果</vt:lpstr>
      <vt:lpstr>3.2 工業用水供給による社会的費用</vt:lpstr>
      <vt:lpstr>PowerPoint プレゼンテーション</vt:lpstr>
      <vt:lpstr>PowerPoint プレゼンテーション</vt:lpstr>
      <vt:lpstr>PowerPoint プレゼンテーション</vt:lpstr>
      <vt:lpstr>PowerPoint プレゼンテーション</vt:lpstr>
      <vt:lpstr>社会的費用総計</vt:lpstr>
      <vt:lpstr>3.3 固定資産価格と政策便益</vt:lpstr>
      <vt:lpstr>PowerPoint プレゼンテーション</vt:lpstr>
      <vt:lpstr>東京都の不動産価格</vt:lpstr>
      <vt:lpstr>4. 考察と後期に向けた課題 </vt:lpstr>
      <vt:lpstr>4. 考察と後期に向けた課題 </vt:lpstr>
      <vt:lpstr>4. 考察と後期に向けた課題 </vt:lpstr>
      <vt:lpstr>熊本市の政策概要</vt:lpstr>
      <vt:lpstr>参考文献</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地下水班 最終報告レポート</dc:title>
  <dc:creator>Microsoft Office ユーザー</dc:creator>
  <cp:lastModifiedBy>松村敏弘</cp:lastModifiedBy>
  <cp:revision>81</cp:revision>
  <dcterms:created xsi:type="dcterms:W3CDTF">2015-07-27T02:34:31Z</dcterms:created>
  <dcterms:modified xsi:type="dcterms:W3CDTF">2015-07-29T02:00:08Z</dcterms:modified>
</cp:coreProperties>
</file>