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77" r:id="rId3"/>
    <p:sldId id="266" r:id="rId4"/>
    <p:sldId id="267" r:id="rId5"/>
    <p:sldId id="276" r:id="rId6"/>
    <p:sldId id="285" r:id="rId7"/>
    <p:sldId id="257" r:id="rId8"/>
    <p:sldId id="258" r:id="rId9"/>
    <p:sldId id="259" r:id="rId10"/>
    <p:sldId id="284" r:id="rId11"/>
    <p:sldId id="286" r:id="rId12"/>
    <p:sldId id="287" r:id="rId13"/>
    <p:sldId id="288" r:id="rId14"/>
    <p:sldId id="289" r:id="rId15"/>
    <p:sldId id="278" r:id="rId16"/>
    <p:sldId id="283" r:id="rId17"/>
    <p:sldId id="279" r:id="rId18"/>
    <p:sldId id="269" r:id="rId19"/>
    <p:sldId id="270" r:id="rId20"/>
    <p:sldId id="268" r:id="rId21"/>
    <p:sldId id="280" r:id="rId22"/>
    <p:sldId id="271" r:id="rId23"/>
    <p:sldId id="272" r:id="rId24"/>
    <p:sldId id="273" r:id="rId25"/>
    <p:sldId id="281" r:id="rId26"/>
    <p:sldId id="274"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144"/>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agiwara\Desktop\20150726%20&#20379;&#32102;&#26354;&#32218;&#29992;&#12487;&#12540;&#1247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hagiwara\Desktop\20150726%20&#20379;&#32102;&#26354;&#32218;&#29992;&#12487;&#12540;&#1247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hagiwara\Desktop\20150726%20&#20379;&#32102;&#26354;&#32218;&#29992;&#12487;&#12540;&#12479;.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C\Dropbox\&#25106;&#33021;&#12476;&#12511;&#65288;&#20849;&#26377;&#12501;&#12457;&#12523;&#12480;&#65289;\&#30330;&#34920;&#29992;&#36039;&#26009;\&#25968;&#20516;&#35299;&#26512;&#27861;&#12395;&#12424;&#12427;&#20313;&#21104;&#20998;&#26512;.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2000" b="1" dirty="0"/>
              <a:t>ドコモ　</a:t>
            </a:r>
          </a:p>
        </c:rich>
      </c:tx>
      <c:layout/>
      <c:overlay val="0"/>
    </c:title>
    <c:autoTitleDeleted val="0"/>
    <c:plotArea>
      <c:layout/>
      <c:scatterChart>
        <c:scatterStyle val="lineMarker"/>
        <c:varyColors val="0"/>
        <c:ser>
          <c:idx val="0"/>
          <c:order val="0"/>
          <c:tx>
            <c:v>ドコモ　平均費用　半期＋四半期データ</c:v>
          </c:tx>
          <c:spPr>
            <a:ln w="28575">
              <a:noFill/>
            </a:ln>
          </c:spPr>
          <c:trendline>
            <c:trendlineType val="linear"/>
            <c:dispRSqr val="1"/>
            <c:dispEq val="1"/>
            <c:trendlineLbl>
              <c:layout>
                <c:manualLayout>
                  <c:x val="-0.3056163917614747"/>
                  <c:y val="-4.4680640272078666E-2"/>
                </c:manualLayout>
              </c:layout>
              <c:numFmt formatCode="General" sourceLinked="0"/>
            </c:trendlineLbl>
          </c:trendline>
          <c:xVal>
            <c:numRef>
              <c:f>(MNOの限界費用!$B$5,MNOの限界費用!$B$7,MNOの限界費用!$B$9,MNOの限界費用!$B$11,MNOの限界費用!$B$13,MNOの限界費用!$B$15,MNOの限界費用!$B$17,MNOの限界費用!$B$19,MNOの限界費用!$B$21,MNOの限界費用!$B$23,MNOの限界費用!$B$25,MNOの限界費用!$B$27,MNOの限界費用!$B$29,MNOの限界費用!$B$31,MNOの限界費用!$B$33:$B$61)</c:f>
              <c:numCache>
                <c:formatCode>0_);[Red]\(0\)</c:formatCode>
                <c:ptCount val="43"/>
                <c:pt idx="0">
                  <c:v>3603</c:v>
                </c:pt>
                <c:pt idx="1">
                  <c:v>3844</c:v>
                </c:pt>
                <c:pt idx="2">
                  <c:v>4078</c:v>
                </c:pt>
                <c:pt idx="3">
                  <c:v>4216</c:v>
                </c:pt>
                <c:pt idx="4">
                  <c:v>4386</c:v>
                </c:pt>
                <c:pt idx="5">
                  <c:v>4504</c:v>
                </c:pt>
                <c:pt idx="6">
                  <c:v>4593</c:v>
                </c:pt>
                <c:pt idx="7">
                  <c:v>4736</c:v>
                </c:pt>
                <c:pt idx="8">
                  <c:v>4883</c:v>
                </c:pt>
                <c:pt idx="9">
                  <c:v>4990</c:v>
                </c:pt>
                <c:pt idx="10">
                  <c:v>5114</c:v>
                </c:pt>
                <c:pt idx="11">
                  <c:v>5210</c:v>
                </c:pt>
                <c:pt idx="12">
                  <c:v>5262</c:v>
                </c:pt>
                <c:pt idx="13">
                  <c:v>5294</c:v>
                </c:pt>
                <c:pt idx="14">
                  <c:v>5339</c:v>
                </c:pt>
                <c:pt idx="15">
                  <c:v>5363</c:v>
                </c:pt>
                <c:pt idx="16">
                  <c:v>5394</c:v>
                </c:pt>
                <c:pt idx="17">
                  <c:v>5416</c:v>
                </c:pt>
                <c:pt idx="18">
                  <c:v>5460</c:v>
                </c:pt>
                <c:pt idx="19">
                  <c:v>5486</c:v>
                </c:pt>
                <c:pt idx="20">
                  <c:v>5519</c:v>
                </c:pt>
                <c:pt idx="21">
                  <c:v>5544</c:v>
                </c:pt>
                <c:pt idx="22">
                  <c:v>5608</c:v>
                </c:pt>
                <c:pt idx="23">
                  <c:v>5652</c:v>
                </c:pt>
                <c:pt idx="24">
                  <c:v>5690</c:v>
                </c:pt>
                <c:pt idx="25">
                  <c:v>5721</c:v>
                </c:pt>
                <c:pt idx="26">
                  <c:v>5801</c:v>
                </c:pt>
                <c:pt idx="27">
                  <c:v>5842</c:v>
                </c:pt>
                <c:pt idx="28">
                  <c:v>5899</c:v>
                </c:pt>
                <c:pt idx="29">
                  <c:v>5962</c:v>
                </c:pt>
                <c:pt idx="30">
                  <c:v>6013</c:v>
                </c:pt>
                <c:pt idx="31">
                  <c:v>6040</c:v>
                </c:pt>
                <c:pt idx="32">
                  <c:v>6079</c:v>
                </c:pt>
                <c:pt idx="33">
                  <c:v>6099</c:v>
                </c:pt>
                <c:pt idx="34">
                  <c:v>6154</c:v>
                </c:pt>
                <c:pt idx="35">
                  <c:v>6162</c:v>
                </c:pt>
                <c:pt idx="36">
                  <c:v>6177</c:v>
                </c:pt>
                <c:pt idx="37">
                  <c:v>6218</c:v>
                </c:pt>
                <c:pt idx="38">
                  <c:v>6311</c:v>
                </c:pt>
                <c:pt idx="39">
                  <c:v>6357</c:v>
                </c:pt>
                <c:pt idx="40">
                  <c:v>6430</c:v>
                </c:pt>
                <c:pt idx="41">
                  <c:v>6527</c:v>
                </c:pt>
                <c:pt idx="42">
                  <c:v>6660</c:v>
                </c:pt>
              </c:numCache>
            </c:numRef>
          </c:xVal>
          <c:yVal>
            <c:numRef>
              <c:f>(MNOの限界費用!$F$5,MNOの限界費用!$F$7,MNOの限界費用!$F$9,MNOの限界費用!$F$11,MNOの限界費用!$F$13,MNOの限界費用!$F$15,MNOの限界費用!$F$17,MNOの限界費用!$F$19,MNOの限界費用!$F$21,MNOの限界費用!$F$23,MNOの限界費用!$F$25,MNOの限界費用!$F$27,MNOの限界費用!$F$29,MNOの限界費用!$F$31,MNOの限界費用!$F$33:$F$61)</c:f>
              <c:numCache>
                <c:formatCode>0_);[Red]\(0\)</c:formatCode>
                <c:ptCount val="43"/>
                <c:pt idx="0">
                  <c:v>5920.7604773799612</c:v>
                </c:pt>
                <c:pt idx="1">
                  <c:v>5979.8820672910169</c:v>
                </c:pt>
                <c:pt idx="2">
                  <c:v>5669.0371096942945</c:v>
                </c:pt>
                <c:pt idx="3">
                  <c:v>4100.6483238456676</c:v>
                </c:pt>
                <c:pt idx="4">
                  <c:v>4847.2412220702245</c:v>
                </c:pt>
                <c:pt idx="5">
                  <c:v>4427.1758436944947</c:v>
                </c:pt>
                <c:pt idx="6">
                  <c:v>4491.7991145946726</c:v>
                </c:pt>
                <c:pt idx="7">
                  <c:v>3996.6920045045044</c:v>
                </c:pt>
                <c:pt idx="8">
                  <c:v>4404.9081848590358</c:v>
                </c:pt>
                <c:pt idx="9">
                  <c:v>3423.8476953907821</c:v>
                </c:pt>
                <c:pt idx="10">
                  <c:v>4229.8918002867949</c:v>
                </c:pt>
                <c:pt idx="11">
                  <c:v>3330.1343570057579</c:v>
                </c:pt>
                <c:pt idx="12">
                  <c:v>4128.3415684783986</c:v>
                </c:pt>
                <c:pt idx="13">
                  <c:v>3362.2969399319982</c:v>
                </c:pt>
                <c:pt idx="14">
                  <c:v>3514.8592120871572</c:v>
                </c:pt>
                <c:pt idx="15">
                  <c:v>2806.7313071042327</c:v>
                </c:pt>
                <c:pt idx="16">
                  <c:v>2413.4841181559768</c:v>
                </c:pt>
                <c:pt idx="17">
                  <c:v>3164.6971935007386</c:v>
                </c:pt>
                <c:pt idx="18">
                  <c:v>3340.6593406593402</c:v>
                </c:pt>
                <c:pt idx="19">
                  <c:v>2377.2633369789773</c:v>
                </c:pt>
                <c:pt idx="20">
                  <c:v>2312.4660264540671</c:v>
                </c:pt>
                <c:pt idx="21">
                  <c:v>2588.9850889850886</c:v>
                </c:pt>
                <c:pt idx="22">
                  <c:v>2708.036138849262</c:v>
                </c:pt>
                <c:pt idx="23">
                  <c:v>2288.8652984194387</c:v>
                </c:pt>
                <c:pt idx="24">
                  <c:v>1756.5905096660808</c:v>
                </c:pt>
                <c:pt idx="25">
                  <c:v>2180.9998252053838</c:v>
                </c:pt>
                <c:pt idx="26">
                  <c:v>2625.5530655634084</c:v>
                </c:pt>
                <c:pt idx="27">
                  <c:v>1753.6802464909279</c:v>
                </c:pt>
                <c:pt idx="28">
                  <c:v>1978.1601401367461</c:v>
                </c:pt>
                <c:pt idx="29">
                  <c:v>1920.2169294420219</c:v>
                </c:pt>
                <c:pt idx="30">
                  <c:v>2465.3528466101225</c:v>
                </c:pt>
                <c:pt idx="31">
                  <c:v>1721.8543046357618</c:v>
                </c:pt>
                <c:pt idx="32">
                  <c:v>2308.3566376048693</c:v>
                </c:pt>
                <c:pt idx="33">
                  <c:v>2259.250150297863</c:v>
                </c:pt>
                <c:pt idx="34">
                  <c:v>2343.4622467771642</c:v>
                </c:pt>
                <c:pt idx="35">
                  <c:v>1862.2200584225902</c:v>
                </c:pt>
                <c:pt idx="36">
                  <c:v>1835.4379148453945</c:v>
                </c:pt>
                <c:pt idx="37">
                  <c:v>2251.7958614774307</c:v>
                </c:pt>
                <c:pt idx="38">
                  <c:v>2275.78830613215</c:v>
                </c:pt>
                <c:pt idx="39">
                  <c:v>1181.505951444602</c:v>
                </c:pt>
                <c:pt idx="40">
                  <c:v>1322.1876620010366</c:v>
                </c:pt>
                <c:pt idx="41">
                  <c:v>1536.5660589346817</c:v>
                </c:pt>
                <c:pt idx="42">
                  <c:v>1447.4474474474473</c:v>
                </c:pt>
              </c:numCache>
            </c:numRef>
          </c:yVal>
          <c:smooth val="0"/>
        </c:ser>
        <c:dLbls>
          <c:showLegendKey val="0"/>
          <c:showVal val="0"/>
          <c:showCatName val="0"/>
          <c:showSerName val="0"/>
          <c:showPercent val="0"/>
          <c:showBubbleSize val="0"/>
        </c:dLbls>
        <c:axId val="50522368"/>
        <c:axId val="84086784"/>
      </c:scatterChart>
      <c:valAx>
        <c:axId val="50522368"/>
        <c:scaling>
          <c:orientation val="minMax"/>
        </c:scaling>
        <c:delete val="0"/>
        <c:axPos val="b"/>
        <c:numFmt formatCode="0_);[Red]\(0\)" sourceLinked="1"/>
        <c:majorTickMark val="none"/>
        <c:minorTickMark val="none"/>
        <c:tickLblPos val="nextTo"/>
        <c:crossAx val="84086784"/>
        <c:crosses val="autoZero"/>
        <c:crossBetween val="midCat"/>
      </c:valAx>
      <c:valAx>
        <c:axId val="84086784"/>
        <c:scaling>
          <c:orientation val="minMax"/>
        </c:scaling>
        <c:delete val="0"/>
        <c:axPos val="l"/>
        <c:majorGridlines/>
        <c:numFmt formatCode="0_);[Red]\(0\)" sourceLinked="1"/>
        <c:majorTickMark val="none"/>
        <c:minorTickMark val="none"/>
        <c:tickLblPos val="nextTo"/>
        <c:crossAx val="50522368"/>
        <c:crosses val="autoZero"/>
        <c:crossBetween val="midCat"/>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ltLang="ja-JP" sz="2000" b="1" dirty="0" smtClean="0">
                <a:latin typeface="+mj-ea"/>
                <a:ea typeface="+mj-ea"/>
              </a:rPr>
              <a:t>au</a:t>
            </a:r>
            <a:endParaRPr lang="ja-JP" altLang="en-US" sz="2000" b="1" dirty="0">
              <a:latin typeface="+mj-ea"/>
              <a:ea typeface="+mj-ea"/>
            </a:endParaRPr>
          </a:p>
        </c:rich>
      </c:tx>
      <c:layout/>
      <c:overlay val="0"/>
    </c:title>
    <c:autoTitleDeleted val="0"/>
    <c:plotArea>
      <c:layout/>
      <c:scatterChart>
        <c:scatterStyle val="lineMarker"/>
        <c:varyColors val="0"/>
        <c:ser>
          <c:idx val="0"/>
          <c:order val="0"/>
          <c:tx>
            <c:v>au 平均費用曲線</c:v>
          </c:tx>
          <c:spPr>
            <a:ln w="28575">
              <a:noFill/>
            </a:ln>
          </c:spPr>
          <c:trendline>
            <c:trendlineType val="linear"/>
            <c:dispRSqr val="1"/>
            <c:dispEq val="1"/>
            <c:trendlineLbl>
              <c:layout>
                <c:manualLayout>
                  <c:x val="-0.37302406966571039"/>
                  <c:y val="6.5124281561122141E-2"/>
                </c:manualLayout>
              </c:layout>
              <c:numFmt formatCode="General" sourceLinked="0"/>
            </c:trendlineLbl>
          </c:trendline>
          <c:xVal>
            <c:numRef>
              <c:f>MNOの限界費用!$H$9:$H$49</c:f>
              <c:numCache>
                <c:formatCode>General</c:formatCode>
                <c:ptCount val="41"/>
                <c:pt idx="0" formatCode="0_);[Red]\(0\)">
                  <c:v>1221</c:v>
                </c:pt>
                <c:pt idx="4" formatCode="0_);[Red]\(0\)">
                  <c:v>1405</c:v>
                </c:pt>
                <c:pt idx="8" formatCode="0_);[Red]\(0\)">
                  <c:v>1696</c:v>
                </c:pt>
                <c:pt idx="12" formatCode="0_);[Red]\(0\)">
                  <c:v>1954</c:v>
                </c:pt>
                <c:pt idx="14" formatCode="0_);[Red]\(0\)">
                  <c:v>2070</c:v>
                </c:pt>
                <c:pt idx="16" formatCode="0_);[Red]\(0\)">
                  <c:v>2270</c:v>
                </c:pt>
                <c:pt idx="18" formatCode="0_);[Red]\(0\)">
                  <c:v>2640</c:v>
                </c:pt>
                <c:pt idx="20" formatCode="0_);[Red]\(0\)">
                  <c:v>2732</c:v>
                </c:pt>
                <c:pt idx="22" formatCode="0_);[Red]\(0\)">
                  <c:v>2922</c:v>
                </c:pt>
                <c:pt idx="24" formatCode="0_);[Red]\(0\)">
                  <c:v>3011</c:v>
                </c:pt>
                <c:pt idx="25" formatCode="0_);[Red]\(0\)">
                  <c:v>3031</c:v>
                </c:pt>
                <c:pt idx="26" formatCode="0_);[Red]\(0\)">
                  <c:v>3045</c:v>
                </c:pt>
                <c:pt idx="27" formatCode="0_);[Red]\(0\)">
                  <c:v>3055</c:v>
                </c:pt>
                <c:pt idx="28" formatCode="0_);[Red]\(0\)">
                  <c:v>3084</c:v>
                </c:pt>
                <c:pt idx="29" formatCode="0_);[Red]\(0\)">
                  <c:v>3100</c:v>
                </c:pt>
                <c:pt idx="30" formatCode="0_);[Red]\(0\)">
                  <c:v>3123</c:v>
                </c:pt>
                <c:pt idx="31" formatCode="0_);[Red]\(0\)">
                  <c:v>3139</c:v>
                </c:pt>
                <c:pt idx="32" formatCode="0_);[Red]\(0\)">
                  <c:v>3187</c:v>
                </c:pt>
                <c:pt idx="33" formatCode="0_);[Red]\(0\)">
                  <c:v>3209</c:v>
                </c:pt>
                <c:pt idx="34" formatCode="0_);[Red]\(0\)">
                  <c:v>3229</c:v>
                </c:pt>
                <c:pt idx="35" formatCode="0_);[Red]\(0\)">
                  <c:v>3253</c:v>
                </c:pt>
                <c:pt idx="36" formatCode="0_);[Red]\(0\)">
                  <c:v>3300</c:v>
                </c:pt>
                <c:pt idx="37" formatCode="0_);[Red]\(0\)">
                  <c:v>3335</c:v>
                </c:pt>
                <c:pt idx="38" formatCode="0_);[Red]\(0\)">
                  <c:v>3366</c:v>
                </c:pt>
                <c:pt idx="39" formatCode="0_);[Red]\(0\)">
                  <c:v>3430</c:v>
                </c:pt>
                <c:pt idx="40" formatCode="#,##0_ ;[Red]\-#,##0\ ">
                  <c:v>3511</c:v>
                </c:pt>
              </c:numCache>
            </c:numRef>
          </c:xVal>
          <c:yVal>
            <c:numRef>
              <c:f>MNOの限界費用!$L$9:$L$49</c:f>
              <c:numCache>
                <c:formatCode>0_);[Red]\(0\)</c:formatCode>
                <c:ptCount val="41"/>
                <c:pt idx="0">
                  <c:v>7427.5320775320779</c:v>
                </c:pt>
                <c:pt idx="1">
                  <c:v>0</c:v>
                </c:pt>
                <c:pt idx="2">
                  <c:v>0</c:v>
                </c:pt>
                <c:pt idx="3">
                  <c:v>0</c:v>
                </c:pt>
                <c:pt idx="4">
                  <c:v>7783.9145907473303</c:v>
                </c:pt>
                <c:pt idx="5">
                  <c:v>0</c:v>
                </c:pt>
                <c:pt idx="6">
                  <c:v>0</c:v>
                </c:pt>
                <c:pt idx="7">
                  <c:v>0</c:v>
                </c:pt>
                <c:pt idx="8">
                  <c:v>6553.5180817610071</c:v>
                </c:pt>
                <c:pt idx="9">
                  <c:v>0</c:v>
                </c:pt>
                <c:pt idx="10">
                  <c:v>0</c:v>
                </c:pt>
                <c:pt idx="11">
                  <c:v>0</c:v>
                </c:pt>
                <c:pt idx="12">
                  <c:v>4789.1931081542152</c:v>
                </c:pt>
                <c:pt idx="13">
                  <c:v>0</c:v>
                </c:pt>
                <c:pt idx="14">
                  <c:v>5008.5024154589373</c:v>
                </c:pt>
                <c:pt idx="15">
                  <c:v>0</c:v>
                </c:pt>
                <c:pt idx="16">
                  <c:v>6482.3715124816463</c:v>
                </c:pt>
                <c:pt idx="17">
                  <c:v>0</c:v>
                </c:pt>
                <c:pt idx="18">
                  <c:v>4069.0467171717164</c:v>
                </c:pt>
                <c:pt idx="19">
                  <c:v>0</c:v>
                </c:pt>
                <c:pt idx="20">
                  <c:v>5133.1137140068322</c:v>
                </c:pt>
                <c:pt idx="21">
                  <c:v>0</c:v>
                </c:pt>
                <c:pt idx="22">
                  <c:v>3819.0223591147624</c:v>
                </c:pt>
                <c:pt idx="23">
                  <c:v>0</c:v>
                </c:pt>
                <c:pt idx="24">
                  <c:v>4694.1990479353472</c:v>
                </c:pt>
                <c:pt idx="25">
                  <c:v>3445.3205762674579</c:v>
                </c:pt>
                <c:pt idx="26">
                  <c:v>3325.2873563218391</c:v>
                </c:pt>
                <c:pt idx="27">
                  <c:v>3328.6961265684668</c:v>
                </c:pt>
                <c:pt idx="28">
                  <c:v>4101.8374405533941</c:v>
                </c:pt>
                <c:pt idx="29">
                  <c:v>2990.7204301075271</c:v>
                </c:pt>
                <c:pt idx="30">
                  <c:v>3425.9579464190419</c:v>
                </c:pt>
                <c:pt idx="31">
                  <c:v>3102.9414887968569</c:v>
                </c:pt>
                <c:pt idx="32">
                  <c:v>3492.302060453927</c:v>
                </c:pt>
                <c:pt idx="33">
                  <c:v>3009.3694816661473</c:v>
                </c:pt>
                <c:pt idx="34">
                  <c:v>2941.3440693713228</c:v>
                </c:pt>
                <c:pt idx="35">
                  <c:v>2984.5168562352692</c:v>
                </c:pt>
                <c:pt idx="36">
                  <c:v>3147.6262626262624</c:v>
                </c:pt>
                <c:pt idx="37">
                  <c:v>2901.8790604697651</c:v>
                </c:pt>
                <c:pt idx="38">
                  <c:v>3052.4856407209345</c:v>
                </c:pt>
                <c:pt idx="39">
                  <c:v>3193.0417881438289</c:v>
                </c:pt>
                <c:pt idx="40">
                  <c:v>3394.427038830343</c:v>
                </c:pt>
              </c:numCache>
            </c:numRef>
          </c:yVal>
          <c:smooth val="0"/>
        </c:ser>
        <c:dLbls>
          <c:showLegendKey val="0"/>
          <c:showVal val="0"/>
          <c:showCatName val="0"/>
          <c:showSerName val="0"/>
          <c:showPercent val="0"/>
          <c:showBubbleSize val="0"/>
        </c:dLbls>
        <c:axId val="84112512"/>
        <c:axId val="84114048"/>
      </c:scatterChart>
      <c:valAx>
        <c:axId val="84112512"/>
        <c:scaling>
          <c:orientation val="minMax"/>
        </c:scaling>
        <c:delete val="0"/>
        <c:axPos val="b"/>
        <c:numFmt formatCode="0_);[Red]\(0\)" sourceLinked="1"/>
        <c:majorTickMark val="none"/>
        <c:minorTickMark val="none"/>
        <c:tickLblPos val="nextTo"/>
        <c:crossAx val="84114048"/>
        <c:crosses val="autoZero"/>
        <c:crossBetween val="midCat"/>
      </c:valAx>
      <c:valAx>
        <c:axId val="84114048"/>
        <c:scaling>
          <c:orientation val="minMax"/>
        </c:scaling>
        <c:delete val="0"/>
        <c:axPos val="l"/>
        <c:majorGridlines/>
        <c:numFmt formatCode="0_);[Red]\(0\)" sourceLinked="1"/>
        <c:majorTickMark val="none"/>
        <c:minorTickMark val="none"/>
        <c:tickLblPos val="nextTo"/>
        <c:crossAx val="84112512"/>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ja-JP" altLang="en-US" sz="2000" b="1" dirty="0">
                <a:latin typeface="+mj-ea"/>
                <a:ea typeface="+mj-ea"/>
              </a:rPr>
              <a:t>ソフトバンクモバイル</a:t>
            </a:r>
            <a:r>
              <a:rPr lang="ja-JP" altLang="en-US" sz="1800" b="1" dirty="0">
                <a:latin typeface="+mj-ea"/>
                <a:ea typeface="+mj-ea"/>
              </a:rPr>
              <a:t>　</a:t>
            </a:r>
            <a:endParaRPr lang="en-US" altLang="en-US" sz="1800" b="1" dirty="0">
              <a:latin typeface="+mj-ea"/>
              <a:ea typeface="+mj-ea"/>
            </a:endParaRPr>
          </a:p>
        </c:rich>
      </c:tx>
      <c:layout>
        <c:manualLayout>
          <c:xMode val="edge"/>
          <c:yMode val="edge"/>
          <c:x val="0.26793297290568624"/>
          <c:y val="4.1666666666666664E-2"/>
        </c:manualLayout>
      </c:layout>
      <c:overlay val="0"/>
    </c:title>
    <c:autoTitleDeleted val="0"/>
    <c:plotArea>
      <c:layout/>
      <c:scatterChart>
        <c:scatterStyle val="lineMarker"/>
        <c:varyColors val="0"/>
        <c:ser>
          <c:idx val="0"/>
          <c:order val="0"/>
          <c:tx>
            <c:v>scm</c:v>
          </c:tx>
          <c:spPr>
            <a:ln w="28575">
              <a:noFill/>
            </a:ln>
          </c:spPr>
          <c:trendline>
            <c:trendlineType val="linear"/>
            <c:dispRSqr val="1"/>
            <c:dispEq val="1"/>
            <c:trendlineLbl>
              <c:layout>
                <c:manualLayout>
                  <c:x val="-0.42274898777187736"/>
                  <c:y val="4.4195895967549508E-3"/>
                </c:manualLayout>
              </c:layout>
              <c:numFmt formatCode="General" sourceLinked="0"/>
            </c:trendlineLbl>
          </c:trendline>
          <c:xVal>
            <c:numRef>
              <c:f>MNOの限界費用!$N$2:$N$61</c:f>
              <c:numCache>
                <c:formatCode>General</c:formatCode>
                <c:ptCount val="60"/>
                <c:pt idx="3" formatCode="0_);[Red]\(0\)">
                  <c:v>998</c:v>
                </c:pt>
                <c:pt idx="7" formatCode="0_);[Red]\(0\)">
                  <c:v>1223</c:v>
                </c:pt>
                <c:pt idx="11" formatCode="0_);[Red]\(0\)">
                  <c:v>1396</c:v>
                </c:pt>
                <c:pt idx="15" formatCode="0_);[Red]\(0\)">
                  <c:v>1500</c:v>
                </c:pt>
                <c:pt idx="19" formatCode="0_);[Red]\(0\)">
                  <c:v>1504</c:v>
                </c:pt>
                <c:pt idx="23" formatCode="0_);[Red]\(0\)">
                  <c:v>1521</c:v>
                </c:pt>
                <c:pt idx="27" formatCode="0_);[Red]\(0\)">
                  <c:v>1591</c:v>
                </c:pt>
                <c:pt idx="31" formatCode="0_);[Red]\(0\)">
                  <c:v>1859</c:v>
                </c:pt>
                <c:pt idx="35" formatCode="0_);[Red]\(0\)">
                  <c:v>2063</c:v>
                </c:pt>
                <c:pt idx="39" formatCode="0_);[Red]\(0\)">
                  <c:v>2188</c:v>
                </c:pt>
                <c:pt idx="43" formatCode="0_);[Red]\(0\)">
                  <c:v>2541</c:v>
                </c:pt>
                <c:pt idx="47" formatCode="0_);[Red]\(0\)">
                  <c:v>2895</c:v>
                </c:pt>
                <c:pt idx="51" formatCode="0_);[Red]\(0\)">
                  <c:v>3248</c:v>
                </c:pt>
                <c:pt idx="55" formatCode="0_);[Red]\(0\)">
                  <c:v>3593</c:v>
                </c:pt>
                <c:pt idx="59" formatCode="0_);[Red]\(0\)">
                  <c:v>3777</c:v>
                </c:pt>
              </c:numCache>
            </c:numRef>
          </c:xVal>
          <c:yVal>
            <c:numRef>
              <c:f>MNOの限界費用!$R$2:$R$61</c:f>
              <c:numCache>
                <c:formatCode>General</c:formatCode>
                <c:ptCount val="60"/>
                <c:pt idx="3" formatCode="0_);[Red]\(0\)">
                  <c:v>5998.663994655979</c:v>
                </c:pt>
                <c:pt idx="4" formatCode="0_);[Red]\(0\)">
                  <c:v>0</c:v>
                </c:pt>
                <c:pt idx="5" formatCode="0_);[Red]\(0\)">
                  <c:v>0</c:v>
                </c:pt>
                <c:pt idx="6" formatCode="0_);[Red]\(0\)">
                  <c:v>0</c:v>
                </c:pt>
                <c:pt idx="7" formatCode="0_);[Red]\(0\)">
                  <c:v>5975.0613246116118</c:v>
                </c:pt>
                <c:pt idx="8" formatCode="0_);[Red]\(0\)">
                  <c:v>0</c:v>
                </c:pt>
                <c:pt idx="9" formatCode="0_);[Red]\(0\)">
                  <c:v>0</c:v>
                </c:pt>
                <c:pt idx="10" formatCode="0_);[Red]\(0\)">
                  <c:v>0</c:v>
                </c:pt>
                <c:pt idx="11" formatCode="0_);[Red]\(0\)">
                  <c:v>4766.5950334288436</c:v>
                </c:pt>
                <c:pt idx="12" formatCode="0_);[Red]\(0\)">
                  <c:v>0</c:v>
                </c:pt>
                <c:pt idx="13" formatCode="0_);[Red]\(0\)">
                  <c:v>0</c:v>
                </c:pt>
                <c:pt idx="14" formatCode="0_);[Red]\(0\)">
                  <c:v>0</c:v>
                </c:pt>
                <c:pt idx="15" formatCode="0_);[Red]\(0\)">
                  <c:v>4866.1111111111104</c:v>
                </c:pt>
                <c:pt idx="16" formatCode="0_);[Red]\(0\)">
                  <c:v>0</c:v>
                </c:pt>
                <c:pt idx="17" formatCode="0_);[Red]\(0\)">
                  <c:v>0</c:v>
                </c:pt>
                <c:pt idx="18" formatCode="0_);[Red]\(0\)">
                  <c:v>0</c:v>
                </c:pt>
                <c:pt idx="19" formatCode="0_);[Red]\(0\)">
                  <c:v>4772.828014184397</c:v>
                </c:pt>
                <c:pt idx="20" formatCode="0_);[Red]\(0\)">
                  <c:v>0</c:v>
                </c:pt>
                <c:pt idx="21" formatCode="0_);[Red]\(0\)">
                  <c:v>0</c:v>
                </c:pt>
                <c:pt idx="22" formatCode="0_);[Red]\(0\)">
                  <c:v>0</c:v>
                </c:pt>
                <c:pt idx="23" formatCode="0_);[Red]\(0\)">
                  <c:v>5132.0403243480159</c:v>
                </c:pt>
                <c:pt idx="24" formatCode="0_);[Red]\(0\)">
                  <c:v>0</c:v>
                </c:pt>
                <c:pt idx="25" formatCode="0_);[Red]\(0\)">
                  <c:v>0</c:v>
                </c:pt>
                <c:pt idx="26" formatCode="0_);[Red]\(0\)">
                  <c:v>0</c:v>
                </c:pt>
                <c:pt idx="27" formatCode="0_);[Red]\(0\)">
                  <c:v>4237.3769117955162</c:v>
                </c:pt>
                <c:pt idx="28" formatCode="0_);[Red]\(0\)">
                  <c:v>0</c:v>
                </c:pt>
                <c:pt idx="29" formatCode="0_);[Red]\(0\)">
                  <c:v>0</c:v>
                </c:pt>
                <c:pt idx="30" formatCode="0_);[Red]\(0\)">
                  <c:v>0</c:v>
                </c:pt>
                <c:pt idx="31" formatCode="0_);[Red]\(0\)">
                  <c:v>4028.5996055226815</c:v>
                </c:pt>
                <c:pt idx="32" formatCode="0_);[Red]\(0\)">
                  <c:v>0</c:v>
                </c:pt>
                <c:pt idx="33" formatCode="0_);[Red]\(0\)">
                  <c:v>0</c:v>
                </c:pt>
                <c:pt idx="34" formatCode="0_);[Red]\(0\)">
                  <c:v>0</c:v>
                </c:pt>
                <c:pt idx="35" formatCode="0_);[Red]\(0\)">
                  <c:v>3120.8595895944418</c:v>
                </c:pt>
                <c:pt idx="36" formatCode="0_);[Red]\(0\)">
                  <c:v>0</c:v>
                </c:pt>
                <c:pt idx="37" formatCode="0_);[Red]\(0\)">
                  <c:v>0</c:v>
                </c:pt>
                <c:pt idx="38" formatCode="0_);[Red]\(0\)">
                  <c:v>0</c:v>
                </c:pt>
                <c:pt idx="39" formatCode="0_);[Red]\(0\)">
                  <c:v>3071.6788543570992</c:v>
                </c:pt>
                <c:pt idx="40" formatCode="0_);[Red]\(0\)">
                  <c:v>0</c:v>
                </c:pt>
                <c:pt idx="41" formatCode="0_);[Red]\(0\)">
                  <c:v>0</c:v>
                </c:pt>
                <c:pt idx="42" formatCode="0_);[Red]\(0\)">
                  <c:v>0</c:v>
                </c:pt>
                <c:pt idx="43" formatCode="0_);[Red]\(0\)">
                  <c:v>2661.0258428440247</c:v>
                </c:pt>
                <c:pt idx="44" formatCode="0_);[Red]\(0\)">
                  <c:v>0</c:v>
                </c:pt>
                <c:pt idx="45" formatCode="0_);[Red]\(0\)">
                  <c:v>0</c:v>
                </c:pt>
                <c:pt idx="46" formatCode="0_);[Red]\(0\)">
                  <c:v>0</c:v>
                </c:pt>
                <c:pt idx="47" formatCode="0_);[Red]\(0\)">
                  <c:v>2516.6954519286119</c:v>
                </c:pt>
                <c:pt idx="48" formatCode="0_);[Red]\(0\)">
                  <c:v>0</c:v>
                </c:pt>
                <c:pt idx="49" formatCode="0_);[Red]\(0\)">
                  <c:v>0</c:v>
                </c:pt>
                <c:pt idx="50" formatCode="0_);[Red]\(0\)">
                  <c:v>0</c:v>
                </c:pt>
                <c:pt idx="51" formatCode="0_);[Red]\(0\)">
                  <c:v>2239.5833333333339</c:v>
                </c:pt>
                <c:pt idx="52" formatCode="0_);[Red]\(0\)">
                  <c:v>0</c:v>
                </c:pt>
                <c:pt idx="53" formatCode="0_);[Red]\(0\)">
                  <c:v>0</c:v>
                </c:pt>
                <c:pt idx="54" formatCode="0_);[Red]\(0\)">
                  <c:v>0</c:v>
                </c:pt>
                <c:pt idx="55" formatCode="0_);[Red]\(0\)">
                  <c:v>1491.3489191947306</c:v>
                </c:pt>
                <c:pt idx="56" formatCode="0_);[Red]\(0\)">
                  <c:v>0</c:v>
                </c:pt>
                <c:pt idx="57" formatCode="0_);[Red]\(0\)">
                  <c:v>0</c:v>
                </c:pt>
                <c:pt idx="58" formatCode="0_);[Red]\(0\)">
                  <c:v>0</c:v>
                </c:pt>
                <c:pt idx="59" formatCode="0_);[Red]\(0\)">
                  <c:v>1299.0292118965672</c:v>
                </c:pt>
              </c:numCache>
            </c:numRef>
          </c:yVal>
          <c:smooth val="0"/>
        </c:ser>
        <c:dLbls>
          <c:showLegendKey val="0"/>
          <c:showVal val="0"/>
          <c:showCatName val="0"/>
          <c:showSerName val="0"/>
          <c:showPercent val="0"/>
          <c:showBubbleSize val="0"/>
        </c:dLbls>
        <c:axId val="84143104"/>
        <c:axId val="85140224"/>
      </c:scatterChart>
      <c:valAx>
        <c:axId val="84143104"/>
        <c:scaling>
          <c:orientation val="minMax"/>
        </c:scaling>
        <c:delete val="0"/>
        <c:axPos val="b"/>
        <c:numFmt formatCode="0_);[Red]\(0\)" sourceLinked="1"/>
        <c:majorTickMark val="none"/>
        <c:minorTickMark val="none"/>
        <c:tickLblPos val="nextTo"/>
        <c:crossAx val="85140224"/>
        <c:crosses val="autoZero"/>
        <c:crossBetween val="midCat"/>
      </c:valAx>
      <c:valAx>
        <c:axId val="85140224"/>
        <c:scaling>
          <c:orientation val="minMax"/>
        </c:scaling>
        <c:delete val="0"/>
        <c:axPos val="l"/>
        <c:majorGridlines/>
        <c:numFmt formatCode="0_);[Red]\(0\)" sourceLinked="1"/>
        <c:majorTickMark val="none"/>
        <c:minorTickMark val="none"/>
        <c:tickLblPos val="nextTo"/>
        <c:crossAx val="84143104"/>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altLang="ja-JP" sz="2800" b="0" dirty="0">
                <a:latin typeface="Meiryo UI" panose="020B0604030504040204" pitchFamily="50" charset="-128"/>
                <a:ea typeface="Meiryo UI" panose="020B0604030504040204" pitchFamily="50" charset="-128"/>
                <a:cs typeface="Meiryo UI" panose="020B0604030504040204" pitchFamily="50" charset="-128"/>
              </a:rPr>
              <a:t>MNO</a:t>
            </a:r>
            <a:r>
              <a:rPr lang="ja-JP" altLang="en-US" sz="2800" b="0" dirty="0" smtClean="0">
                <a:latin typeface="Meiryo UI" panose="020B0604030504040204" pitchFamily="50" charset="-128"/>
                <a:ea typeface="Meiryo UI" panose="020B0604030504040204" pitchFamily="50" charset="-128"/>
                <a:cs typeface="Meiryo UI" panose="020B0604030504040204" pitchFamily="50" charset="-128"/>
              </a:rPr>
              <a:t>市場の価格・費用と契約数</a:t>
            </a:r>
            <a:endParaRPr lang="en-US" altLang="ja-JP" sz="2800" b="0" dirty="0" smtClean="0">
              <a:latin typeface="Meiryo UI" panose="020B0604030504040204" pitchFamily="50" charset="-128"/>
              <a:ea typeface="Meiryo UI" panose="020B0604030504040204" pitchFamily="50" charset="-128"/>
              <a:cs typeface="Meiryo UI" panose="020B0604030504040204" pitchFamily="50" charset="-128"/>
            </a:endParaRPr>
          </a:p>
        </c:rich>
      </c:tx>
      <c:layout/>
      <c:overlay val="0"/>
    </c:title>
    <c:autoTitleDeleted val="0"/>
    <c:plotArea>
      <c:layout>
        <c:manualLayout>
          <c:layoutTarget val="inner"/>
          <c:xMode val="edge"/>
          <c:yMode val="edge"/>
          <c:x val="9.4773051750468851E-2"/>
          <c:y val="0.14428449161246146"/>
          <c:w val="0.75519027460188226"/>
          <c:h val="0.72155421698058586"/>
        </c:manualLayout>
      </c:layout>
      <c:lineChart>
        <c:grouping val="standard"/>
        <c:varyColors val="0"/>
        <c:ser>
          <c:idx val="0"/>
          <c:order val="0"/>
          <c:tx>
            <c:v>平均費用</c:v>
          </c:tx>
          <c:spPr>
            <a:ln w="31750" cap="flat" cmpd="sng" algn="ctr">
              <a:solidFill>
                <a:schemeClr val="accent5"/>
              </a:solidFill>
              <a:prstDash val="solid"/>
            </a:ln>
            <a:effectLst/>
          </c:spPr>
          <c:marker>
            <c:symbol val="none"/>
          </c:marker>
          <c:cat>
            <c:numRef>
              <c:f>'　MNOの余剰  '!$B$7:$B$27</c:f>
              <c:numCache>
                <c:formatCode>General</c:formatCode>
                <c:ptCount val="21"/>
                <c:pt idx="0">
                  <c:v>10950</c:v>
                </c:pt>
                <c:pt idx="1">
                  <c:v>11089</c:v>
                </c:pt>
                <c:pt idx="2">
                  <c:v>11233</c:v>
                </c:pt>
                <c:pt idx="3">
                  <c:v>11383</c:v>
                </c:pt>
                <c:pt idx="4">
                  <c:v>11595</c:v>
                </c:pt>
                <c:pt idx="5">
                  <c:v>11748</c:v>
                </c:pt>
                <c:pt idx="6">
                  <c:v>11905</c:v>
                </c:pt>
                <c:pt idx="7">
                  <c:v>12112</c:v>
                </c:pt>
                <c:pt idx="8">
                  <c:v>12336</c:v>
                </c:pt>
                <c:pt idx="9">
                  <c:v>12479</c:v>
                </c:pt>
                <c:pt idx="10">
                  <c:v>12624</c:v>
                </c:pt>
                <c:pt idx="11">
                  <c:v>12780</c:v>
                </c:pt>
                <c:pt idx="12">
                  <c:v>13026</c:v>
                </c:pt>
                <c:pt idx="13">
                  <c:v>13170</c:v>
                </c:pt>
                <c:pt idx="14">
                  <c:v>13288</c:v>
                </c:pt>
                <c:pt idx="15">
                  <c:v>13245</c:v>
                </c:pt>
                <c:pt idx="16">
                  <c:v>13424</c:v>
                </c:pt>
                <c:pt idx="17">
                  <c:v>13482</c:v>
                </c:pt>
                <c:pt idx="18">
                  <c:v>13575</c:v>
                </c:pt>
                <c:pt idx="19">
                  <c:v>13652</c:v>
                </c:pt>
                <c:pt idx="20">
                  <c:v>13792</c:v>
                </c:pt>
              </c:numCache>
            </c:numRef>
          </c:cat>
          <c:val>
            <c:numRef>
              <c:f>'　MNOの余剰  '!$G$7:$G$27</c:f>
              <c:numCache>
                <c:formatCode>General</c:formatCode>
                <c:ptCount val="21"/>
                <c:pt idx="0">
                  <c:v>2708</c:v>
                </c:pt>
                <c:pt idx="1">
                  <c:v>2289</c:v>
                </c:pt>
                <c:pt idx="2">
                  <c:v>1757</c:v>
                </c:pt>
                <c:pt idx="3">
                  <c:v>2181</c:v>
                </c:pt>
                <c:pt idx="4">
                  <c:v>2626</c:v>
                </c:pt>
                <c:pt idx="5">
                  <c:v>1754</c:v>
                </c:pt>
                <c:pt idx="6">
                  <c:v>1978</c:v>
                </c:pt>
                <c:pt idx="7">
                  <c:v>1920</c:v>
                </c:pt>
                <c:pt idx="8">
                  <c:v>2465</c:v>
                </c:pt>
                <c:pt idx="9">
                  <c:v>1722</c:v>
                </c:pt>
                <c:pt idx="10">
                  <c:v>2309</c:v>
                </c:pt>
                <c:pt idx="11">
                  <c:v>2259</c:v>
                </c:pt>
                <c:pt idx="12">
                  <c:v>2344</c:v>
                </c:pt>
                <c:pt idx="13">
                  <c:v>1862</c:v>
                </c:pt>
                <c:pt idx="14">
                  <c:v>1835</c:v>
                </c:pt>
                <c:pt idx="15">
                  <c:v>2252</c:v>
                </c:pt>
                <c:pt idx="16">
                  <c:v>2276</c:v>
                </c:pt>
                <c:pt idx="17">
                  <c:v>1182</c:v>
                </c:pt>
                <c:pt idx="18">
                  <c:v>1322</c:v>
                </c:pt>
                <c:pt idx="19">
                  <c:v>1536</c:v>
                </c:pt>
                <c:pt idx="20">
                  <c:v>1448</c:v>
                </c:pt>
              </c:numCache>
            </c:numRef>
          </c:val>
          <c:smooth val="0"/>
        </c:ser>
        <c:ser>
          <c:idx val="1"/>
          <c:order val="1"/>
          <c:tx>
            <c:v>価格</c:v>
          </c:tx>
          <c:spPr>
            <a:ln w="31750" cap="flat" cmpd="sng" algn="ctr">
              <a:solidFill>
                <a:schemeClr val="accent4"/>
              </a:solidFill>
              <a:prstDash val="solid"/>
            </a:ln>
            <a:effectLst/>
          </c:spPr>
          <c:marker>
            <c:symbol val="none"/>
          </c:marker>
          <c:cat>
            <c:numRef>
              <c:f>'　MNOの余剰  '!$B$7:$B$27</c:f>
              <c:numCache>
                <c:formatCode>General</c:formatCode>
                <c:ptCount val="21"/>
                <c:pt idx="0">
                  <c:v>10950</c:v>
                </c:pt>
                <c:pt idx="1">
                  <c:v>11089</c:v>
                </c:pt>
                <c:pt idx="2">
                  <c:v>11233</c:v>
                </c:pt>
                <c:pt idx="3">
                  <c:v>11383</c:v>
                </c:pt>
                <c:pt idx="4">
                  <c:v>11595</c:v>
                </c:pt>
                <c:pt idx="5">
                  <c:v>11748</c:v>
                </c:pt>
                <c:pt idx="6">
                  <c:v>11905</c:v>
                </c:pt>
                <c:pt idx="7">
                  <c:v>12112</c:v>
                </c:pt>
                <c:pt idx="8">
                  <c:v>12336</c:v>
                </c:pt>
                <c:pt idx="9">
                  <c:v>12479</c:v>
                </c:pt>
                <c:pt idx="10">
                  <c:v>12624</c:v>
                </c:pt>
                <c:pt idx="11">
                  <c:v>12780</c:v>
                </c:pt>
                <c:pt idx="12">
                  <c:v>13026</c:v>
                </c:pt>
                <c:pt idx="13">
                  <c:v>13170</c:v>
                </c:pt>
                <c:pt idx="14">
                  <c:v>13288</c:v>
                </c:pt>
                <c:pt idx="15">
                  <c:v>13245</c:v>
                </c:pt>
                <c:pt idx="16">
                  <c:v>13424</c:v>
                </c:pt>
                <c:pt idx="17">
                  <c:v>13482</c:v>
                </c:pt>
                <c:pt idx="18">
                  <c:v>13575</c:v>
                </c:pt>
                <c:pt idx="19">
                  <c:v>13652</c:v>
                </c:pt>
                <c:pt idx="20">
                  <c:v>13792</c:v>
                </c:pt>
              </c:numCache>
            </c:numRef>
          </c:cat>
          <c:val>
            <c:numRef>
              <c:f>'　MNOの余剰  '!$E$7:$E$27</c:f>
              <c:numCache>
                <c:formatCode>0_);[Red]\(0\)</c:formatCode>
                <c:ptCount val="21"/>
                <c:pt idx="0">
                  <c:v>8072.6538849646822</c:v>
                </c:pt>
                <c:pt idx="1">
                  <c:v>8072.6538849646822</c:v>
                </c:pt>
                <c:pt idx="2">
                  <c:v>8072.6538849646822</c:v>
                </c:pt>
                <c:pt idx="3">
                  <c:v>8072.6538849646822</c:v>
                </c:pt>
                <c:pt idx="4">
                  <c:v>8072.6538849646822</c:v>
                </c:pt>
                <c:pt idx="5">
                  <c:v>8072.6538849646822</c:v>
                </c:pt>
                <c:pt idx="6">
                  <c:v>8072.6538849646822</c:v>
                </c:pt>
                <c:pt idx="7">
                  <c:v>8072.6538849646822</c:v>
                </c:pt>
                <c:pt idx="8">
                  <c:v>8064.5812310797173</c:v>
                </c:pt>
                <c:pt idx="9">
                  <c:v>8064.5812310797173</c:v>
                </c:pt>
                <c:pt idx="10">
                  <c:v>8056.5085771947533</c:v>
                </c:pt>
                <c:pt idx="11">
                  <c:v>8056.5085771947533</c:v>
                </c:pt>
                <c:pt idx="12">
                  <c:v>8056.5085771947533</c:v>
                </c:pt>
                <c:pt idx="13">
                  <c:v>8056.5085771947533</c:v>
                </c:pt>
                <c:pt idx="14">
                  <c:v>8064.5812310797173</c:v>
                </c:pt>
                <c:pt idx="15">
                  <c:v>8064.5812310797173</c:v>
                </c:pt>
                <c:pt idx="16">
                  <c:v>8064.5812310797173</c:v>
                </c:pt>
                <c:pt idx="17">
                  <c:v>8145.3077699293653</c:v>
                </c:pt>
                <c:pt idx="18">
                  <c:v>8000</c:v>
                </c:pt>
                <c:pt idx="19">
                  <c:v>8000</c:v>
                </c:pt>
                <c:pt idx="20">
                  <c:v>8000</c:v>
                </c:pt>
              </c:numCache>
            </c:numRef>
          </c:val>
          <c:smooth val="0"/>
        </c:ser>
        <c:dLbls>
          <c:showLegendKey val="0"/>
          <c:showVal val="0"/>
          <c:showCatName val="0"/>
          <c:showSerName val="0"/>
          <c:showPercent val="0"/>
          <c:showBubbleSize val="0"/>
        </c:dLbls>
        <c:marker val="1"/>
        <c:smooth val="0"/>
        <c:axId val="85184512"/>
        <c:axId val="85186048"/>
      </c:lineChart>
      <c:catAx>
        <c:axId val="85184512"/>
        <c:scaling>
          <c:orientation val="minMax"/>
        </c:scaling>
        <c:delete val="0"/>
        <c:axPos val="b"/>
        <c:numFmt formatCode="General" sourceLinked="1"/>
        <c:majorTickMark val="out"/>
        <c:minorTickMark val="none"/>
        <c:tickLblPos val="nextTo"/>
        <c:txPr>
          <a:bodyPr/>
          <a:lstStyle/>
          <a:p>
            <a:pPr>
              <a:defRPr sz="1400"/>
            </a:pPr>
            <a:endParaRPr lang="ja-JP"/>
          </a:p>
        </c:txPr>
        <c:crossAx val="85186048"/>
        <c:crosses val="autoZero"/>
        <c:auto val="1"/>
        <c:lblAlgn val="ctr"/>
        <c:lblOffset val="100"/>
        <c:noMultiLvlLbl val="0"/>
      </c:catAx>
      <c:valAx>
        <c:axId val="85186048"/>
        <c:scaling>
          <c:orientation val="minMax"/>
        </c:scaling>
        <c:delete val="0"/>
        <c:axPos val="l"/>
        <c:numFmt formatCode="General" sourceLinked="1"/>
        <c:majorTickMark val="out"/>
        <c:minorTickMark val="none"/>
        <c:tickLblPos val="nextTo"/>
        <c:txPr>
          <a:bodyPr/>
          <a:lstStyle/>
          <a:p>
            <a:pPr>
              <a:defRPr sz="1400"/>
            </a:pPr>
            <a:endParaRPr lang="ja-JP"/>
          </a:p>
        </c:txPr>
        <c:crossAx val="85184512"/>
        <c:crosses val="autoZero"/>
        <c:crossBetween val="between"/>
      </c:valAx>
    </c:plotArea>
    <c:legend>
      <c:legendPos val="r"/>
      <c:layout>
        <c:manualLayout>
          <c:xMode val="edge"/>
          <c:yMode val="edge"/>
          <c:x val="0.77843053731048306"/>
          <c:y val="0.27460759446133526"/>
          <c:w val="0.22156946268951691"/>
          <c:h val="0.24766184039019137"/>
        </c:manualLayout>
      </c:layout>
      <c:overlay val="0"/>
      <c:txPr>
        <a:bodyPr/>
        <a:lstStyle/>
        <a:p>
          <a:pPr>
            <a:defRPr sz="1600"/>
          </a:pPr>
          <a:endParaRPr lang="ja-JP"/>
        </a:p>
      </c:txPr>
    </c:legend>
    <c:plotVisOnly val="1"/>
    <c:dispBlanksAs val="gap"/>
    <c:showDLblsOverMax val="0"/>
  </c:chart>
  <c:spPr>
    <a:ln>
      <a:no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0"/>
            </a:pPr>
            <a:r>
              <a:rPr lang="en-US" altLang="ja-JP" sz="2800" b="0" dirty="0">
                <a:latin typeface="Meiryo UI" panose="020B0604030504040204" pitchFamily="50" charset="-128"/>
                <a:ea typeface="Meiryo UI" panose="020B0604030504040204" pitchFamily="50" charset="-128"/>
                <a:cs typeface="Meiryo UI" panose="020B0604030504040204" pitchFamily="50" charset="-128"/>
              </a:rPr>
              <a:t>MVNO</a:t>
            </a:r>
            <a:r>
              <a:rPr lang="ja-JP" altLang="en-US" sz="2800" b="0" dirty="0" smtClean="0">
                <a:latin typeface="Meiryo UI" panose="020B0604030504040204" pitchFamily="50" charset="-128"/>
                <a:ea typeface="Meiryo UI" panose="020B0604030504040204" pitchFamily="50" charset="-128"/>
                <a:cs typeface="Meiryo UI" panose="020B0604030504040204" pitchFamily="50" charset="-128"/>
              </a:rPr>
              <a:t>市場の価格・費用と契約数</a:t>
            </a:r>
            <a:endParaRPr lang="ja-JP" altLang="en-US" sz="2800" b="0" dirty="0">
              <a:latin typeface="Meiryo UI" panose="020B0604030504040204" pitchFamily="50" charset="-128"/>
              <a:ea typeface="Meiryo UI" panose="020B0604030504040204" pitchFamily="50" charset="-128"/>
              <a:cs typeface="Meiryo UI" panose="020B0604030504040204" pitchFamily="50" charset="-128"/>
            </a:endParaRPr>
          </a:p>
        </c:rich>
      </c:tx>
      <c:layout/>
      <c:overlay val="0"/>
    </c:title>
    <c:autoTitleDeleted val="0"/>
    <c:plotArea>
      <c:layout>
        <c:manualLayout>
          <c:layoutTarget val="inner"/>
          <c:xMode val="edge"/>
          <c:yMode val="edge"/>
          <c:x val="9.9895098199585849E-2"/>
          <c:y val="0.13661626163920595"/>
          <c:w val="0.7586182495635605"/>
          <c:h val="0.72596341952343457"/>
        </c:manualLayout>
      </c:layout>
      <c:lineChart>
        <c:grouping val="standard"/>
        <c:varyColors val="0"/>
        <c:ser>
          <c:idx val="0"/>
          <c:order val="0"/>
          <c:tx>
            <c:v>価格</c:v>
          </c:tx>
          <c:spPr>
            <a:ln w="31750" cap="flat" cmpd="sng" algn="ctr">
              <a:solidFill>
                <a:schemeClr val="accent4"/>
              </a:solidFill>
              <a:prstDash val="solid"/>
            </a:ln>
            <a:effectLst/>
          </c:spPr>
          <c:marker>
            <c:symbol val="none"/>
          </c:marker>
          <c:cat>
            <c:numRef>
              <c:f>'  MVNOの余剰  '!$B$7:$B$27</c:f>
              <c:numCache>
                <c:formatCode>General</c:formatCode>
                <c:ptCount val="21"/>
                <c:pt idx="0">
                  <c:v>268</c:v>
                </c:pt>
                <c:pt idx="1">
                  <c:v>283</c:v>
                </c:pt>
                <c:pt idx="2">
                  <c:v>307</c:v>
                </c:pt>
                <c:pt idx="3">
                  <c:v>323</c:v>
                </c:pt>
                <c:pt idx="4">
                  <c:v>359</c:v>
                </c:pt>
                <c:pt idx="5">
                  <c:v>377</c:v>
                </c:pt>
                <c:pt idx="6">
                  <c:v>408</c:v>
                </c:pt>
                <c:pt idx="7">
                  <c:v>444</c:v>
                </c:pt>
                <c:pt idx="8">
                  <c:v>484</c:v>
                </c:pt>
                <c:pt idx="9">
                  <c:v>512</c:v>
                </c:pt>
                <c:pt idx="10">
                  <c:v>538</c:v>
                </c:pt>
                <c:pt idx="11">
                  <c:v>562</c:v>
                </c:pt>
                <c:pt idx="12">
                  <c:v>578</c:v>
                </c:pt>
                <c:pt idx="13">
                  <c:v>593</c:v>
                </c:pt>
                <c:pt idx="14">
                  <c:v>642</c:v>
                </c:pt>
                <c:pt idx="15">
                  <c:v>717</c:v>
                </c:pt>
                <c:pt idx="16">
                  <c:v>810</c:v>
                </c:pt>
                <c:pt idx="17">
                  <c:v>888</c:v>
                </c:pt>
                <c:pt idx="18">
                  <c:v>976</c:v>
                </c:pt>
                <c:pt idx="19">
                  <c:v>1087</c:v>
                </c:pt>
                <c:pt idx="20">
                  <c:v>1206</c:v>
                </c:pt>
              </c:numCache>
            </c:numRef>
          </c:cat>
          <c:val>
            <c:numRef>
              <c:f>'  MVNOの余剰  '!$E$7:$E$27</c:f>
              <c:numCache>
                <c:formatCode>0_);[Red]\(0\)</c:formatCode>
                <c:ptCount val="21"/>
                <c:pt idx="0">
                  <c:v>4044.7023208879918</c:v>
                </c:pt>
                <c:pt idx="1">
                  <c:v>4044.7023208879918</c:v>
                </c:pt>
                <c:pt idx="2">
                  <c:v>4044.7023208879918</c:v>
                </c:pt>
                <c:pt idx="3">
                  <c:v>4044.7023208879918</c:v>
                </c:pt>
                <c:pt idx="4">
                  <c:v>4044.7023208879918</c:v>
                </c:pt>
                <c:pt idx="5">
                  <c:v>4044.7023208879918</c:v>
                </c:pt>
                <c:pt idx="6">
                  <c:v>4044.7023208879918</c:v>
                </c:pt>
                <c:pt idx="7">
                  <c:v>4044.7023208879918</c:v>
                </c:pt>
                <c:pt idx="8">
                  <c:v>4040.6576185671042</c:v>
                </c:pt>
                <c:pt idx="9">
                  <c:v>4040.6576185671042</c:v>
                </c:pt>
                <c:pt idx="10">
                  <c:v>4036.6129162462166</c:v>
                </c:pt>
                <c:pt idx="11">
                  <c:v>4036.6129162462166</c:v>
                </c:pt>
                <c:pt idx="12">
                  <c:v>4036.6129162462166</c:v>
                </c:pt>
                <c:pt idx="13">
                  <c:v>4036.6129162462166</c:v>
                </c:pt>
                <c:pt idx="14">
                  <c:v>4040.6576185671042</c:v>
                </c:pt>
                <c:pt idx="15">
                  <c:v>4040.6576185671042</c:v>
                </c:pt>
                <c:pt idx="16">
                  <c:v>4040.6576185671042</c:v>
                </c:pt>
                <c:pt idx="17">
                  <c:v>4081.1046417759844</c:v>
                </c:pt>
                <c:pt idx="18">
                  <c:v>4008.3</c:v>
                </c:pt>
                <c:pt idx="19">
                  <c:v>4008.3</c:v>
                </c:pt>
                <c:pt idx="20">
                  <c:v>4008.3</c:v>
                </c:pt>
              </c:numCache>
            </c:numRef>
          </c:val>
          <c:smooth val="0"/>
        </c:ser>
        <c:ser>
          <c:idx val="1"/>
          <c:order val="1"/>
          <c:tx>
            <c:v>限界費用</c:v>
          </c:tx>
          <c:spPr>
            <a:ln w="31750" cap="flat" cmpd="sng" algn="ctr">
              <a:solidFill>
                <a:schemeClr val="accent5"/>
              </a:solidFill>
              <a:prstDash val="solid"/>
            </a:ln>
            <a:effectLst/>
          </c:spPr>
          <c:marker>
            <c:symbol val="none"/>
          </c:marker>
          <c:cat>
            <c:numRef>
              <c:f>'  MVNOの余剰  '!$B$7:$B$27</c:f>
              <c:numCache>
                <c:formatCode>General</c:formatCode>
                <c:ptCount val="21"/>
                <c:pt idx="0">
                  <c:v>268</c:v>
                </c:pt>
                <c:pt idx="1">
                  <c:v>283</c:v>
                </c:pt>
                <c:pt idx="2">
                  <c:v>307</c:v>
                </c:pt>
                <c:pt idx="3">
                  <c:v>323</c:v>
                </c:pt>
                <c:pt idx="4">
                  <c:v>359</c:v>
                </c:pt>
                <c:pt idx="5">
                  <c:v>377</c:v>
                </c:pt>
                <c:pt idx="6">
                  <c:v>408</c:v>
                </c:pt>
                <c:pt idx="7">
                  <c:v>444</c:v>
                </c:pt>
                <c:pt idx="8">
                  <c:v>484</c:v>
                </c:pt>
                <c:pt idx="9">
                  <c:v>512</c:v>
                </c:pt>
                <c:pt idx="10">
                  <c:v>538</c:v>
                </c:pt>
                <c:pt idx="11">
                  <c:v>562</c:v>
                </c:pt>
                <c:pt idx="12">
                  <c:v>578</c:v>
                </c:pt>
                <c:pt idx="13">
                  <c:v>593</c:v>
                </c:pt>
                <c:pt idx="14">
                  <c:v>642</c:v>
                </c:pt>
                <c:pt idx="15">
                  <c:v>717</c:v>
                </c:pt>
                <c:pt idx="16">
                  <c:v>810</c:v>
                </c:pt>
                <c:pt idx="17">
                  <c:v>888</c:v>
                </c:pt>
                <c:pt idx="18">
                  <c:v>976</c:v>
                </c:pt>
                <c:pt idx="19">
                  <c:v>1087</c:v>
                </c:pt>
                <c:pt idx="20">
                  <c:v>1206</c:v>
                </c:pt>
              </c:numCache>
            </c:numRef>
          </c:cat>
          <c:val>
            <c:numRef>
              <c:f>'  MVNOの余剰  '!$G$7:$G$27</c:f>
              <c:numCache>
                <c:formatCode>General</c:formatCode>
                <c:ptCount val="21"/>
                <c:pt idx="0">
                  <c:v>2936</c:v>
                </c:pt>
                <c:pt idx="1">
                  <c:v>2936</c:v>
                </c:pt>
                <c:pt idx="2">
                  <c:v>2936</c:v>
                </c:pt>
                <c:pt idx="3">
                  <c:v>2936</c:v>
                </c:pt>
                <c:pt idx="4">
                  <c:v>2936</c:v>
                </c:pt>
                <c:pt idx="5">
                  <c:v>2936</c:v>
                </c:pt>
                <c:pt idx="6">
                  <c:v>2936</c:v>
                </c:pt>
                <c:pt idx="7">
                  <c:v>2936</c:v>
                </c:pt>
                <c:pt idx="8">
                  <c:v>2936</c:v>
                </c:pt>
                <c:pt idx="9">
                  <c:v>2936</c:v>
                </c:pt>
                <c:pt idx="10">
                  <c:v>2936</c:v>
                </c:pt>
                <c:pt idx="11">
                  <c:v>2936</c:v>
                </c:pt>
                <c:pt idx="12">
                  <c:v>2936</c:v>
                </c:pt>
                <c:pt idx="13">
                  <c:v>2936</c:v>
                </c:pt>
                <c:pt idx="14">
                  <c:v>2936</c:v>
                </c:pt>
                <c:pt idx="15">
                  <c:v>2936</c:v>
                </c:pt>
                <c:pt idx="16">
                  <c:v>2936</c:v>
                </c:pt>
                <c:pt idx="17">
                  <c:v>2936</c:v>
                </c:pt>
                <c:pt idx="18">
                  <c:v>2936</c:v>
                </c:pt>
                <c:pt idx="19">
                  <c:v>2936</c:v>
                </c:pt>
                <c:pt idx="20">
                  <c:v>2936</c:v>
                </c:pt>
              </c:numCache>
            </c:numRef>
          </c:val>
          <c:smooth val="0"/>
        </c:ser>
        <c:dLbls>
          <c:showLegendKey val="0"/>
          <c:showVal val="0"/>
          <c:showCatName val="0"/>
          <c:showSerName val="0"/>
          <c:showPercent val="0"/>
          <c:showBubbleSize val="0"/>
        </c:dLbls>
        <c:marker val="1"/>
        <c:smooth val="0"/>
        <c:axId val="116924800"/>
        <c:axId val="116926336"/>
      </c:lineChart>
      <c:catAx>
        <c:axId val="116924800"/>
        <c:scaling>
          <c:orientation val="minMax"/>
        </c:scaling>
        <c:delete val="0"/>
        <c:axPos val="b"/>
        <c:numFmt formatCode="General" sourceLinked="1"/>
        <c:majorTickMark val="out"/>
        <c:minorTickMark val="none"/>
        <c:tickLblPos val="nextTo"/>
        <c:txPr>
          <a:bodyPr/>
          <a:lstStyle/>
          <a:p>
            <a:pPr>
              <a:defRPr sz="1400"/>
            </a:pPr>
            <a:endParaRPr lang="ja-JP"/>
          </a:p>
        </c:txPr>
        <c:crossAx val="116926336"/>
        <c:crosses val="autoZero"/>
        <c:auto val="1"/>
        <c:lblAlgn val="ctr"/>
        <c:lblOffset val="100"/>
        <c:noMultiLvlLbl val="0"/>
      </c:catAx>
      <c:valAx>
        <c:axId val="116926336"/>
        <c:scaling>
          <c:orientation val="minMax"/>
          <c:max val="8000"/>
        </c:scaling>
        <c:delete val="0"/>
        <c:axPos val="l"/>
        <c:numFmt formatCode="0_);[Red]\(0\)" sourceLinked="1"/>
        <c:majorTickMark val="out"/>
        <c:minorTickMark val="none"/>
        <c:tickLblPos val="nextTo"/>
        <c:txPr>
          <a:bodyPr/>
          <a:lstStyle/>
          <a:p>
            <a:pPr>
              <a:defRPr sz="1400"/>
            </a:pPr>
            <a:endParaRPr lang="ja-JP"/>
          </a:p>
        </c:txPr>
        <c:crossAx val="116924800"/>
        <c:crosses val="autoZero"/>
        <c:crossBetween val="between"/>
      </c:valAx>
      <c:spPr>
        <a:noFill/>
        <a:ln w="25400">
          <a:noFill/>
        </a:ln>
        <a:effectLst/>
      </c:spPr>
    </c:plotArea>
    <c:legend>
      <c:legendPos val="r"/>
      <c:layout>
        <c:manualLayout>
          <c:xMode val="edge"/>
          <c:yMode val="edge"/>
          <c:x val="0.80097214212379531"/>
          <c:y val="0.21744383474299958"/>
          <c:w val="0.19607843137254902"/>
          <c:h val="0.21413904896235361"/>
        </c:manualLayout>
      </c:layout>
      <c:overlay val="0"/>
      <c:txPr>
        <a:bodyPr/>
        <a:lstStyle/>
        <a:p>
          <a:pPr>
            <a:defRPr sz="1600"/>
          </a:pPr>
          <a:endParaRPr lang="ja-JP"/>
        </a:p>
      </c:txPr>
    </c:legend>
    <c:plotVisOnly val="1"/>
    <c:dispBlanksAs val="gap"/>
    <c:showDLblsOverMax val="0"/>
  </c:chart>
  <c:spPr>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0.86567</cdr:x>
      <cdr:y>0.83099</cdr:y>
    </cdr:from>
    <cdr:to>
      <cdr:x>0.98436</cdr:x>
      <cdr:y>0.95058</cdr:y>
    </cdr:to>
    <cdr:sp macro="" textlink="">
      <cdr:nvSpPr>
        <cdr:cNvPr id="2" name="テキスト ボックス 1"/>
        <cdr:cNvSpPr txBox="1"/>
      </cdr:nvSpPr>
      <cdr:spPr>
        <a:xfrm xmlns:a="http://schemas.openxmlformats.org/drawingml/2006/main">
          <a:off x="6264696" y="4248472"/>
          <a:ext cx="858941" cy="611409"/>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契約数</a:t>
          </a:r>
          <a:endParaRPr kumimoji="1" lang="en-US" altLang="ja-JP" sz="1400" dirty="0">
            <a:latin typeface="Segoe UI" panose="020B0502040204020203" pitchFamily="34" charset="0"/>
            <a:ea typeface="Meiryo UI" panose="020B0604030504040204" pitchFamily="50" charset="-128"/>
            <a:cs typeface="Segoe UI" panose="020B0502040204020203" pitchFamily="34" charset="0"/>
          </a:endParaRPr>
        </a:p>
        <a:p xmlns:a="http://schemas.openxmlformats.org/drawingml/2006/main">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万台）</a:t>
          </a:r>
        </a:p>
      </cdr:txBody>
    </cdr:sp>
  </cdr:relSizeAnchor>
  <cdr:relSizeAnchor xmlns:cdr="http://schemas.openxmlformats.org/drawingml/2006/chartDrawing">
    <cdr:from>
      <cdr:x>0</cdr:x>
      <cdr:y>0.03521</cdr:y>
    </cdr:from>
    <cdr:to>
      <cdr:x>0.15729</cdr:x>
      <cdr:y>0.11861</cdr:y>
    </cdr:to>
    <cdr:sp macro="" textlink="">
      <cdr:nvSpPr>
        <cdr:cNvPr id="3" name="テキスト ボックス 2"/>
        <cdr:cNvSpPr txBox="1"/>
      </cdr:nvSpPr>
      <cdr:spPr>
        <a:xfrm xmlns:a="http://schemas.openxmlformats.org/drawingml/2006/main">
          <a:off x="0" y="180020"/>
          <a:ext cx="1126927" cy="426394"/>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価格</a:t>
          </a:r>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円</a:t>
          </a:r>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endParaRPr kumimoji="1" lang="ja-JP" altLang="en-US" sz="1400" dirty="0">
            <a:latin typeface="Segoe UI" panose="020B0502040204020203" pitchFamily="34" charset="0"/>
            <a:ea typeface="Meiryo UI" panose="020B0604030504040204" pitchFamily="50" charset="-128"/>
            <a:cs typeface="Segoe UI" panose="020B0502040204020203"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0.88801</cdr:x>
      <cdr:y>0.81159</cdr:y>
    </cdr:from>
    <cdr:to>
      <cdr:x>1</cdr:x>
      <cdr:y>0.93211</cdr:y>
    </cdr:to>
    <cdr:sp macro="" textlink="">
      <cdr:nvSpPr>
        <cdr:cNvPr id="3" name="テキスト ボックス 2"/>
        <cdr:cNvSpPr txBox="1"/>
      </cdr:nvSpPr>
      <cdr:spPr>
        <a:xfrm xmlns:a="http://schemas.openxmlformats.org/drawingml/2006/main">
          <a:off x="6362422" y="4032448"/>
          <a:ext cx="802374" cy="59879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契約数</a:t>
          </a:r>
          <a:endParaRPr kumimoji="1" lang="en-US" altLang="ja-JP" sz="1400" dirty="0">
            <a:latin typeface="Segoe UI" panose="020B0502040204020203" pitchFamily="34" charset="0"/>
            <a:ea typeface="Meiryo UI" panose="020B0604030504040204" pitchFamily="50" charset="-128"/>
            <a:cs typeface="Segoe UI" panose="020B0502040204020203" pitchFamily="34" charset="0"/>
          </a:endParaRPr>
        </a:p>
        <a:p xmlns:a="http://schemas.openxmlformats.org/drawingml/2006/main">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万台）</a:t>
          </a:r>
        </a:p>
      </cdr:txBody>
    </cdr:sp>
  </cdr:relSizeAnchor>
  <cdr:relSizeAnchor xmlns:cdr="http://schemas.openxmlformats.org/drawingml/2006/chartDrawing">
    <cdr:from>
      <cdr:x>0</cdr:x>
      <cdr:y>0.02174</cdr:y>
    </cdr:from>
    <cdr:to>
      <cdr:x>0.15401</cdr:x>
      <cdr:y>0.10326</cdr:y>
    </cdr:to>
    <cdr:sp macro="" textlink="">
      <cdr:nvSpPr>
        <cdr:cNvPr id="4" name="テキスト ボックス 2"/>
        <cdr:cNvSpPr txBox="1"/>
      </cdr:nvSpPr>
      <cdr:spPr>
        <a:xfrm xmlns:a="http://schemas.openxmlformats.org/drawingml/2006/main">
          <a:off x="-971600" y="108012"/>
          <a:ext cx="1103450" cy="405037"/>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価格</a:t>
          </a:r>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r>
            <a:rPr kumimoji="1" lang="ja-JP" altLang="en-US" sz="1400" dirty="0">
              <a:latin typeface="Segoe UI" panose="020B0502040204020203" pitchFamily="34" charset="0"/>
              <a:ea typeface="Meiryo UI" panose="020B0604030504040204" pitchFamily="50" charset="-128"/>
              <a:cs typeface="Segoe UI" panose="020B0502040204020203" pitchFamily="34" charset="0"/>
            </a:rPr>
            <a:t>円</a:t>
          </a:r>
          <a:r>
            <a:rPr kumimoji="1" lang="en-US" altLang="ja-JP" sz="1400" dirty="0">
              <a:latin typeface="Segoe UI" panose="020B0502040204020203" pitchFamily="34" charset="0"/>
              <a:ea typeface="Meiryo UI" panose="020B0604030504040204" pitchFamily="50" charset="-128"/>
              <a:cs typeface="Segoe UI" panose="020B0502040204020203" pitchFamily="34" charset="0"/>
            </a:rPr>
            <a:t>)</a:t>
          </a:r>
          <a:endParaRPr kumimoji="1" lang="ja-JP" altLang="en-US" sz="1400" dirty="0">
            <a:latin typeface="Segoe UI" panose="020B0502040204020203" pitchFamily="34" charset="0"/>
            <a:ea typeface="Meiryo UI" panose="020B0604030504040204" pitchFamily="50" charset="-128"/>
            <a:cs typeface="Segoe UI" panose="020B0502040204020203"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31B85F-860C-4487-92F9-447BCF9B922B}" type="datetimeFigureOut">
              <a:rPr kumimoji="1" lang="ja-JP" altLang="en-US" smtClean="0"/>
              <a:t>2015/7/29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ADA6D-9B1F-4DFC-B090-E9E4E2984DCB}" type="slidenum">
              <a:rPr kumimoji="1" lang="ja-JP" altLang="en-US" smtClean="0"/>
              <a:t>‹#›</a:t>
            </a:fld>
            <a:endParaRPr kumimoji="1" lang="ja-JP" altLang="en-US"/>
          </a:p>
        </p:txBody>
      </p:sp>
    </p:spTree>
    <p:extLst>
      <p:ext uri="{BB962C8B-B14F-4D97-AF65-F5344CB8AC3E}">
        <p14:creationId xmlns:p14="http://schemas.microsoft.com/office/powerpoint/2010/main" val="16749123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9C71FDF-46F0-4E1A-8516-1E63A033C6D1}" type="slidenum">
              <a:rPr kumimoji="1" lang="ja-JP" altLang="en-US" smtClean="0"/>
              <a:t>4</a:t>
            </a:fld>
            <a:endParaRPr kumimoji="1" lang="ja-JP" altLang="en-US"/>
          </a:p>
        </p:txBody>
      </p:sp>
    </p:spTree>
    <p:extLst>
      <p:ext uri="{BB962C8B-B14F-4D97-AF65-F5344CB8AC3E}">
        <p14:creationId xmlns:p14="http://schemas.microsoft.com/office/powerpoint/2010/main" val="3935379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CBE24D5-E0AF-4C85-A9FB-A6EA642C77F2}" type="slidenum">
              <a:rPr kumimoji="1" lang="ja-JP" altLang="en-US" smtClean="0"/>
              <a:t>20</a:t>
            </a:fld>
            <a:endParaRPr kumimoji="1" lang="ja-JP" altLang="en-US"/>
          </a:p>
        </p:txBody>
      </p:sp>
    </p:spTree>
    <p:extLst>
      <p:ext uri="{BB962C8B-B14F-4D97-AF65-F5344CB8AC3E}">
        <p14:creationId xmlns:p14="http://schemas.microsoft.com/office/powerpoint/2010/main" val="2561611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CBE24D5-E0AF-4C85-A9FB-A6EA642C77F2}" type="slidenum">
              <a:rPr kumimoji="1" lang="ja-JP" altLang="en-US" smtClean="0"/>
              <a:t>23</a:t>
            </a:fld>
            <a:endParaRPr kumimoji="1" lang="ja-JP" altLang="en-US"/>
          </a:p>
        </p:txBody>
      </p:sp>
    </p:spTree>
    <p:extLst>
      <p:ext uri="{BB962C8B-B14F-4D97-AF65-F5344CB8AC3E}">
        <p14:creationId xmlns:p14="http://schemas.microsoft.com/office/powerpoint/2010/main" val="256161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CBE24D5-E0AF-4C85-A9FB-A6EA642C77F2}" type="slidenum">
              <a:rPr kumimoji="1" lang="ja-JP" altLang="en-US" smtClean="0"/>
              <a:t>24</a:t>
            </a:fld>
            <a:endParaRPr kumimoji="1" lang="ja-JP" altLang="en-US"/>
          </a:p>
        </p:txBody>
      </p:sp>
    </p:spTree>
    <p:extLst>
      <p:ext uri="{BB962C8B-B14F-4D97-AF65-F5344CB8AC3E}">
        <p14:creationId xmlns:p14="http://schemas.microsoft.com/office/powerpoint/2010/main" val="2561611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9E1502-1688-4FAB-A4DB-AD64BEA67996}" type="datetime1">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310525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AE4825A-2D2F-4CA7-B3A7-1E995F051F68}" type="datetime1">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303771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4DB452-9870-42F6-9858-50B0D922C299}" type="datetime1">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806278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0EA43D2-4BD2-496C-85D8-7A3C0C5C384E}" type="datetime1">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290012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E224960-BACC-4213-90A2-946827864F00}" type="datetime1">
              <a:rPr kumimoji="1" lang="ja-JP" altLang="en-US" smtClean="0"/>
              <a:t>2015/7/29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162241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1C8DFE-B582-4BB2-BAAA-3CC420C76EEA}" type="datetime1">
              <a:rPr kumimoji="1" lang="ja-JP" altLang="en-US" smtClean="0"/>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1377615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36A34B-7C24-44BF-82E3-5D7CAEC9CA27}" type="datetime1">
              <a:rPr kumimoji="1" lang="ja-JP" altLang="en-US" smtClean="0"/>
              <a:t>2015/7/29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363246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6869477-BD50-48CC-9B63-56095B8E742E}" type="datetime1">
              <a:rPr kumimoji="1" lang="ja-JP" altLang="en-US" smtClean="0"/>
              <a:t>2015/7/29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855913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0C0F11-2974-4B12-AE92-3B54F4911EE6}" type="datetime1">
              <a:rPr kumimoji="1" lang="ja-JP" altLang="en-US" smtClean="0"/>
              <a:t>2015/7/29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173701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553C134-5B64-4DCF-B5D5-E7DE8DC1B2F6}" type="datetime1">
              <a:rPr kumimoji="1" lang="ja-JP" altLang="en-US" smtClean="0"/>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1107910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1F99E7-4AC5-44C4-88A2-BCAF0B6714F1}" type="datetime1">
              <a:rPr kumimoji="1" lang="ja-JP" altLang="en-US" smtClean="0"/>
              <a:t>2015/7/29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81485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386D54-03B3-47CA-97F5-A5588A3CE413}" type="datetime1">
              <a:rPr kumimoji="1" lang="ja-JP" altLang="en-US" smtClean="0"/>
              <a:t>2015/7/29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B0E20-3610-4BAB-9E3E-B93FD1A1D935}" type="slidenum">
              <a:rPr kumimoji="1" lang="ja-JP" altLang="en-US" smtClean="0"/>
              <a:t>‹#›</a:t>
            </a:fld>
            <a:endParaRPr kumimoji="1" lang="ja-JP" altLang="en-US"/>
          </a:p>
        </p:txBody>
      </p:sp>
    </p:spTree>
    <p:extLst>
      <p:ext uri="{BB962C8B-B14F-4D97-AF65-F5344CB8AC3E}">
        <p14:creationId xmlns:p14="http://schemas.microsoft.com/office/powerpoint/2010/main" val="3361731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notesSlide" Target="../notesSlides/notesSlide2.xml"/><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vmlDrawing" Target="../drawings/vmlDrawing1.vml"/><Relationship Id="rId6" Type="http://schemas.openxmlformats.org/officeDocument/2006/relationships/image" Target="../media/image7.png"/><Relationship Id="rId11" Type="http://schemas.openxmlformats.org/officeDocument/2006/relationships/image" Target="../media/image13.png"/><Relationship Id="rId5" Type="http://schemas.openxmlformats.org/officeDocument/2006/relationships/image" Target="../media/image6.png"/><Relationship Id="rId15" Type="http://schemas.openxmlformats.org/officeDocument/2006/relationships/package" Target="../embeddings/Microsoft_Excel_Worksheet2.xlsx"/><Relationship Id="rId4" Type="http://schemas.openxmlformats.org/officeDocument/2006/relationships/image" Target="../media/image5.png"/><Relationship Id="rId14"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0.png"/><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sz="4800" dirty="0" smtClean="0">
                <a:solidFill>
                  <a:schemeClr val="tx2">
                    <a:lumMod val="50000"/>
                  </a:schemeClr>
                </a:solidFill>
              </a:rPr>
              <a:t>移動体通信の経済分析</a:t>
            </a:r>
            <a:endParaRPr kumimoji="1" lang="ja-JP" altLang="en-US" dirty="0">
              <a:solidFill>
                <a:schemeClr val="tx2">
                  <a:lumMod val="50000"/>
                </a:schemeClr>
              </a:solidFill>
            </a:endParaRPr>
          </a:p>
        </p:txBody>
      </p:sp>
      <p:sp>
        <p:nvSpPr>
          <p:cNvPr id="3" name="サブタイトル 2"/>
          <p:cNvSpPr>
            <a:spLocks noGrp="1"/>
          </p:cNvSpPr>
          <p:nvPr>
            <p:ph type="subTitle" idx="1"/>
          </p:nvPr>
        </p:nvSpPr>
        <p:spPr/>
        <p:txBody>
          <a:bodyPr>
            <a:normAutofit/>
          </a:bodyPr>
          <a:lstStyle/>
          <a:p>
            <a:r>
              <a:rPr kumimoji="1" lang="ja-JP" altLang="en-US" sz="2400" dirty="0" smtClean="0">
                <a:solidFill>
                  <a:schemeClr val="accent5">
                    <a:lumMod val="50000"/>
                  </a:schemeClr>
                </a:solidFill>
              </a:rPr>
              <a:t>ミクロ事例研究</a:t>
            </a:r>
            <a:r>
              <a:rPr kumimoji="1" lang="en-US" altLang="ja-JP" sz="2400" dirty="0" smtClean="0">
                <a:solidFill>
                  <a:schemeClr val="accent5">
                    <a:lumMod val="50000"/>
                  </a:schemeClr>
                </a:solidFill>
              </a:rPr>
              <a:t>2015</a:t>
            </a:r>
          </a:p>
          <a:p>
            <a:r>
              <a:rPr kumimoji="1" lang="ja-JP" altLang="en-US" sz="2400" dirty="0" smtClean="0">
                <a:solidFill>
                  <a:schemeClr val="accent5">
                    <a:lumMod val="50000"/>
                  </a:schemeClr>
                </a:solidFill>
              </a:rPr>
              <a:t>通信班</a:t>
            </a:r>
            <a:endParaRPr kumimoji="1" lang="en-US" altLang="ja-JP" sz="2400" dirty="0" smtClean="0">
              <a:solidFill>
                <a:schemeClr val="accent5">
                  <a:lumMod val="50000"/>
                </a:schemeClr>
              </a:solidFill>
            </a:endParaRPr>
          </a:p>
          <a:p>
            <a:r>
              <a:rPr lang="ja-JP" altLang="en-US" sz="2400" dirty="0" smtClean="0">
                <a:solidFill>
                  <a:schemeClr val="accent5">
                    <a:lumMod val="50000"/>
                  </a:schemeClr>
                </a:solidFill>
              </a:rPr>
              <a:t>石崎亜由美、萩原慎</a:t>
            </a:r>
            <a:endParaRPr kumimoji="1" lang="ja-JP" altLang="en-US" sz="2400" dirty="0">
              <a:solidFill>
                <a:schemeClr val="accent5">
                  <a:lumMod val="50000"/>
                </a:schemeClr>
              </a:solidFill>
            </a:endParaRPr>
          </a:p>
        </p:txBody>
      </p:sp>
      <p:sp>
        <p:nvSpPr>
          <p:cNvPr id="4" name="スライド番号プレースホルダー 3"/>
          <p:cNvSpPr>
            <a:spLocks noGrp="1"/>
          </p:cNvSpPr>
          <p:nvPr>
            <p:ph type="sldNum" sz="quarter" idx="12"/>
          </p:nvPr>
        </p:nvSpPr>
        <p:spPr/>
        <p:txBody>
          <a:bodyPr/>
          <a:lstStyle/>
          <a:p>
            <a:fld id="{8FCB0E20-3610-4BAB-9E3E-B93FD1A1D935}" type="slidenum">
              <a:rPr kumimoji="1" lang="ja-JP" altLang="en-US" smtClean="0"/>
              <a:t>1</a:t>
            </a:fld>
            <a:endParaRPr kumimoji="1" lang="ja-JP" altLang="en-US"/>
          </a:p>
        </p:txBody>
      </p:sp>
    </p:spTree>
    <p:extLst>
      <p:ext uri="{BB962C8B-B14F-4D97-AF65-F5344CB8AC3E}">
        <p14:creationId xmlns:p14="http://schemas.microsoft.com/office/powerpoint/2010/main" val="3462740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FCB0E20-3610-4BAB-9E3E-B93FD1A1D935}" type="slidenum">
              <a:rPr kumimoji="1" lang="ja-JP" altLang="en-US" smtClean="0"/>
              <a:t>10</a:t>
            </a:fld>
            <a:endParaRPr kumimoji="1" lang="ja-JP" altLang="en-US"/>
          </a:p>
        </p:txBody>
      </p:sp>
      <p:sp>
        <p:nvSpPr>
          <p:cNvPr id="4" name="タイトル 1"/>
          <p:cNvSpPr txBox="1">
            <a:spLocks/>
          </p:cNvSpPr>
          <p:nvPr/>
        </p:nvSpPr>
        <p:spPr>
          <a:xfrm>
            <a:off x="457200" y="274638"/>
            <a:ext cx="8229600" cy="1143000"/>
          </a:xfrm>
          <a:prstGeom prst="rect">
            <a:avLst/>
          </a:prstGeom>
        </p:spPr>
        <p:txBody>
          <a:bodyPr>
            <a:normAutofit fontScale="90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a:t>先行</a:t>
            </a:r>
            <a:r>
              <a:rPr lang="ja-JP" altLang="en-US" dirty="0" smtClean="0"/>
              <a:t>研究における</a:t>
            </a:r>
            <a:endParaRPr lang="en-US" altLang="ja-JP" dirty="0" smtClean="0"/>
          </a:p>
          <a:p>
            <a:r>
              <a:rPr lang="ja-JP" altLang="en-US" dirty="0" smtClean="0"/>
              <a:t>需要の価格弾力性の利用</a:t>
            </a:r>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989326390"/>
              </p:ext>
            </p:extLst>
          </p:nvPr>
        </p:nvGraphicFramePr>
        <p:xfrm>
          <a:off x="611560" y="1556792"/>
          <a:ext cx="7848872" cy="2799038"/>
        </p:xfrm>
        <a:graphic>
          <a:graphicData uri="http://schemas.openxmlformats.org/drawingml/2006/table">
            <a:tbl>
              <a:tblPr>
                <a:tableStyleId>{5C22544A-7EE6-4342-B048-85BDC9FD1C3A}</a:tableStyleId>
              </a:tblPr>
              <a:tblGrid>
                <a:gridCol w="2376264"/>
                <a:gridCol w="1648682"/>
                <a:gridCol w="3823926"/>
              </a:tblGrid>
              <a:tr h="468053">
                <a:tc>
                  <a:txBody>
                    <a:bodyPr/>
                    <a:lstStyle/>
                    <a:p>
                      <a:pPr algn="ctr" fontAlgn="ctr"/>
                      <a:r>
                        <a:rPr lang="ja-JP" altLang="en-US" sz="1600" u="none" strike="noStrike" dirty="0" smtClean="0">
                          <a:effectLst/>
                          <a:latin typeface="+mn-ea"/>
                          <a:ea typeface="+mn-ea"/>
                        </a:rPr>
                        <a:t>論文</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a:txBody>
                    <a:bodyPr/>
                    <a:lstStyle/>
                    <a:p>
                      <a:pPr algn="ctr" fontAlgn="ctr"/>
                      <a:r>
                        <a:rPr lang="ja-JP" altLang="en-US" sz="1600" b="0" i="0" u="none" strike="noStrike" dirty="0" smtClean="0">
                          <a:solidFill>
                            <a:srgbClr val="000000"/>
                          </a:solidFill>
                          <a:effectLst/>
                          <a:latin typeface="+mn-ea"/>
                          <a:ea typeface="+mn-ea"/>
                        </a:rPr>
                        <a:t>弾力性</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a:txBody>
                    <a:bodyPr/>
                    <a:lstStyle/>
                    <a:p>
                      <a:pPr algn="ctr" fontAlgn="ctr"/>
                      <a:r>
                        <a:rPr lang="ja-JP" altLang="en-US" sz="1600" b="0" i="0" u="none" strike="noStrike" dirty="0" smtClean="0">
                          <a:solidFill>
                            <a:srgbClr val="000000"/>
                          </a:solidFill>
                          <a:effectLst/>
                          <a:latin typeface="+mn-ea"/>
                          <a:ea typeface="+mn-ea"/>
                        </a:rPr>
                        <a:t>使用データ</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r>
              <a:tr h="684076">
                <a:tc>
                  <a:txBody>
                    <a:bodyPr/>
                    <a:lstStyle/>
                    <a:p>
                      <a:pPr algn="ctr" fontAlgn="ctr"/>
                      <a:r>
                        <a:rPr lang="en-US" altLang="ja-JP" sz="1600" b="0" i="0" u="none" strike="noStrike" dirty="0" smtClean="0">
                          <a:solidFill>
                            <a:schemeClr val="dk1"/>
                          </a:solidFill>
                          <a:effectLst/>
                          <a:latin typeface="+mn-ea"/>
                          <a:ea typeface="+mn-ea"/>
                        </a:rPr>
                        <a:t>Okada</a:t>
                      </a:r>
                      <a:r>
                        <a:rPr lang="en-US" altLang="ja-JP" sz="1600" b="0" i="0" u="none" strike="noStrike" baseline="0" dirty="0" smtClean="0">
                          <a:solidFill>
                            <a:schemeClr val="dk1"/>
                          </a:solidFill>
                          <a:effectLst/>
                          <a:latin typeface="+mn-ea"/>
                          <a:ea typeface="+mn-ea"/>
                        </a:rPr>
                        <a:t> and </a:t>
                      </a:r>
                      <a:r>
                        <a:rPr lang="en-US" altLang="ja-JP" sz="1600" b="0" i="0" u="none" strike="noStrike" baseline="0" dirty="0" err="1" smtClean="0">
                          <a:solidFill>
                            <a:schemeClr val="dk1"/>
                          </a:solidFill>
                          <a:effectLst/>
                          <a:latin typeface="+mn-ea"/>
                          <a:ea typeface="+mn-ea"/>
                        </a:rPr>
                        <a:t>Hatta</a:t>
                      </a:r>
                      <a:r>
                        <a:rPr lang="en-US" altLang="ja-JP" sz="1600" b="0" i="0" u="none" strike="noStrike" baseline="0" dirty="0" smtClean="0">
                          <a:solidFill>
                            <a:schemeClr val="dk1"/>
                          </a:solidFill>
                          <a:effectLst/>
                          <a:latin typeface="+mn-ea"/>
                          <a:ea typeface="+mn-ea"/>
                        </a:rPr>
                        <a:t>(1999)</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rgbClr val="000000"/>
                          </a:solidFill>
                          <a:effectLst/>
                          <a:latin typeface="+mn-ea"/>
                          <a:ea typeface="+mn-ea"/>
                        </a:rPr>
                        <a:t>-3.963</a:t>
                      </a:r>
                      <a:endParaRPr lang="zh-TW" altLang="en-US" sz="1600" b="0" i="0" u="none" strike="noStrike" dirty="0" smtClean="0">
                        <a:solidFill>
                          <a:srgbClr val="000000"/>
                        </a:solidFill>
                        <a:effectLst/>
                        <a:latin typeface="+mn-ea"/>
                        <a:ea typeface="+mn-ea"/>
                      </a:endParaRPr>
                    </a:p>
                  </a:txBody>
                  <a:tcPr marL="9525" marR="9525" marT="9525" marB="0" anchor="ctr"/>
                </a:tc>
                <a:tc>
                  <a:txBody>
                    <a:bodyPr/>
                    <a:lstStyle/>
                    <a:p>
                      <a:pPr algn="l" fontAlgn="ctr"/>
                      <a:r>
                        <a:rPr lang="en-US" altLang="ja-JP" sz="1600" b="0" i="0" u="none" strike="noStrike" dirty="0" smtClean="0">
                          <a:solidFill>
                            <a:srgbClr val="000000"/>
                          </a:solidFill>
                          <a:effectLst/>
                          <a:latin typeface="+mn-ea"/>
                          <a:ea typeface="+mn-ea"/>
                        </a:rPr>
                        <a:t>1992</a:t>
                      </a:r>
                      <a:r>
                        <a:rPr lang="ja-JP" altLang="en-US" sz="1600" b="0" i="0" u="none" strike="noStrike" dirty="0" smtClean="0">
                          <a:solidFill>
                            <a:srgbClr val="000000"/>
                          </a:solidFill>
                          <a:effectLst/>
                          <a:latin typeface="+mn-ea"/>
                          <a:ea typeface="+mn-ea"/>
                        </a:rPr>
                        <a:t>年～</a:t>
                      </a:r>
                      <a:r>
                        <a:rPr lang="en-US" altLang="ja-JP" sz="1600" b="0" i="0" u="none" strike="noStrike" dirty="0" smtClean="0">
                          <a:solidFill>
                            <a:srgbClr val="000000"/>
                          </a:solidFill>
                          <a:effectLst/>
                          <a:latin typeface="+mn-ea"/>
                          <a:ea typeface="+mn-ea"/>
                        </a:rPr>
                        <a:t>1996</a:t>
                      </a:r>
                      <a:r>
                        <a:rPr lang="ja-JP" altLang="en-US" sz="1600" b="0" i="0" u="none" strike="noStrike" dirty="0" smtClean="0">
                          <a:solidFill>
                            <a:srgbClr val="000000"/>
                          </a:solidFill>
                          <a:effectLst/>
                          <a:latin typeface="+mn-ea"/>
                          <a:ea typeface="+mn-ea"/>
                        </a:rPr>
                        <a:t>年の家計調査データ</a:t>
                      </a:r>
                      <a:endParaRPr lang="ja-JP" altLang="en-US" sz="1600" b="0" i="0" u="none" strike="noStrike" dirty="0">
                        <a:solidFill>
                          <a:srgbClr val="000000"/>
                        </a:solidFill>
                        <a:effectLst/>
                        <a:latin typeface="+mn-ea"/>
                        <a:ea typeface="+mn-ea"/>
                      </a:endParaRPr>
                    </a:p>
                  </a:txBody>
                  <a:tcPr marL="9525" marR="9525" marT="9525" marB="0" anchor="ctr"/>
                </a:tc>
              </a:tr>
              <a:tr h="576064">
                <a:tc>
                  <a:txBody>
                    <a:bodyPr/>
                    <a:lstStyle/>
                    <a:p>
                      <a:pPr algn="ctr" fontAlgn="ctr"/>
                      <a:r>
                        <a:rPr lang="ja-JP" altLang="en-US" sz="1600" b="0" i="0" u="none" strike="noStrike" dirty="0" smtClean="0">
                          <a:solidFill>
                            <a:srgbClr val="000000"/>
                          </a:solidFill>
                          <a:effectLst/>
                          <a:latin typeface="+mn-ea"/>
                          <a:ea typeface="+mn-ea"/>
                        </a:rPr>
                        <a:t>河村・実積・安藤</a:t>
                      </a:r>
                      <a:r>
                        <a:rPr lang="en-US" altLang="ja-JP" sz="1600" b="0" i="0" u="none" strike="noStrike" dirty="0" smtClean="0">
                          <a:solidFill>
                            <a:srgbClr val="000000"/>
                          </a:solidFill>
                          <a:effectLst/>
                          <a:latin typeface="+mn-ea"/>
                          <a:ea typeface="+mn-ea"/>
                        </a:rPr>
                        <a:t>(2000)</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altLang="zh-TW" sz="1600" b="0" i="0" u="none" strike="noStrike" dirty="0" smtClean="0">
                          <a:solidFill>
                            <a:schemeClr val="dk1"/>
                          </a:solidFill>
                          <a:effectLst/>
                          <a:latin typeface="+mn-ea"/>
                          <a:ea typeface="+mn-ea"/>
                        </a:rPr>
                        <a:t>-1.34</a:t>
                      </a:r>
                      <a:r>
                        <a:rPr lang="ja-JP" altLang="en-US" sz="1600" b="0" i="0" u="none" strike="noStrike" dirty="0" smtClean="0">
                          <a:solidFill>
                            <a:schemeClr val="dk1"/>
                          </a:solidFill>
                          <a:effectLst/>
                          <a:latin typeface="+mn-ea"/>
                          <a:ea typeface="+mn-ea"/>
                        </a:rPr>
                        <a:t>～</a:t>
                      </a:r>
                      <a:r>
                        <a:rPr lang="en-US" altLang="ja-JP" sz="1600" b="0" i="0" u="none" strike="noStrike" dirty="0" smtClean="0">
                          <a:solidFill>
                            <a:schemeClr val="dk1"/>
                          </a:solidFill>
                          <a:effectLst/>
                          <a:latin typeface="+mn-ea"/>
                          <a:ea typeface="+mn-ea"/>
                        </a:rPr>
                        <a:t>-1.3683</a:t>
                      </a:r>
                      <a:endParaRPr lang="zh-TW" altLang="en-US" sz="1600" b="0" i="0" u="none" strike="noStrike" dirty="0" smtClean="0">
                        <a:solidFill>
                          <a:srgbClr val="000000"/>
                        </a:solidFill>
                        <a:effectLst/>
                        <a:latin typeface="+mn-ea"/>
                        <a:ea typeface="+mn-ea"/>
                      </a:endParaRPr>
                    </a:p>
                  </a:txBody>
                  <a:tcPr marL="9525" marR="9525" marT="9525" marB="0" anchor="ctr"/>
                </a:tc>
                <a:tc>
                  <a:txBody>
                    <a:bodyPr/>
                    <a:lstStyle/>
                    <a:p>
                      <a:pPr algn="l" fontAlgn="ctr"/>
                      <a:r>
                        <a:rPr lang="en-US" altLang="ja-JP" sz="1600" b="0" i="0" u="none" strike="noStrike" dirty="0" smtClean="0">
                          <a:solidFill>
                            <a:schemeClr val="dk1"/>
                          </a:solidFill>
                          <a:effectLst/>
                          <a:latin typeface="+mn-ea"/>
                          <a:ea typeface="+mn-ea"/>
                        </a:rPr>
                        <a:t>1998</a:t>
                      </a:r>
                      <a:r>
                        <a:rPr lang="ja-JP" altLang="en-US" sz="1600" b="0" i="0" u="none" strike="noStrike" dirty="0" smtClean="0">
                          <a:solidFill>
                            <a:schemeClr val="dk1"/>
                          </a:solidFill>
                          <a:effectLst/>
                          <a:latin typeface="+mn-ea"/>
                          <a:ea typeface="+mn-ea"/>
                        </a:rPr>
                        <a:t>年と</a:t>
                      </a:r>
                      <a:r>
                        <a:rPr lang="en-US" altLang="ja-JP" sz="1600" b="0" i="0" u="none" strike="noStrike" dirty="0" smtClean="0">
                          <a:solidFill>
                            <a:schemeClr val="dk1"/>
                          </a:solidFill>
                          <a:effectLst/>
                          <a:latin typeface="+mn-ea"/>
                          <a:ea typeface="+mn-ea"/>
                        </a:rPr>
                        <a:t>1999</a:t>
                      </a:r>
                      <a:r>
                        <a:rPr lang="ja-JP" altLang="en-US" sz="1600" b="0" i="0" u="none" strike="noStrike" dirty="0" smtClean="0">
                          <a:solidFill>
                            <a:schemeClr val="dk1"/>
                          </a:solidFill>
                          <a:effectLst/>
                          <a:latin typeface="+mn-ea"/>
                          <a:ea typeface="+mn-ea"/>
                        </a:rPr>
                        <a:t>年に、</a:t>
                      </a:r>
                      <a:endParaRPr lang="en-US" altLang="ja-JP" sz="1600" b="0" i="0" u="none" strike="noStrike" dirty="0" smtClean="0">
                        <a:solidFill>
                          <a:schemeClr val="dk1"/>
                        </a:solidFill>
                        <a:effectLst/>
                        <a:latin typeface="+mn-ea"/>
                        <a:ea typeface="+mn-ea"/>
                      </a:endParaRPr>
                    </a:p>
                    <a:p>
                      <a:pPr algn="l" fontAlgn="ctr"/>
                      <a:r>
                        <a:rPr lang="ja-JP" altLang="en-US" sz="1600" b="0" i="0" u="none" strike="noStrike" dirty="0" smtClean="0">
                          <a:solidFill>
                            <a:schemeClr val="dk1"/>
                          </a:solidFill>
                          <a:effectLst/>
                          <a:latin typeface="+mn-ea"/>
                          <a:ea typeface="+mn-ea"/>
                        </a:rPr>
                        <a:t>関東地方</a:t>
                      </a:r>
                      <a:r>
                        <a:rPr lang="en-US" altLang="ja-JP" sz="1600" b="0" i="0" u="none" strike="noStrike" dirty="0" smtClean="0">
                          <a:solidFill>
                            <a:schemeClr val="dk1"/>
                          </a:solidFill>
                          <a:effectLst/>
                          <a:latin typeface="+mn-ea"/>
                          <a:ea typeface="+mn-ea"/>
                        </a:rPr>
                        <a:t>1</a:t>
                      </a:r>
                      <a:r>
                        <a:rPr lang="ja-JP" altLang="en-US" sz="1600" b="0" i="0" u="none" strike="noStrike" dirty="0" smtClean="0">
                          <a:solidFill>
                            <a:schemeClr val="dk1"/>
                          </a:solidFill>
                          <a:effectLst/>
                          <a:latin typeface="+mn-ea"/>
                          <a:ea typeface="+mn-ea"/>
                        </a:rPr>
                        <a:t>都</a:t>
                      </a:r>
                      <a:r>
                        <a:rPr lang="en-US" altLang="ja-JP" sz="1600" b="0" i="0" u="none" strike="noStrike" dirty="0" smtClean="0">
                          <a:solidFill>
                            <a:schemeClr val="dk1"/>
                          </a:solidFill>
                          <a:effectLst/>
                          <a:latin typeface="+mn-ea"/>
                          <a:ea typeface="+mn-ea"/>
                        </a:rPr>
                        <a:t>6</a:t>
                      </a:r>
                      <a:r>
                        <a:rPr lang="ja-JP" altLang="en-US" sz="1600" b="0" i="0" u="none" strike="noStrike" dirty="0" smtClean="0">
                          <a:solidFill>
                            <a:schemeClr val="dk1"/>
                          </a:solidFill>
                          <a:effectLst/>
                          <a:latin typeface="+mn-ea"/>
                          <a:ea typeface="+mn-ea"/>
                        </a:rPr>
                        <a:t>県で行ったアンケート調査</a:t>
                      </a:r>
                      <a:endParaRPr lang="ja-JP" altLang="en-US" sz="1600" b="0" i="0" u="none" strike="noStrike" dirty="0" smtClean="0">
                        <a:solidFill>
                          <a:srgbClr val="000000"/>
                        </a:solidFill>
                        <a:effectLst/>
                        <a:latin typeface="+mn-ea"/>
                        <a:ea typeface="+mn-ea"/>
                      </a:endParaRPr>
                    </a:p>
                  </a:txBody>
                  <a:tcPr marL="9525" marR="9525" marT="9525" marB="0" anchor="ctr"/>
                </a:tc>
              </a:tr>
              <a:tr h="540060">
                <a:tc>
                  <a:txBody>
                    <a:bodyPr/>
                    <a:lstStyle/>
                    <a:p>
                      <a:pPr algn="ctr" fontAlgn="ctr"/>
                      <a:r>
                        <a:rPr lang="en-US" altLang="ja-JP" sz="1600" b="0" i="0" u="none" strike="noStrike" dirty="0" err="1" smtClean="0">
                          <a:solidFill>
                            <a:schemeClr val="dk1"/>
                          </a:solidFill>
                          <a:effectLst/>
                          <a:latin typeface="+mn-ea"/>
                          <a:ea typeface="+mn-ea"/>
                        </a:rPr>
                        <a:t>Iimi</a:t>
                      </a:r>
                      <a:r>
                        <a:rPr lang="en-US" altLang="ja-JP" sz="1600" b="0" i="0" u="none" strike="noStrike" dirty="0" smtClean="0">
                          <a:solidFill>
                            <a:schemeClr val="dk1"/>
                          </a:solidFill>
                          <a:effectLst/>
                          <a:latin typeface="+mn-ea"/>
                          <a:ea typeface="+mn-ea"/>
                        </a:rPr>
                        <a:t>(2005)</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zh-TW" sz="1600" b="0" i="0" u="none" strike="noStrike" dirty="0" smtClean="0">
                          <a:solidFill>
                            <a:srgbClr val="000000"/>
                          </a:solidFill>
                          <a:effectLst/>
                          <a:latin typeface="+mn-ea"/>
                          <a:ea typeface="+mn-ea"/>
                        </a:rPr>
                        <a:t>-1.29</a:t>
                      </a:r>
                      <a:r>
                        <a:rPr lang="ja-JP" altLang="en-US" sz="1600" b="0" i="0" u="none" strike="noStrike" dirty="0" smtClean="0">
                          <a:solidFill>
                            <a:srgbClr val="000000"/>
                          </a:solidFill>
                          <a:effectLst/>
                          <a:latin typeface="+mn-ea"/>
                          <a:ea typeface="+mn-ea"/>
                        </a:rPr>
                        <a:t>～</a:t>
                      </a:r>
                      <a:r>
                        <a:rPr lang="en-US" altLang="ja-JP" sz="1600" b="0" i="0" u="none" strike="noStrike" dirty="0" smtClean="0">
                          <a:solidFill>
                            <a:srgbClr val="000000"/>
                          </a:solidFill>
                          <a:effectLst/>
                          <a:latin typeface="+mn-ea"/>
                          <a:ea typeface="+mn-ea"/>
                        </a:rPr>
                        <a:t>-2.43</a:t>
                      </a:r>
                      <a:endParaRPr lang="zh-TW" altLang="en-US" sz="16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600" b="0" i="0" u="none" strike="noStrike" dirty="0" smtClean="0">
                          <a:solidFill>
                            <a:srgbClr val="000000"/>
                          </a:solidFill>
                          <a:effectLst/>
                          <a:latin typeface="+mn-ea"/>
                          <a:ea typeface="+mn-ea"/>
                        </a:rPr>
                        <a:t>1996</a:t>
                      </a:r>
                      <a:r>
                        <a:rPr lang="ja-JP" altLang="en-US" sz="1600" b="0" i="0" u="none" strike="noStrike" dirty="0" smtClean="0">
                          <a:solidFill>
                            <a:srgbClr val="000000"/>
                          </a:solidFill>
                          <a:effectLst/>
                          <a:latin typeface="+mn-ea"/>
                          <a:ea typeface="+mn-ea"/>
                        </a:rPr>
                        <a:t>年～</a:t>
                      </a:r>
                      <a:r>
                        <a:rPr lang="en-US" altLang="ja-JP" sz="1600" b="0" i="0" u="none" strike="noStrike" dirty="0" smtClean="0">
                          <a:solidFill>
                            <a:srgbClr val="000000"/>
                          </a:solidFill>
                          <a:effectLst/>
                          <a:latin typeface="+mn-ea"/>
                          <a:ea typeface="+mn-ea"/>
                        </a:rPr>
                        <a:t>1999</a:t>
                      </a:r>
                      <a:r>
                        <a:rPr lang="ja-JP" altLang="en-US" sz="1600" b="0" i="0" u="none" strike="noStrike" dirty="0" smtClean="0">
                          <a:solidFill>
                            <a:srgbClr val="000000"/>
                          </a:solidFill>
                          <a:effectLst/>
                          <a:latin typeface="+mn-ea"/>
                          <a:ea typeface="+mn-ea"/>
                        </a:rPr>
                        <a:t>年のデータ</a:t>
                      </a:r>
                      <a:endParaRPr lang="ja-JP" altLang="en-US" sz="1600" b="0" i="0" u="none" strike="noStrike" dirty="0">
                        <a:solidFill>
                          <a:srgbClr val="000000"/>
                        </a:solidFill>
                        <a:effectLst/>
                        <a:latin typeface="+mn-ea"/>
                        <a:ea typeface="+mn-ea"/>
                      </a:endParaRPr>
                    </a:p>
                  </a:txBody>
                  <a:tcPr marL="9525" marR="9525" marT="9525" marB="0" anchor="ctr"/>
                </a:tc>
              </a:tr>
              <a:tr h="530785">
                <a:tc>
                  <a:txBody>
                    <a:bodyPr/>
                    <a:lstStyle/>
                    <a:p>
                      <a:pPr algn="ctr" fontAlgn="ctr"/>
                      <a:r>
                        <a:rPr lang="ja-JP" altLang="en-US" sz="1600" b="0" i="0" u="none" strike="noStrike" dirty="0" smtClean="0">
                          <a:solidFill>
                            <a:srgbClr val="000000"/>
                          </a:solidFill>
                          <a:effectLst/>
                          <a:latin typeface="+mn-ea"/>
                          <a:ea typeface="+mn-ea"/>
                        </a:rPr>
                        <a:t>中村・実積</a:t>
                      </a:r>
                      <a:r>
                        <a:rPr lang="en-US" altLang="ja-JP" sz="1600" b="0" i="0" u="none" strike="noStrike" dirty="0" smtClean="0">
                          <a:solidFill>
                            <a:srgbClr val="000000"/>
                          </a:solidFill>
                          <a:effectLst/>
                          <a:latin typeface="+mn-ea"/>
                          <a:ea typeface="+mn-ea"/>
                        </a:rPr>
                        <a:t>(2006)</a:t>
                      </a:r>
                      <a:endParaRPr lang="ja-JP" altLang="en-US" sz="16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zh-TW" sz="1600" b="0" i="0" u="none" strike="noStrike" dirty="0" smtClean="0">
                          <a:solidFill>
                            <a:srgbClr val="000000"/>
                          </a:solidFill>
                          <a:effectLst/>
                          <a:latin typeface="+mn-ea"/>
                          <a:ea typeface="+mn-ea"/>
                        </a:rPr>
                        <a:t>-0.18</a:t>
                      </a:r>
                      <a:endParaRPr lang="zh-TW" altLang="en-US" sz="16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600" b="0" i="0" u="none" strike="noStrike" dirty="0" smtClean="0">
                          <a:solidFill>
                            <a:schemeClr val="dk1"/>
                          </a:solidFill>
                          <a:effectLst/>
                          <a:latin typeface="+mn-ea"/>
                          <a:ea typeface="+mn-ea"/>
                        </a:rPr>
                        <a:t>1997</a:t>
                      </a:r>
                      <a:r>
                        <a:rPr lang="ja-JP" altLang="en-US" sz="1600" b="0" i="0" u="none" strike="noStrike" dirty="0" smtClean="0">
                          <a:solidFill>
                            <a:schemeClr val="dk1"/>
                          </a:solidFill>
                          <a:effectLst/>
                          <a:latin typeface="+mn-ea"/>
                          <a:ea typeface="+mn-ea"/>
                        </a:rPr>
                        <a:t>年～</a:t>
                      </a:r>
                      <a:r>
                        <a:rPr lang="en-US" altLang="ja-JP" sz="1600" b="0" i="0" u="none" strike="noStrike" dirty="0" smtClean="0">
                          <a:solidFill>
                            <a:schemeClr val="dk1"/>
                          </a:solidFill>
                          <a:effectLst/>
                          <a:latin typeface="+mn-ea"/>
                          <a:ea typeface="+mn-ea"/>
                        </a:rPr>
                        <a:t>1999</a:t>
                      </a:r>
                      <a:r>
                        <a:rPr lang="ja-JP" altLang="en-US" sz="1600" b="0" i="0" u="none" strike="noStrike" dirty="0" smtClean="0">
                          <a:solidFill>
                            <a:schemeClr val="dk1"/>
                          </a:solidFill>
                          <a:effectLst/>
                          <a:latin typeface="+mn-ea"/>
                          <a:ea typeface="+mn-ea"/>
                        </a:rPr>
                        <a:t>年に、</a:t>
                      </a:r>
                      <a:endParaRPr lang="en-US" altLang="ja-JP" sz="1600" b="0" i="0" u="none" strike="noStrike" dirty="0" smtClean="0">
                        <a:solidFill>
                          <a:schemeClr val="dk1"/>
                        </a:solidFill>
                        <a:effectLst/>
                        <a:latin typeface="+mn-ea"/>
                        <a:ea typeface="+mn-ea"/>
                      </a:endParaRPr>
                    </a:p>
                    <a:p>
                      <a:pPr algn="l" fontAlgn="ctr"/>
                      <a:r>
                        <a:rPr lang="ja-JP" altLang="en-US" sz="1600" b="0" i="0" u="none" strike="noStrike" dirty="0" smtClean="0">
                          <a:solidFill>
                            <a:schemeClr val="dk1"/>
                          </a:solidFill>
                          <a:effectLst/>
                          <a:latin typeface="+mn-ea"/>
                          <a:ea typeface="+mn-ea"/>
                        </a:rPr>
                        <a:t>関東地方</a:t>
                      </a:r>
                      <a:r>
                        <a:rPr lang="en-US" altLang="ja-JP" sz="1600" b="0" i="0" u="none" strike="noStrike" dirty="0" smtClean="0">
                          <a:solidFill>
                            <a:schemeClr val="dk1"/>
                          </a:solidFill>
                          <a:effectLst/>
                          <a:latin typeface="+mn-ea"/>
                          <a:ea typeface="+mn-ea"/>
                        </a:rPr>
                        <a:t>1</a:t>
                      </a:r>
                      <a:r>
                        <a:rPr lang="ja-JP" altLang="en-US" sz="1600" b="0" i="0" u="none" strike="noStrike" dirty="0" smtClean="0">
                          <a:solidFill>
                            <a:schemeClr val="dk1"/>
                          </a:solidFill>
                          <a:effectLst/>
                          <a:latin typeface="+mn-ea"/>
                          <a:ea typeface="+mn-ea"/>
                        </a:rPr>
                        <a:t>都</a:t>
                      </a:r>
                      <a:r>
                        <a:rPr lang="en-US" altLang="ja-JP" sz="1600" b="0" i="0" u="none" strike="noStrike" dirty="0" smtClean="0">
                          <a:solidFill>
                            <a:schemeClr val="dk1"/>
                          </a:solidFill>
                          <a:effectLst/>
                          <a:latin typeface="+mn-ea"/>
                          <a:ea typeface="+mn-ea"/>
                        </a:rPr>
                        <a:t>6</a:t>
                      </a:r>
                      <a:r>
                        <a:rPr lang="ja-JP" altLang="en-US" sz="1600" b="0" i="0" u="none" strike="noStrike" dirty="0" smtClean="0">
                          <a:solidFill>
                            <a:schemeClr val="dk1"/>
                          </a:solidFill>
                          <a:effectLst/>
                          <a:latin typeface="+mn-ea"/>
                          <a:ea typeface="+mn-ea"/>
                        </a:rPr>
                        <a:t>県で行ったアンケート調査</a:t>
                      </a:r>
                      <a:endParaRPr lang="ja-JP" altLang="en-US" sz="1600" b="0" i="0" u="none" strike="noStrike" dirty="0" smtClean="0">
                        <a:solidFill>
                          <a:srgbClr val="000000"/>
                        </a:solidFill>
                        <a:effectLst/>
                        <a:latin typeface="+mn-ea"/>
                        <a:ea typeface="+mn-ea"/>
                      </a:endParaRPr>
                    </a:p>
                  </a:txBody>
                  <a:tcPr marL="9525" marR="9525" marT="9525" marB="0" anchor="ctr"/>
                </a:tc>
              </a:tr>
            </a:tbl>
          </a:graphicData>
        </a:graphic>
      </p:graphicFrame>
      <p:sp>
        <p:nvSpPr>
          <p:cNvPr id="7" name="テキスト ボックス 6"/>
          <p:cNvSpPr txBox="1"/>
          <p:nvPr/>
        </p:nvSpPr>
        <p:spPr>
          <a:xfrm>
            <a:off x="719572" y="4437112"/>
            <a:ext cx="7632848" cy="2308324"/>
          </a:xfrm>
          <a:prstGeom prst="rect">
            <a:avLst/>
          </a:prstGeom>
          <a:noFill/>
        </p:spPr>
        <p:txBody>
          <a:bodyPr wrap="square" rtlCol="0">
            <a:spAutoFit/>
          </a:bodyPr>
          <a:lstStyle/>
          <a:p>
            <a:r>
              <a:rPr kumimoji="1" lang="ja-JP" altLang="en-US" sz="2400" dirty="0" smtClean="0"/>
              <a:t>〇需要の価格弾力性</a:t>
            </a:r>
            <a:endParaRPr kumimoji="1" lang="en-US" altLang="ja-JP" sz="2400" dirty="0" smtClean="0"/>
          </a:p>
          <a:p>
            <a:r>
              <a:rPr lang="ja-JP" altLang="en-US" sz="2400" dirty="0"/>
              <a:t>・</a:t>
            </a:r>
            <a:r>
              <a:rPr kumimoji="1" lang="en-US" altLang="ja-JP" sz="2400" dirty="0" smtClean="0"/>
              <a:t>-1.34</a:t>
            </a:r>
            <a:r>
              <a:rPr kumimoji="1" lang="ja-JP" altLang="en-US" sz="2400" dirty="0" smtClean="0"/>
              <a:t>　</a:t>
            </a:r>
            <a:r>
              <a:rPr kumimoji="1" lang="en-US" altLang="ja-JP" sz="2400" dirty="0" smtClean="0"/>
              <a:t>(5</a:t>
            </a:r>
            <a:r>
              <a:rPr kumimoji="1" lang="ja-JP" altLang="en-US" sz="2400" dirty="0" err="1" smtClean="0"/>
              <a:t>つの</a:t>
            </a:r>
            <a:r>
              <a:rPr kumimoji="1" lang="ja-JP" altLang="en-US" sz="2400" dirty="0" smtClean="0"/>
              <a:t>値の中央値</a:t>
            </a:r>
            <a:r>
              <a:rPr kumimoji="1" lang="en-US" altLang="ja-JP" sz="2400" dirty="0" smtClean="0"/>
              <a:t>)</a:t>
            </a:r>
          </a:p>
          <a:p>
            <a:r>
              <a:rPr lang="ja-JP" altLang="en-US" sz="2400" dirty="0" smtClean="0"/>
              <a:t>〇需要曲線</a:t>
            </a:r>
            <a:endParaRPr lang="en-US" altLang="ja-JP" sz="2400" dirty="0"/>
          </a:p>
          <a:p>
            <a:r>
              <a:rPr lang="ja-JP" altLang="en-US" sz="2400" dirty="0"/>
              <a:t>・</a:t>
            </a:r>
            <a:r>
              <a:rPr lang="ja-JP" altLang="en-US" sz="2400" dirty="0" smtClean="0"/>
              <a:t>線形と対数線形</a:t>
            </a:r>
            <a:r>
              <a:rPr lang="en-US" altLang="ja-JP" sz="2400" dirty="0" smtClean="0"/>
              <a:t>(</a:t>
            </a:r>
            <a:r>
              <a:rPr lang="ja-JP" altLang="en-US" sz="2400" dirty="0" smtClean="0"/>
              <a:t>価格弾力性が一定</a:t>
            </a:r>
            <a:r>
              <a:rPr lang="en-US" altLang="ja-JP" sz="2400" dirty="0" smtClean="0"/>
              <a:t>)</a:t>
            </a:r>
            <a:r>
              <a:rPr lang="ja-JP" altLang="en-US" sz="2400" dirty="0" smtClean="0"/>
              <a:t>の両方で</a:t>
            </a:r>
            <a:r>
              <a:rPr lang="ja-JP" altLang="en-US" sz="2400" dirty="0" smtClean="0"/>
              <a:t>試す</a:t>
            </a:r>
            <a:endParaRPr lang="en-US" altLang="ja-JP" sz="2400" dirty="0" smtClean="0"/>
          </a:p>
          <a:p>
            <a:r>
              <a:rPr lang="ja-JP" altLang="en-US" sz="2400" dirty="0" smtClean="0"/>
              <a:t>・</a:t>
            </a:r>
            <a:r>
              <a:rPr lang="en-US" altLang="ja-JP" sz="2400" dirty="0" smtClean="0"/>
              <a:t>MNO</a:t>
            </a:r>
            <a:r>
              <a:rPr lang="ja-JP" altLang="en-US" sz="2400" dirty="0" smtClean="0"/>
              <a:t>と</a:t>
            </a:r>
            <a:r>
              <a:rPr lang="en-US" altLang="ja-JP" sz="2400" dirty="0" smtClean="0"/>
              <a:t>MVNO</a:t>
            </a:r>
            <a:r>
              <a:rPr lang="ja-JP" altLang="en-US" sz="2400" dirty="0" smtClean="0"/>
              <a:t>で価格弾力性が同じと仮定</a:t>
            </a:r>
            <a:endParaRPr lang="en-US" altLang="ja-JP" sz="2400" dirty="0" smtClean="0"/>
          </a:p>
          <a:p>
            <a:r>
              <a:rPr lang="ja-JP" altLang="en-US" sz="2400" dirty="0" smtClean="0"/>
              <a:t>・</a:t>
            </a:r>
            <a:r>
              <a:rPr lang="en-US" altLang="ja-JP" sz="2400" dirty="0" smtClean="0"/>
              <a:t>2015</a:t>
            </a:r>
            <a:r>
              <a:rPr lang="ja-JP" altLang="en-US" sz="2400" dirty="0"/>
              <a:t>年</a:t>
            </a:r>
            <a:r>
              <a:rPr lang="en-US" altLang="ja-JP" sz="2400" dirty="0"/>
              <a:t>3</a:t>
            </a:r>
            <a:r>
              <a:rPr lang="ja-JP" altLang="en-US" sz="2400" dirty="0" smtClean="0"/>
              <a:t>月の契約数と価格を使用</a:t>
            </a:r>
            <a:endParaRPr lang="en-US" altLang="ja-JP" sz="2400" dirty="0" smtClean="0"/>
          </a:p>
        </p:txBody>
      </p:sp>
    </p:spTree>
    <p:extLst>
      <p:ext uri="{BB962C8B-B14F-4D97-AF65-F5344CB8AC3E}">
        <p14:creationId xmlns:p14="http://schemas.microsoft.com/office/powerpoint/2010/main" val="3142308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l"/>
            <a:r>
              <a:rPr lang="ja-JP" altLang="en-US" sz="4800" dirty="0"/>
              <a:t>費用</a:t>
            </a:r>
            <a:r>
              <a:rPr kumimoji="1" lang="ja-JP" altLang="en-US" sz="4800" dirty="0" smtClean="0"/>
              <a:t>曲線の推定</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11</a:t>
            </a:fld>
            <a:endParaRPr kumimoji="1" lang="ja-JP" altLang="en-US"/>
          </a:p>
        </p:txBody>
      </p:sp>
    </p:spTree>
    <p:extLst>
      <p:ext uri="{BB962C8B-B14F-4D97-AF65-F5344CB8AC3E}">
        <p14:creationId xmlns:p14="http://schemas.microsoft.com/office/powerpoint/2010/main" val="3765731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12</a:t>
            </a:fld>
            <a:endParaRPr kumimoji="1" lang="ja-JP" altLang="en-US"/>
          </a:p>
        </p:txBody>
      </p:sp>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latin typeface="+mj-ea"/>
              </a:rPr>
              <a:t>MNO</a:t>
            </a:r>
            <a:r>
              <a:rPr lang="ja-JP" altLang="en-US" dirty="0" smtClean="0">
                <a:latin typeface="+mj-ea"/>
              </a:rPr>
              <a:t>市場の費用曲線の推定</a:t>
            </a:r>
            <a:endParaRPr lang="ja-JP" altLang="en-US" dirty="0">
              <a:latin typeface="+mj-ea"/>
            </a:endParaRPr>
          </a:p>
        </p:txBody>
      </p:sp>
      <p:sp>
        <p:nvSpPr>
          <p:cNvPr id="6" name="テキスト ボックス 5"/>
          <p:cNvSpPr txBox="1"/>
          <p:nvPr/>
        </p:nvSpPr>
        <p:spPr>
          <a:xfrm>
            <a:off x="575556" y="1417638"/>
            <a:ext cx="7920880" cy="6186309"/>
          </a:xfrm>
          <a:prstGeom prst="rect">
            <a:avLst/>
          </a:prstGeom>
          <a:noFill/>
        </p:spPr>
        <p:txBody>
          <a:bodyPr wrap="square" rtlCol="0">
            <a:spAutoFit/>
          </a:bodyPr>
          <a:lstStyle/>
          <a:p>
            <a:r>
              <a:rPr kumimoji="1" lang="ja-JP" altLang="en-US" sz="2800" dirty="0" smtClean="0"/>
              <a:t>・ドコモ、</a:t>
            </a:r>
            <a:r>
              <a:rPr kumimoji="1" lang="en-US" altLang="ja-JP" sz="2800" dirty="0" smtClean="0"/>
              <a:t>KDDI</a:t>
            </a:r>
            <a:r>
              <a:rPr kumimoji="1" lang="ja-JP" altLang="en-US" sz="2800" dirty="0" err="1" smtClean="0"/>
              <a:t>、</a:t>
            </a:r>
            <a:r>
              <a:rPr kumimoji="1" lang="ja-JP" altLang="en-US" sz="2800" dirty="0" smtClean="0"/>
              <a:t>ソフトバンク</a:t>
            </a:r>
            <a:r>
              <a:rPr kumimoji="1" lang="en-US" altLang="ja-JP" sz="2800" dirty="0" smtClean="0"/>
              <a:t>3</a:t>
            </a:r>
            <a:r>
              <a:rPr kumimoji="1" lang="ja-JP" altLang="en-US" sz="2800" dirty="0" smtClean="0"/>
              <a:t>社の有価証券報告書</a:t>
            </a:r>
            <a:r>
              <a:rPr kumimoji="1" lang="en-US" altLang="ja-JP" sz="2800" dirty="0" smtClean="0"/>
              <a:t>(2010</a:t>
            </a:r>
            <a:r>
              <a:rPr kumimoji="1" lang="ja-JP" altLang="en-US" sz="2800" dirty="0" smtClean="0"/>
              <a:t>年</a:t>
            </a:r>
            <a:r>
              <a:rPr kumimoji="1" lang="en-US" altLang="ja-JP" sz="2800" dirty="0" smtClean="0"/>
              <a:t>3</a:t>
            </a:r>
            <a:r>
              <a:rPr kumimoji="1" lang="ja-JP" altLang="en-US" sz="2800" dirty="0" smtClean="0"/>
              <a:t>月～</a:t>
            </a:r>
            <a:r>
              <a:rPr kumimoji="1" lang="en-US" altLang="ja-JP" sz="2800" dirty="0" smtClean="0"/>
              <a:t>2015</a:t>
            </a:r>
            <a:r>
              <a:rPr kumimoji="1" lang="ja-JP" altLang="en-US" sz="2800" dirty="0" smtClean="0"/>
              <a:t>年</a:t>
            </a:r>
            <a:r>
              <a:rPr lang="en-US" altLang="ja-JP" sz="2800" dirty="0" smtClean="0"/>
              <a:t>3</a:t>
            </a:r>
            <a:r>
              <a:rPr lang="ja-JP" altLang="en-US" sz="2800" dirty="0" smtClean="0"/>
              <a:t>月</a:t>
            </a:r>
            <a:r>
              <a:rPr lang="en-US" altLang="ja-JP" sz="2800" dirty="0" smtClean="0"/>
              <a:t>)</a:t>
            </a:r>
            <a:r>
              <a:rPr lang="ja-JP" altLang="en-US" sz="2800" dirty="0" smtClean="0"/>
              <a:t>を使用</a:t>
            </a:r>
            <a:endParaRPr lang="en-US" altLang="ja-JP" sz="2800" dirty="0" smtClean="0"/>
          </a:p>
          <a:p>
            <a:r>
              <a:rPr lang="ja-JP" altLang="en-US" sz="2800" dirty="0"/>
              <a:t>　</a:t>
            </a:r>
            <a:r>
              <a:rPr lang="en-US" altLang="ja-JP" sz="2000" dirty="0" smtClean="0"/>
              <a:t>※KDDI</a:t>
            </a:r>
            <a:r>
              <a:rPr lang="ja-JP" altLang="en-US" sz="2000" dirty="0" smtClean="0"/>
              <a:t>は、</a:t>
            </a:r>
            <a:r>
              <a:rPr lang="en-US" altLang="ja-JP" sz="2000" dirty="0" smtClean="0"/>
              <a:t>2012</a:t>
            </a:r>
            <a:r>
              <a:rPr lang="ja-JP" altLang="en-US" sz="2000" dirty="0" smtClean="0"/>
              <a:t>年度以降セグメント定義が変更され、携帯事業のみのデータが不明なため</a:t>
            </a:r>
            <a:r>
              <a:rPr lang="en-US" altLang="ja-JP" sz="2000" dirty="0" smtClean="0"/>
              <a:t>2011</a:t>
            </a:r>
            <a:r>
              <a:rPr lang="ja-JP" altLang="en-US" sz="2000" dirty="0" smtClean="0"/>
              <a:t>年度までのデータを使用</a:t>
            </a:r>
            <a:endParaRPr lang="en-US" altLang="ja-JP" sz="2000" dirty="0"/>
          </a:p>
          <a:p>
            <a:r>
              <a:rPr lang="ja-JP" altLang="en-US" sz="2000" dirty="0" smtClean="0"/>
              <a:t>　  </a:t>
            </a:r>
            <a:r>
              <a:rPr lang="en-US" altLang="ja-JP" sz="2000" dirty="0" smtClean="0"/>
              <a:t>※</a:t>
            </a:r>
            <a:r>
              <a:rPr lang="ja-JP" altLang="en-US" sz="2000" dirty="0" smtClean="0"/>
              <a:t>ドコモ・</a:t>
            </a:r>
            <a:r>
              <a:rPr lang="en-US" altLang="ja-JP" sz="2000" dirty="0" smtClean="0"/>
              <a:t>KDDI</a:t>
            </a:r>
            <a:r>
              <a:rPr lang="ja-JP" altLang="en-US" sz="2000" dirty="0" smtClean="0"/>
              <a:t>は、四半期データ。ソフトバンクは、ソフトバンクモバイル</a:t>
            </a:r>
            <a:r>
              <a:rPr lang="en-US" altLang="ja-JP" sz="2000" dirty="0" smtClean="0"/>
              <a:t>(</a:t>
            </a:r>
            <a:r>
              <a:rPr lang="ja-JP" altLang="en-US" sz="2000" dirty="0" smtClean="0"/>
              <a:t>株</a:t>
            </a:r>
            <a:r>
              <a:rPr lang="en-US" altLang="ja-JP" sz="2000" dirty="0" smtClean="0"/>
              <a:t>)</a:t>
            </a:r>
            <a:r>
              <a:rPr lang="ja-JP" altLang="en-US" sz="2000" dirty="0" smtClean="0"/>
              <a:t>のみのデータが分かる年次データ。</a:t>
            </a:r>
            <a:endParaRPr lang="en-US" altLang="ja-JP" sz="2000" dirty="0" smtClean="0"/>
          </a:p>
          <a:p>
            <a:endParaRPr lang="en-US" altLang="ja-JP" sz="2800" dirty="0" smtClean="0"/>
          </a:p>
          <a:p>
            <a:r>
              <a:rPr lang="ja-JP" altLang="en-US" sz="2800" dirty="0" smtClean="0"/>
              <a:t>・携帯通信</a:t>
            </a:r>
            <a:r>
              <a:rPr lang="en-US" altLang="ja-JP" sz="2800" dirty="0" smtClean="0"/>
              <a:t>(</a:t>
            </a:r>
            <a:r>
              <a:rPr lang="ja-JP" altLang="en-US" sz="2800" dirty="0" smtClean="0"/>
              <a:t>移動通信</a:t>
            </a:r>
            <a:r>
              <a:rPr lang="en-US" altLang="ja-JP" sz="2800" dirty="0" smtClean="0"/>
              <a:t>)</a:t>
            </a:r>
            <a:r>
              <a:rPr lang="ja-JP" altLang="en-US" sz="2800" dirty="0" smtClean="0"/>
              <a:t>事業の費用を契約数で割って平均費用</a:t>
            </a:r>
            <a:r>
              <a:rPr lang="en-US" altLang="ja-JP" sz="2800" dirty="0" smtClean="0"/>
              <a:t>(</a:t>
            </a:r>
            <a:r>
              <a:rPr lang="ja-JP" altLang="en-US" sz="2800" dirty="0" smtClean="0"/>
              <a:t>月額</a:t>
            </a:r>
            <a:r>
              <a:rPr lang="en-US" altLang="ja-JP" sz="2800" dirty="0"/>
              <a:t>)</a:t>
            </a:r>
            <a:r>
              <a:rPr lang="ja-JP" altLang="en-US" sz="2800" dirty="0" smtClean="0"/>
              <a:t>を計算</a:t>
            </a:r>
            <a:endParaRPr lang="en-US" altLang="ja-JP" sz="2800" dirty="0" smtClean="0"/>
          </a:p>
          <a:p>
            <a:endParaRPr lang="en-US" altLang="ja-JP" sz="2800" dirty="0" smtClean="0"/>
          </a:p>
          <a:p>
            <a:r>
              <a:rPr lang="ja-JP" altLang="en-US" sz="2800" dirty="0" smtClean="0"/>
              <a:t>・端末価格</a:t>
            </a:r>
            <a:r>
              <a:rPr lang="en-US" altLang="ja-JP" sz="2800" dirty="0" smtClean="0"/>
              <a:t>(6</a:t>
            </a:r>
            <a:r>
              <a:rPr lang="ja-JP" altLang="en-US" sz="2800" dirty="0" smtClean="0"/>
              <a:t>万円</a:t>
            </a:r>
            <a:r>
              <a:rPr lang="en-US" altLang="ja-JP" sz="2800" dirty="0" smtClean="0"/>
              <a:t>÷24</a:t>
            </a:r>
            <a:r>
              <a:rPr lang="ja-JP" altLang="en-US" sz="2800" dirty="0" smtClean="0"/>
              <a:t>ヶ月</a:t>
            </a:r>
            <a:r>
              <a:rPr lang="en-US" altLang="ja-JP" sz="2800" dirty="0" smtClean="0"/>
              <a:t>=2500</a:t>
            </a:r>
            <a:r>
              <a:rPr lang="ja-JP" altLang="en-US" sz="2800" dirty="0" smtClean="0"/>
              <a:t>円</a:t>
            </a:r>
            <a:r>
              <a:rPr lang="en-US" altLang="ja-JP" sz="2800" dirty="0" smtClean="0"/>
              <a:t>)</a:t>
            </a:r>
            <a:r>
              <a:rPr lang="ja-JP" altLang="en-US" sz="2800" dirty="0" smtClean="0"/>
              <a:t>は除いた値で計算</a:t>
            </a:r>
            <a:endParaRPr lang="en-US" altLang="ja-JP" sz="2800" dirty="0" smtClean="0"/>
          </a:p>
          <a:p>
            <a:endParaRPr lang="en-US" altLang="ja-JP" sz="2800" dirty="0"/>
          </a:p>
          <a:p>
            <a:endParaRPr lang="en-US" altLang="ja-JP" sz="2800" dirty="0" smtClean="0"/>
          </a:p>
          <a:p>
            <a:endParaRPr lang="en-US" altLang="ja-JP" sz="2800" dirty="0" smtClean="0"/>
          </a:p>
        </p:txBody>
      </p:sp>
    </p:spTree>
    <p:extLst>
      <p:ext uri="{BB962C8B-B14F-4D97-AF65-F5344CB8AC3E}">
        <p14:creationId xmlns:p14="http://schemas.microsoft.com/office/powerpoint/2010/main" val="3528170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13</a:t>
            </a:fld>
            <a:endParaRPr kumimoji="1" lang="ja-JP" altLang="en-US"/>
          </a:p>
        </p:txBody>
      </p:sp>
      <p:graphicFrame>
        <p:nvGraphicFramePr>
          <p:cNvPr id="5" name="グラフ 4"/>
          <p:cNvGraphicFramePr>
            <a:graphicFrameLocks/>
          </p:cNvGraphicFramePr>
          <p:nvPr>
            <p:extLst>
              <p:ext uri="{D42A27DB-BD31-4B8C-83A1-F6EECF244321}">
                <p14:modId xmlns:p14="http://schemas.microsoft.com/office/powerpoint/2010/main" val="3185511358"/>
              </p:ext>
            </p:extLst>
          </p:nvPr>
        </p:nvGraphicFramePr>
        <p:xfrm>
          <a:off x="2843808" y="116632"/>
          <a:ext cx="5228167" cy="3381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p:cNvGraphicFramePr>
            <a:graphicFrameLocks/>
          </p:cNvGraphicFramePr>
          <p:nvPr>
            <p:extLst>
              <p:ext uri="{D42A27DB-BD31-4B8C-83A1-F6EECF244321}">
                <p14:modId xmlns:p14="http://schemas.microsoft.com/office/powerpoint/2010/main" val="383766728"/>
              </p:ext>
            </p:extLst>
          </p:nvPr>
        </p:nvGraphicFramePr>
        <p:xfrm>
          <a:off x="107504" y="3455125"/>
          <a:ext cx="4644516" cy="339263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p:cNvGraphicFramePr>
            <a:graphicFrameLocks/>
          </p:cNvGraphicFramePr>
          <p:nvPr>
            <p:extLst>
              <p:ext uri="{D42A27DB-BD31-4B8C-83A1-F6EECF244321}">
                <p14:modId xmlns:p14="http://schemas.microsoft.com/office/powerpoint/2010/main" val="2279039506"/>
              </p:ext>
            </p:extLst>
          </p:nvPr>
        </p:nvGraphicFramePr>
        <p:xfrm>
          <a:off x="4427984" y="3320988"/>
          <a:ext cx="4595097" cy="3352800"/>
        </p:xfrm>
        <a:graphic>
          <a:graphicData uri="http://schemas.openxmlformats.org/drawingml/2006/chart">
            <c:chart xmlns:c="http://schemas.openxmlformats.org/drawingml/2006/chart" xmlns:r="http://schemas.openxmlformats.org/officeDocument/2006/relationships" r:id="rId4"/>
          </a:graphicData>
        </a:graphic>
      </p:graphicFrame>
      <p:sp>
        <p:nvSpPr>
          <p:cNvPr id="8" name="テキスト ボックス 7"/>
          <p:cNvSpPr txBox="1"/>
          <p:nvPr/>
        </p:nvSpPr>
        <p:spPr>
          <a:xfrm>
            <a:off x="179512" y="440668"/>
            <a:ext cx="2772308" cy="2246769"/>
          </a:xfrm>
          <a:prstGeom prst="rect">
            <a:avLst/>
          </a:prstGeom>
          <a:noFill/>
        </p:spPr>
        <p:txBody>
          <a:bodyPr wrap="square" rtlCol="0">
            <a:spAutoFit/>
          </a:bodyPr>
          <a:lstStyle/>
          <a:p>
            <a:r>
              <a:rPr kumimoji="1" lang="ja-JP" altLang="en-US" sz="2000" dirty="0" smtClean="0"/>
              <a:t>〇縦軸</a:t>
            </a:r>
            <a:endParaRPr kumimoji="1" lang="en-US" altLang="ja-JP" sz="2000" dirty="0" smtClean="0"/>
          </a:p>
          <a:p>
            <a:r>
              <a:rPr kumimoji="1" lang="ja-JP" altLang="en-US" sz="2000" dirty="0" smtClean="0"/>
              <a:t>月額あたり平均費用</a:t>
            </a:r>
            <a:r>
              <a:rPr kumimoji="1" lang="en-US" altLang="ja-JP" sz="2000" dirty="0" smtClean="0"/>
              <a:t>(</a:t>
            </a:r>
            <a:r>
              <a:rPr kumimoji="1" lang="ja-JP" altLang="en-US" sz="2000" dirty="0" smtClean="0"/>
              <a:t>円</a:t>
            </a:r>
            <a:r>
              <a:rPr kumimoji="1" lang="en-US" altLang="ja-JP" sz="2000" dirty="0" smtClean="0"/>
              <a:t>)</a:t>
            </a:r>
          </a:p>
          <a:p>
            <a:r>
              <a:rPr lang="en-US" altLang="ja-JP" sz="2000" dirty="0" smtClean="0"/>
              <a:t>※</a:t>
            </a:r>
            <a:r>
              <a:rPr lang="ja-JP" altLang="en-US" sz="2000" dirty="0" smtClean="0"/>
              <a:t>端末原価除く</a:t>
            </a:r>
            <a:endParaRPr lang="en-US" altLang="ja-JP" sz="2000" dirty="0"/>
          </a:p>
          <a:p>
            <a:endParaRPr kumimoji="1" lang="en-US" altLang="ja-JP" sz="2000" dirty="0" smtClean="0"/>
          </a:p>
          <a:p>
            <a:r>
              <a:rPr lang="ja-JP" altLang="en-US" sz="2000" dirty="0" smtClean="0"/>
              <a:t>〇横軸</a:t>
            </a:r>
            <a:endParaRPr lang="en-US" altLang="ja-JP" sz="2000" dirty="0" smtClean="0"/>
          </a:p>
          <a:p>
            <a:r>
              <a:rPr kumimoji="1" lang="ja-JP" altLang="en-US" sz="2000" dirty="0" smtClean="0"/>
              <a:t>契約数</a:t>
            </a:r>
            <a:r>
              <a:rPr kumimoji="1" lang="en-US" altLang="ja-JP" sz="2000" dirty="0" smtClean="0"/>
              <a:t>(</a:t>
            </a:r>
            <a:r>
              <a:rPr kumimoji="1" lang="ja-JP" altLang="en-US" sz="2000" dirty="0" smtClean="0"/>
              <a:t>万</a:t>
            </a:r>
            <a:r>
              <a:rPr kumimoji="1" lang="en-US" altLang="ja-JP" sz="2000" dirty="0" smtClean="0"/>
              <a:t>)</a:t>
            </a:r>
          </a:p>
        </p:txBody>
      </p:sp>
    </p:spTree>
    <p:extLst>
      <p:ext uri="{BB962C8B-B14F-4D97-AF65-F5344CB8AC3E}">
        <p14:creationId xmlns:p14="http://schemas.microsoft.com/office/powerpoint/2010/main" val="2099669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14</a:t>
            </a:fld>
            <a:endParaRPr kumimoji="1" lang="ja-JP" altLang="en-US"/>
          </a:p>
        </p:txBody>
      </p:sp>
      <p:sp>
        <p:nvSpPr>
          <p:cNvPr id="5" name="タイトル 1"/>
          <p:cNvSpPr txBox="1">
            <a:spLocks/>
          </p:cNvSpPr>
          <p:nvPr/>
        </p:nvSpPr>
        <p:spPr>
          <a:xfrm>
            <a:off x="457200" y="274638"/>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dirty="0" smtClean="0">
                <a:latin typeface="+mj-ea"/>
              </a:rPr>
              <a:t>MVNO</a:t>
            </a:r>
            <a:r>
              <a:rPr lang="ja-JP" altLang="en-US" dirty="0" smtClean="0">
                <a:latin typeface="+mj-ea"/>
              </a:rPr>
              <a:t>市場の費用曲線の推定</a:t>
            </a:r>
            <a:endParaRPr lang="ja-JP" altLang="en-US" dirty="0">
              <a:latin typeface="+mj-ea"/>
            </a:endParaRPr>
          </a:p>
        </p:txBody>
      </p:sp>
      <p:sp>
        <p:nvSpPr>
          <p:cNvPr id="6" name="テキスト ボックス 5"/>
          <p:cNvSpPr txBox="1"/>
          <p:nvPr/>
        </p:nvSpPr>
        <p:spPr>
          <a:xfrm>
            <a:off x="575556" y="1417638"/>
            <a:ext cx="7920880" cy="5262979"/>
          </a:xfrm>
          <a:prstGeom prst="rect">
            <a:avLst/>
          </a:prstGeom>
          <a:noFill/>
        </p:spPr>
        <p:txBody>
          <a:bodyPr wrap="square" rtlCol="0">
            <a:spAutoFit/>
          </a:bodyPr>
          <a:lstStyle/>
          <a:p>
            <a:r>
              <a:rPr kumimoji="1" lang="ja-JP" altLang="en-US" sz="2800" dirty="0" smtClean="0"/>
              <a:t>・ドコモ、</a:t>
            </a:r>
            <a:r>
              <a:rPr kumimoji="1" lang="en-US" altLang="ja-JP" sz="2800" dirty="0" smtClean="0"/>
              <a:t>KDDI</a:t>
            </a:r>
            <a:r>
              <a:rPr kumimoji="1" lang="ja-JP" altLang="en-US" sz="2800" dirty="0" err="1" smtClean="0"/>
              <a:t>、</a:t>
            </a:r>
            <a:r>
              <a:rPr kumimoji="1" lang="ja-JP" altLang="en-US" sz="2800" dirty="0" smtClean="0"/>
              <a:t>ソフトバンク</a:t>
            </a:r>
            <a:r>
              <a:rPr kumimoji="1" lang="en-US" altLang="ja-JP" sz="2800" dirty="0" smtClean="0"/>
              <a:t>3</a:t>
            </a:r>
            <a:r>
              <a:rPr kumimoji="1" lang="ja-JP" altLang="en-US" sz="2800" dirty="0" smtClean="0"/>
              <a:t>社が出している、</a:t>
            </a:r>
            <a:r>
              <a:rPr lang="en-US" altLang="ja-JP" sz="2800" dirty="0" smtClean="0"/>
              <a:t>MVNO</a:t>
            </a:r>
            <a:r>
              <a:rPr lang="ja-JP" altLang="en-US" sz="2800" dirty="0" smtClean="0"/>
              <a:t>業者向け卸</a:t>
            </a:r>
            <a:r>
              <a:rPr lang="ja-JP" altLang="en-US" sz="2800" dirty="0"/>
              <a:t>携帯</a:t>
            </a:r>
            <a:r>
              <a:rPr lang="ja-JP" altLang="en-US" sz="2800" dirty="0" smtClean="0"/>
              <a:t>電話サービス概要の説明資料</a:t>
            </a:r>
            <a:r>
              <a:rPr lang="en-US" altLang="ja-JP" sz="2800" dirty="0" smtClean="0"/>
              <a:t>(</a:t>
            </a:r>
            <a:r>
              <a:rPr lang="ja-JP" altLang="en-US" sz="2800" dirty="0" smtClean="0"/>
              <a:t>最新</a:t>
            </a:r>
            <a:r>
              <a:rPr lang="en-US" altLang="ja-JP" sz="2800" dirty="0" smtClean="0"/>
              <a:t>)</a:t>
            </a:r>
            <a:r>
              <a:rPr lang="ja-JP" altLang="en-US" sz="2800" dirty="0" smtClean="0"/>
              <a:t>を使用</a:t>
            </a:r>
            <a:endParaRPr lang="en-US" altLang="ja-JP" sz="2800" dirty="0" smtClean="0"/>
          </a:p>
          <a:p>
            <a:r>
              <a:rPr lang="ja-JP" altLang="en-US" sz="2800" dirty="0" smtClean="0"/>
              <a:t>・</a:t>
            </a:r>
            <a:r>
              <a:rPr lang="en-US" altLang="ja-JP" sz="2800" dirty="0" smtClean="0"/>
              <a:t>MVNO</a:t>
            </a:r>
            <a:r>
              <a:rPr lang="ja-JP" altLang="en-US" sz="2800" dirty="0" smtClean="0"/>
              <a:t>ユーザの平均通話時間を</a:t>
            </a:r>
            <a:r>
              <a:rPr lang="en-US" altLang="ja-JP" sz="2800" dirty="0" smtClean="0"/>
              <a:t>60</a:t>
            </a:r>
            <a:r>
              <a:rPr lang="ja-JP" altLang="en-US" sz="2800" dirty="0" smtClean="0"/>
              <a:t>分、平均データ通信量を</a:t>
            </a:r>
            <a:r>
              <a:rPr lang="en-US" altLang="ja-JP" sz="2800" dirty="0" smtClean="0"/>
              <a:t>3GB</a:t>
            </a:r>
            <a:r>
              <a:rPr lang="ja-JP" altLang="en-US" sz="2800" dirty="0" smtClean="0"/>
              <a:t>と仮定</a:t>
            </a:r>
            <a:endParaRPr lang="en-US" altLang="ja-JP" sz="2800" dirty="0" smtClean="0"/>
          </a:p>
          <a:p>
            <a:r>
              <a:rPr lang="ja-JP" altLang="en-US" sz="2800" dirty="0" smtClean="0"/>
              <a:t>〇音声通話原価</a:t>
            </a:r>
            <a:endParaRPr lang="en-US" altLang="ja-JP" sz="2800" dirty="0" smtClean="0"/>
          </a:p>
          <a:p>
            <a:r>
              <a:rPr lang="ja-JP" altLang="en-US" sz="2800" dirty="0" smtClean="0"/>
              <a:t>基本料</a:t>
            </a:r>
            <a:r>
              <a:rPr lang="en-US" altLang="ja-JP" sz="2800" dirty="0" smtClean="0"/>
              <a:t>700</a:t>
            </a:r>
            <a:r>
              <a:rPr lang="ja-JP" altLang="en-US" sz="2800" dirty="0" smtClean="0"/>
              <a:t>円、通話料</a:t>
            </a:r>
            <a:r>
              <a:rPr lang="en-US" altLang="ja-JP" sz="2800" dirty="0" smtClean="0"/>
              <a:t>14</a:t>
            </a:r>
            <a:r>
              <a:rPr lang="ja-JP" altLang="en-US" sz="2800" dirty="0" smtClean="0"/>
              <a:t>円</a:t>
            </a:r>
            <a:r>
              <a:rPr lang="en-US" altLang="ja-JP" sz="2800" dirty="0" smtClean="0"/>
              <a:t>/30</a:t>
            </a:r>
            <a:r>
              <a:rPr lang="ja-JP" altLang="en-US" sz="2800" dirty="0" smtClean="0"/>
              <a:t>秒</a:t>
            </a:r>
            <a:endParaRPr lang="en-US" altLang="ja-JP" sz="2800" dirty="0" smtClean="0"/>
          </a:p>
          <a:p>
            <a:r>
              <a:rPr lang="ja-JP" altLang="en-US" sz="2800" dirty="0" smtClean="0"/>
              <a:t>〇データ通信原価</a:t>
            </a:r>
            <a:endParaRPr lang="en-US" altLang="ja-JP" sz="2800" dirty="0" smtClean="0"/>
          </a:p>
          <a:p>
            <a:r>
              <a:rPr lang="en-US" altLang="ja-JP" sz="2800" dirty="0" smtClean="0"/>
              <a:t>94.5</a:t>
            </a:r>
            <a:r>
              <a:rPr lang="ja-JP" altLang="en-US" sz="2800" dirty="0" smtClean="0"/>
              <a:t>万円</a:t>
            </a:r>
            <a:r>
              <a:rPr lang="en-US" altLang="ja-JP" sz="2800" dirty="0" smtClean="0"/>
              <a:t>(</a:t>
            </a:r>
            <a:r>
              <a:rPr lang="ja-JP" altLang="en-US" sz="2800" dirty="0" smtClean="0"/>
              <a:t>ドコモ</a:t>
            </a:r>
            <a:r>
              <a:rPr lang="en-US" altLang="ja-JP" sz="2800" dirty="0" smtClean="0"/>
              <a:t>)</a:t>
            </a:r>
            <a:r>
              <a:rPr lang="ja-JP" altLang="en-US" sz="2800" dirty="0" err="1" smtClean="0"/>
              <a:t>、</a:t>
            </a:r>
            <a:r>
              <a:rPr lang="en-US" altLang="ja-JP" sz="2800" dirty="0" smtClean="0"/>
              <a:t>116.6</a:t>
            </a:r>
            <a:r>
              <a:rPr lang="ja-JP" altLang="en-US" sz="2800" dirty="0" smtClean="0"/>
              <a:t>万円</a:t>
            </a:r>
            <a:r>
              <a:rPr lang="en-US" altLang="ja-JP" sz="2800" dirty="0" smtClean="0"/>
              <a:t>(KDDI)</a:t>
            </a:r>
            <a:r>
              <a:rPr lang="ja-JP" altLang="en-US" sz="2800" dirty="0" err="1" smtClean="0"/>
              <a:t>、</a:t>
            </a:r>
            <a:r>
              <a:rPr lang="en-US" altLang="ja-JP" sz="2800" dirty="0" smtClean="0"/>
              <a:t>351.7</a:t>
            </a:r>
            <a:r>
              <a:rPr lang="ja-JP" altLang="en-US" sz="2800" dirty="0" smtClean="0"/>
              <a:t>万円</a:t>
            </a:r>
            <a:r>
              <a:rPr lang="en-US" altLang="ja-JP" sz="2800" dirty="0" smtClean="0"/>
              <a:t>(</a:t>
            </a:r>
            <a:r>
              <a:rPr lang="ja-JP" altLang="en-US" sz="2800" dirty="0" smtClean="0"/>
              <a:t>ソフトバンク</a:t>
            </a:r>
            <a:r>
              <a:rPr lang="en-US" altLang="ja-JP" sz="2800" dirty="0" smtClean="0"/>
              <a:t>)   ※10Mbps</a:t>
            </a:r>
            <a:r>
              <a:rPr lang="ja-JP" altLang="en-US" sz="2800" dirty="0" smtClean="0"/>
              <a:t>あたり</a:t>
            </a:r>
            <a:endParaRPr lang="en-US" altLang="ja-JP" sz="2800" dirty="0" smtClean="0"/>
          </a:p>
          <a:p>
            <a:endParaRPr lang="en-US" altLang="ja-JP" sz="2800" dirty="0"/>
          </a:p>
          <a:p>
            <a:r>
              <a:rPr lang="ja-JP" altLang="en-US" sz="2800" dirty="0" smtClean="0"/>
              <a:t>⇒限界費用</a:t>
            </a:r>
            <a:r>
              <a:rPr lang="en-US" altLang="ja-JP" sz="2800" dirty="0" smtClean="0"/>
              <a:t>(1</a:t>
            </a:r>
            <a:r>
              <a:rPr lang="ja-JP" altLang="en-US" sz="2800" dirty="0" smtClean="0"/>
              <a:t>契約当たり、月額</a:t>
            </a:r>
            <a:r>
              <a:rPr lang="en-US" altLang="ja-JP" sz="2800" dirty="0" smtClean="0"/>
              <a:t>)</a:t>
            </a:r>
            <a:r>
              <a:rPr lang="ja-JP" altLang="en-US" sz="2800" dirty="0" smtClean="0"/>
              <a:t>は、</a:t>
            </a:r>
            <a:r>
              <a:rPr lang="en-US" altLang="ja-JP" sz="2800" dirty="0" smtClean="0"/>
              <a:t>2936</a:t>
            </a:r>
            <a:r>
              <a:rPr lang="ja-JP" altLang="en-US" sz="2800" dirty="0" smtClean="0"/>
              <a:t>円</a:t>
            </a:r>
            <a:endParaRPr lang="en-US" altLang="ja-JP" sz="2800" dirty="0" smtClean="0"/>
          </a:p>
        </p:txBody>
      </p:sp>
    </p:spTree>
    <p:extLst>
      <p:ext uri="{BB962C8B-B14F-4D97-AF65-F5344CB8AC3E}">
        <p14:creationId xmlns:p14="http://schemas.microsoft.com/office/powerpoint/2010/main" val="7738327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954759"/>
          </a:xfrm>
        </p:spPr>
        <p:txBody>
          <a:bodyPr>
            <a:normAutofit/>
          </a:bodyPr>
          <a:lstStyle/>
          <a:p>
            <a:pPr algn="l"/>
            <a:r>
              <a:rPr lang="en-US" altLang="ja-JP" sz="4800" dirty="0"/>
              <a:t>3</a:t>
            </a:r>
            <a:r>
              <a:rPr kumimoji="1" lang="en-US" altLang="ja-JP" sz="4800" dirty="0" smtClean="0"/>
              <a:t>.</a:t>
            </a:r>
            <a:r>
              <a:rPr kumimoji="1" lang="ja-JP" altLang="en-US" dirty="0" smtClean="0"/>
              <a:t>需要曲線</a:t>
            </a:r>
            <a:r>
              <a:rPr lang="ja-JP" altLang="en-US" dirty="0"/>
              <a:t>・</a:t>
            </a:r>
            <a:r>
              <a:rPr kumimoji="1" lang="ja-JP" altLang="en-US" dirty="0" smtClean="0"/>
              <a:t>費用曲線</a:t>
            </a:r>
            <a:r>
              <a:rPr kumimoji="1" lang="en-US" altLang="ja-JP" dirty="0" smtClean="0"/>
              <a:t/>
            </a:r>
            <a:br>
              <a:rPr kumimoji="1" lang="en-US" altLang="ja-JP" dirty="0" smtClean="0"/>
            </a:br>
            <a:r>
              <a:rPr lang="ja-JP" altLang="en-US" dirty="0"/>
              <a:t>　</a:t>
            </a:r>
            <a:r>
              <a:rPr lang="ja-JP" altLang="en-US" dirty="0" smtClean="0"/>
              <a:t>による</a:t>
            </a:r>
            <a:r>
              <a:rPr kumimoji="1" lang="ja-JP" altLang="en-US" dirty="0" smtClean="0"/>
              <a:t>余剰分析</a:t>
            </a:r>
            <a:endParaRPr kumimoji="1" lang="ja-JP" altLang="en-US"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15</a:t>
            </a:fld>
            <a:endParaRPr kumimoji="1" lang="ja-JP" altLang="en-US"/>
          </a:p>
        </p:txBody>
      </p:sp>
    </p:spTree>
    <p:extLst>
      <p:ext uri="{BB962C8B-B14F-4D97-AF65-F5344CB8AC3E}">
        <p14:creationId xmlns:p14="http://schemas.microsoft.com/office/powerpoint/2010/main" val="30016978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8FCB0E20-3610-4BAB-9E3E-B93FD1A1D935}" type="slidenum">
              <a:rPr kumimoji="1" lang="ja-JP" altLang="en-US" smtClean="0"/>
              <a:t>16</a:t>
            </a:fld>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1662258281"/>
              </p:ext>
            </p:extLst>
          </p:nvPr>
        </p:nvGraphicFramePr>
        <p:xfrm>
          <a:off x="696398" y="2348880"/>
          <a:ext cx="7751204" cy="4210471"/>
        </p:xfrm>
        <a:graphic>
          <a:graphicData uri="http://schemas.openxmlformats.org/drawingml/2006/table">
            <a:tbl>
              <a:tblPr>
                <a:tableStyleId>{5C22544A-7EE6-4342-B048-85BDC9FD1C3A}</a:tableStyleId>
              </a:tblPr>
              <a:tblGrid>
                <a:gridCol w="2346694"/>
                <a:gridCol w="1628166"/>
                <a:gridCol w="1888172"/>
                <a:gridCol w="1888172"/>
              </a:tblGrid>
              <a:tr h="590217">
                <a:tc rowSpan="2">
                  <a:txBody>
                    <a:bodyPr/>
                    <a:lstStyle/>
                    <a:p>
                      <a:pPr algn="ctr" fontAlgn="ctr"/>
                      <a:r>
                        <a:rPr lang="ja-JP" altLang="en-US" sz="1600" b="0" i="0" u="none" strike="noStrike" dirty="0" smtClean="0">
                          <a:solidFill>
                            <a:schemeClr val="dk1"/>
                          </a:solidFill>
                          <a:effectLst/>
                          <a:latin typeface="+mn-ea"/>
                          <a:ea typeface="+mn-ea"/>
                        </a:rPr>
                        <a:t>市場</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rowSpan="2">
                  <a:txBody>
                    <a:bodyPr/>
                    <a:lstStyle/>
                    <a:p>
                      <a:pPr algn="ctr" fontAlgn="ctr"/>
                      <a:r>
                        <a:rPr lang="ja-JP" altLang="en-US" sz="1600" b="0" i="0" u="none" strike="noStrike" dirty="0" smtClean="0">
                          <a:solidFill>
                            <a:srgbClr val="000000"/>
                          </a:solidFill>
                          <a:effectLst/>
                          <a:latin typeface="+mn-ea"/>
                          <a:ea typeface="+mn-ea"/>
                        </a:rPr>
                        <a:t>余剰</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gridSpan="2">
                  <a:txBody>
                    <a:bodyPr/>
                    <a:lstStyle/>
                    <a:p>
                      <a:pPr algn="ctr" fontAlgn="ctr"/>
                      <a:r>
                        <a:rPr lang="ja-JP" altLang="en-US" sz="1600" b="0" i="0" u="none" strike="noStrike" dirty="0" smtClean="0">
                          <a:solidFill>
                            <a:srgbClr val="000000"/>
                          </a:solidFill>
                          <a:effectLst/>
                          <a:latin typeface="+mn-ea"/>
                          <a:ea typeface="+mn-ea"/>
                        </a:rPr>
                        <a:t>余剰の変化分</a:t>
                      </a:r>
                      <a:r>
                        <a:rPr lang="en-US" altLang="ja-JP" sz="1600" b="0" i="0" u="none" strike="noStrike" dirty="0" smtClean="0">
                          <a:solidFill>
                            <a:srgbClr val="000000"/>
                          </a:solidFill>
                          <a:effectLst/>
                          <a:latin typeface="+mn-ea"/>
                          <a:ea typeface="+mn-ea"/>
                        </a:rPr>
                        <a:t>(</a:t>
                      </a:r>
                      <a:r>
                        <a:rPr lang="ja-JP" altLang="en-US" sz="1600" b="0" i="0" u="none" strike="noStrike" dirty="0" smtClean="0">
                          <a:solidFill>
                            <a:srgbClr val="000000"/>
                          </a:solidFill>
                          <a:effectLst/>
                          <a:latin typeface="+mn-ea"/>
                          <a:ea typeface="+mn-ea"/>
                        </a:rPr>
                        <a:t>億円</a:t>
                      </a:r>
                      <a:r>
                        <a:rPr lang="en-US" altLang="ja-JP" sz="1600" b="0" i="0" u="none" strike="noStrike" dirty="0" smtClean="0">
                          <a:solidFill>
                            <a:srgbClr val="000000"/>
                          </a:solidFill>
                          <a:effectLst/>
                          <a:latin typeface="+mn-ea"/>
                          <a:ea typeface="+mn-ea"/>
                        </a:rPr>
                        <a:t>)  '10.03-'15.03</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hMerge="1">
                  <a:txBody>
                    <a:bodyPr/>
                    <a:lstStyle/>
                    <a:p>
                      <a:endParaRPr kumimoji="1" lang="ja-JP" altLang="en-US"/>
                    </a:p>
                  </a:txBody>
                  <a:tcPr/>
                </a:tc>
              </a:tr>
              <a:tr h="590217">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b="0" i="0" u="none" strike="noStrike" dirty="0" smtClean="0">
                          <a:solidFill>
                            <a:srgbClr val="000000"/>
                          </a:solidFill>
                          <a:effectLst/>
                          <a:latin typeface="+mn-ea"/>
                          <a:ea typeface="+mn-ea"/>
                        </a:rPr>
                        <a:t>需要曲線が線形</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c>
                  <a:txBody>
                    <a:bodyPr/>
                    <a:lstStyle/>
                    <a:p>
                      <a:pPr algn="ctr" fontAlgn="ctr"/>
                      <a:r>
                        <a:rPr lang="ja-JP" altLang="en-US" sz="1600" b="0" i="0" u="none" strike="noStrike" dirty="0" smtClean="0">
                          <a:solidFill>
                            <a:srgbClr val="000000"/>
                          </a:solidFill>
                          <a:effectLst/>
                          <a:latin typeface="+mn-ea"/>
                          <a:ea typeface="+mn-ea"/>
                        </a:rPr>
                        <a:t>需要曲線が対数線形</a:t>
                      </a:r>
                      <a:endParaRPr lang="ja-JP" altLang="en-US" sz="1600" b="0" i="0" u="none" strike="noStrike" dirty="0">
                        <a:solidFill>
                          <a:srgbClr val="000000"/>
                        </a:solidFill>
                        <a:effectLst/>
                        <a:latin typeface="+mn-ea"/>
                        <a:ea typeface="+mn-ea"/>
                      </a:endParaRPr>
                    </a:p>
                  </a:txBody>
                  <a:tcPr marL="9525" marR="9525" marT="9525" marB="0" anchor="ctr">
                    <a:solidFill>
                      <a:schemeClr val="accent5">
                        <a:lumMod val="40000"/>
                        <a:lumOff val="60000"/>
                      </a:schemeClr>
                    </a:solidFill>
                  </a:tcPr>
                </a:tc>
              </a:tr>
              <a:tr h="525733">
                <a:tc rowSpan="3">
                  <a:txBody>
                    <a:bodyPr/>
                    <a:lstStyle/>
                    <a:p>
                      <a:pPr algn="ctr"/>
                      <a:r>
                        <a:rPr lang="en-US" altLang="ja-JP" sz="2800" dirty="0" smtClean="0">
                          <a:latin typeface="+mn-ea"/>
                          <a:ea typeface="+mn-ea"/>
                        </a:rPr>
                        <a:t>MNO</a:t>
                      </a:r>
                      <a:endParaRPr lang="ja-JP" altLang="en-US" sz="2000" dirty="0">
                        <a:latin typeface="+mn-ea"/>
                        <a:ea typeface="+mn-ea"/>
                      </a:endParaRPr>
                    </a:p>
                  </a:txBody>
                  <a:tcPr marL="9525" marR="9525" marT="9525" marB="0" anchor="ctr"/>
                </a:tc>
                <a:tc>
                  <a:txBody>
                    <a:bodyPr/>
                    <a:lstStyle/>
                    <a:p>
                      <a:r>
                        <a:rPr lang="ja-JP" altLang="en-US" dirty="0" smtClean="0">
                          <a:latin typeface="+mn-ea"/>
                          <a:ea typeface="+mn-ea"/>
                        </a:rPr>
                        <a:t>消費者余剰</a:t>
                      </a:r>
                      <a:endParaRPr lang="ja-JP" altLang="en-US" dirty="0">
                        <a:latin typeface="+mn-ea"/>
                        <a:ea typeface="+mn-ea"/>
                      </a:endParaRPr>
                    </a:p>
                  </a:txBody>
                  <a:tcPr marL="9525" marR="9525" marT="9525" marB="0" anchor="ctr"/>
                </a:tc>
                <a:tc>
                  <a:txBody>
                    <a:bodyPr/>
                    <a:lstStyle/>
                    <a:p>
                      <a:pPr algn="ctr" fontAlgn="ctr"/>
                      <a:r>
                        <a:rPr lang="en-US" altLang="ja-JP" sz="2000" b="0" i="0" u="none" strike="noStrike" dirty="0" smtClean="0">
                          <a:solidFill>
                            <a:srgbClr val="000000"/>
                          </a:solidFill>
                          <a:effectLst/>
                          <a:latin typeface="+mn-ea"/>
                          <a:ea typeface="+mn-ea"/>
                        </a:rPr>
                        <a:t>+1308</a:t>
                      </a:r>
                    </a:p>
                  </a:txBody>
                  <a:tcPr marL="9525" marR="9525" marT="9525" marB="0" anchor="ctr"/>
                </a:tc>
                <a:tc>
                  <a:txBody>
                    <a:bodyPr/>
                    <a:lstStyle/>
                    <a:p>
                      <a:pPr algn="ctr" fontAlgn="ctr"/>
                      <a:r>
                        <a:rPr lang="en-US" altLang="ja-JP" sz="2000" b="0" i="0" u="none" strike="noStrike" dirty="0" smtClean="0">
                          <a:solidFill>
                            <a:srgbClr val="000000"/>
                          </a:solidFill>
                          <a:effectLst/>
                          <a:latin typeface="+mn-ea"/>
                          <a:ea typeface="+mn-ea"/>
                        </a:rPr>
                        <a:t>+5277</a:t>
                      </a:r>
                      <a:endParaRPr lang="ja-JP" altLang="en-US" sz="2000" b="0" i="0" u="none" strike="noStrike" dirty="0">
                        <a:solidFill>
                          <a:srgbClr val="000000"/>
                        </a:solidFill>
                        <a:effectLst/>
                        <a:latin typeface="+mn-ea"/>
                        <a:ea typeface="+mn-ea"/>
                      </a:endParaRPr>
                    </a:p>
                  </a:txBody>
                  <a:tcPr marL="9525" marR="9525" marT="9525" marB="0" anchor="ctr"/>
                </a:tc>
              </a:tr>
              <a:tr h="525733">
                <a:tc vMerge="1">
                  <a:txBody>
                    <a:bodyPr/>
                    <a:lstStyle/>
                    <a:p>
                      <a:endParaRPr kumimoji="1" lang="ja-JP" altLang="en-US"/>
                    </a:p>
                  </a:txBody>
                  <a:tcPr/>
                </a:tc>
                <a:tc>
                  <a:txBody>
                    <a:bodyPr/>
                    <a:lstStyle/>
                    <a:p>
                      <a:r>
                        <a:rPr lang="ja-JP" altLang="en-US" dirty="0" smtClean="0">
                          <a:latin typeface="+mn-ea"/>
                          <a:ea typeface="+mn-ea"/>
                        </a:rPr>
                        <a:t>生産者余剰</a:t>
                      </a:r>
                      <a:endParaRPr lang="ja-JP" altLang="en-US" dirty="0">
                        <a:latin typeface="+mn-ea"/>
                        <a:ea typeface="+mn-ea"/>
                      </a:endParaRPr>
                    </a:p>
                  </a:txBody>
                  <a:tcPr marL="9525" marR="9525" marT="9525" marB="0" anchor="ctr"/>
                </a:tc>
                <a:tc>
                  <a:txBody>
                    <a:bodyPr/>
                    <a:lstStyle/>
                    <a:p>
                      <a:pPr algn="ctr"/>
                      <a:r>
                        <a:rPr kumimoji="1" lang="en-US" altLang="ja-JP" sz="2000" dirty="0" smtClean="0">
                          <a:latin typeface="+mn-ea"/>
                          <a:ea typeface="+mn-ea"/>
                        </a:rPr>
                        <a:t>+4477</a:t>
                      </a:r>
                    </a:p>
                  </a:txBody>
                  <a:tcPr marL="9525" marR="9525" marT="9525" marB="0" anchor="ctr"/>
                </a:tc>
                <a:tc>
                  <a:txBody>
                    <a:bodyPr/>
                    <a:lstStyle/>
                    <a:p>
                      <a:pPr algn="ctr"/>
                      <a:r>
                        <a:rPr kumimoji="1" lang="en-US" altLang="ja-JP" sz="2000" dirty="0" smtClean="0">
                          <a:latin typeface="+mn-ea"/>
                          <a:ea typeface="+mn-ea"/>
                        </a:rPr>
                        <a:t>+2547</a:t>
                      </a:r>
                      <a:endParaRPr kumimoji="1" lang="ja-JP" altLang="en-US" sz="2000" dirty="0">
                        <a:latin typeface="+mn-ea"/>
                        <a:ea typeface="+mn-ea"/>
                      </a:endParaRPr>
                    </a:p>
                  </a:txBody>
                  <a:tcPr marL="9525" marR="9525" marT="9525" marB="0" anchor="ctr"/>
                </a:tc>
              </a:tr>
              <a:tr h="525733">
                <a:tc vMerge="1">
                  <a:txBody>
                    <a:bodyPr/>
                    <a:lstStyle/>
                    <a:p>
                      <a:endParaRPr kumimoji="1" lang="ja-JP" altLang="en-US"/>
                    </a:p>
                  </a:txBody>
                  <a:tcPr/>
                </a:tc>
                <a:tc>
                  <a:txBody>
                    <a:bodyPr/>
                    <a:lstStyle/>
                    <a:p>
                      <a:r>
                        <a:rPr lang="ja-JP" altLang="en-US" dirty="0" smtClean="0">
                          <a:latin typeface="+mn-ea"/>
                          <a:ea typeface="+mn-ea"/>
                        </a:rPr>
                        <a:t>総余剰</a:t>
                      </a:r>
                      <a:endParaRPr lang="ja-JP" altLang="en-US" dirty="0">
                        <a:latin typeface="+mn-ea"/>
                        <a:ea typeface="+mn-ea"/>
                      </a:endParaRPr>
                    </a:p>
                  </a:txBody>
                  <a:tcPr marL="9525" marR="9525" marT="9525" marB="0" anchor="ctr"/>
                </a:tc>
                <a:tc>
                  <a:txBody>
                    <a:bodyPr/>
                    <a:lstStyle/>
                    <a:p>
                      <a:pPr algn="ctr"/>
                      <a:r>
                        <a:rPr kumimoji="1" lang="en-US" altLang="ja-JP" sz="2000" dirty="0" smtClean="0">
                          <a:latin typeface="+mn-ea"/>
                          <a:ea typeface="+mn-ea"/>
                        </a:rPr>
                        <a:t>+5785</a:t>
                      </a:r>
                      <a:endParaRPr kumimoji="1" lang="ja-JP" altLang="en-US" sz="2000" dirty="0">
                        <a:latin typeface="+mn-ea"/>
                        <a:ea typeface="+mn-ea"/>
                      </a:endParaRPr>
                    </a:p>
                  </a:txBody>
                  <a:tcPr marL="9525" marR="9525" marT="9525" marB="0" anchor="ctr"/>
                </a:tc>
                <a:tc>
                  <a:txBody>
                    <a:bodyPr/>
                    <a:lstStyle/>
                    <a:p>
                      <a:pPr algn="ctr"/>
                      <a:r>
                        <a:rPr kumimoji="1" lang="en-US" altLang="ja-JP" sz="2000" dirty="0" smtClean="0">
                          <a:latin typeface="+mn-ea"/>
                          <a:ea typeface="+mn-ea"/>
                        </a:rPr>
                        <a:t>+2730</a:t>
                      </a:r>
                      <a:endParaRPr kumimoji="1" lang="ja-JP" altLang="en-US" sz="2000" dirty="0">
                        <a:latin typeface="+mn-ea"/>
                        <a:ea typeface="+mn-ea"/>
                      </a:endParaRPr>
                    </a:p>
                  </a:txBody>
                  <a:tcPr marL="9525" marR="9525" marT="9525" marB="0" anchor="ctr"/>
                </a:tc>
              </a:tr>
              <a:tr h="484279">
                <a:tc rowSpan="3">
                  <a:txBody>
                    <a:bodyPr/>
                    <a:lstStyle/>
                    <a:p>
                      <a:pPr algn="ctr"/>
                      <a:r>
                        <a:rPr lang="en-US" altLang="ja-JP" sz="2800" dirty="0" smtClean="0">
                          <a:latin typeface="+mn-ea"/>
                          <a:ea typeface="+mn-ea"/>
                        </a:rPr>
                        <a:t>MVNO</a:t>
                      </a:r>
                      <a:endParaRPr lang="ja-JP" altLang="en-US" sz="2800" dirty="0">
                        <a:latin typeface="+mn-ea"/>
                        <a:ea typeface="+mn-ea"/>
                      </a:endParaRPr>
                    </a:p>
                  </a:txBody>
                  <a:tcPr marL="9525" marR="9525" marT="9525" marB="0" anchor="ctr"/>
                </a:tc>
                <a:tc>
                  <a:txBody>
                    <a:bodyPr/>
                    <a:lstStyle/>
                    <a:p>
                      <a:r>
                        <a:rPr lang="ja-JP" altLang="en-US" dirty="0" smtClean="0">
                          <a:latin typeface="+mn-ea"/>
                          <a:ea typeface="+mn-ea"/>
                        </a:rPr>
                        <a:t>消費者余剰</a:t>
                      </a:r>
                      <a:endParaRPr lang="ja-JP" altLang="en-US" dirty="0">
                        <a:latin typeface="+mn-ea"/>
                        <a:ea typeface="+mn-ea"/>
                      </a:endParaRPr>
                    </a:p>
                  </a:txBody>
                  <a:tcPr marL="9525" marR="9525" marT="9525" marB="0" anchor="ctr"/>
                </a:tc>
                <a:tc>
                  <a:txBody>
                    <a:bodyPr/>
                    <a:lstStyle/>
                    <a:p>
                      <a:pPr algn="ctr" fontAlgn="ctr"/>
                      <a:r>
                        <a:rPr lang="en-US" altLang="ja-JP" sz="2000" b="0" i="0" u="none" strike="noStrike" dirty="0" smtClean="0">
                          <a:solidFill>
                            <a:srgbClr val="000000"/>
                          </a:solidFill>
                          <a:effectLst/>
                          <a:latin typeface="+mn-ea"/>
                          <a:ea typeface="+mn-ea"/>
                        </a:rPr>
                        <a:t>+171</a:t>
                      </a:r>
                      <a:endParaRPr lang="ja-JP" altLang="en-US" sz="2000" b="0" i="0" u="none" strike="noStrike" dirty="0" smtClean="0">
                        <a:solidFill>
                          <a:srgbClr val="000000"/>
                        </a:solidFill>
                        <a:effectLst/>
                        <a:latin typeface="+mn-ea"/>
                        <a:ea typeface="+mn-ea"/>
                      </a:endParaRPr>
                    </a:p>
                  </a:txBody>
                  <a:tcPr marL="9525" marR="9525" marT="9525" marB="0" anchor="ctr"/>
                </a:tc>
                <a:tc>
                  <a:txBody>
                    <a:bodyPr/>
                    <a:lstStyle/>
                    <a:p>
                      <a:pPr algn="ctr" fontAlgn="ctr"/>
                      <a:r>
                        <a:rPr lang="en-US" altLang="ja-JP" sz="2000" b="0" i="0" u="none" strike="noStrike" dirty="0" smtClean="0">
                          <a:solidFill>
                            <a:srgbClr val="000000"/>
                          </a:solidFill>
                          <a:effectLst/>
                          <a:latin typeface="+mn-ea"/>
                          <a:ea typeface="+mn-ea"/>
                        </a:rPr>
                        <a:t>+451</a:t>
                      </a:r>
                      <a:endParaRPr lang="ja-JP" altLang="en-US" sz="2000" b="0" i="0" u="none" strike="noStrike" dirty="0" smtClean="0">
                        <a:solidFill>
                          <a:srgbClr val="000000"/>
                        </a:solidFill>
                        <a:effectLst/>
                        <a:latin typeface="+mn-ea"/>
                        <a:ea typeface="+mn-ea"/>
                      </a:endParaRPr>
                    </a:p>
                  </a:txBody>
                  <a:tcPr marL="9525" marR="9525" marT="9525" marB="0" anchor="ctr"/>
                </a:tc>
              </a:tr>
              <a:tr h="48428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mn-ea"/>
                          <a:ea typeface="+mn-ea"/>
                        </a:rPr>
                        <a:t>生産者余剰</a:t>
                      </a:r>
                    </a:p>
                  </a:txBody>
                  <a:tcPr marL="9525" marR="9525" marT="9525" marB="0" anchor="ctr"/>
                </a:tc>
                <a:tc>
                  <a:txBody>
                    <a:bodyPr/>
                    <a:lstStyle/>
                    <a:p>
                      <a:pPr algn="ctr"/>
                      <a:r>
                        <a:rPr kumimoji="1" lang="en-US" altLang="ja-JP" sz="2000" dirty="0" smtClean="0">
                          <a:latin typeface="+mn-ea"/>
                          <a:ea typeface="+mn-ea"/>
                        </a:rPr>
                        <a:t>+67</a:t>
                      </a:r>
                      <a:endParaRPr kumimoji="1" lang="ja-JP" altLang="en-US" sz="2000" dirty="0">
                        <a:latin typeface="+mn-ea"/>
                        <a:ea typeface="+mn-ea"/>
                      </a:endParaRPr>
                    </a:p>
                  </a:txBody>
                  <a:tcPr marL="9525" marR="9525" marT="9525" marB="0" anchor="ctr"/>
                </a:tc>
                <a:tc>
                  <a:txBody>
                    <a:bodyPr/>
                    <a:lstStyle/>
                    <a:p>
                      <a:pPr algn="ctr"/>
                      <a:r>
                        <a:rPr kumimoji="1" lang="en-US" altLang="ja-JP" sz="2000" dirty="0" smtClean="0">
                          <a:latin typeface="+mn-ea"/>
                          <a:ea typeface="+mn-ea"/>
                        </a:rPr>
                        <a:t>-122</a:t>
                      </a:r>
                      <a:endParaRPr kumimoji="1" lang="ja-JP" altLang="en-US" sz="2000" dirty="0">
                        <a:latin typeface="+mn-ea"/>
                        <a:ea typeface="+mn-ea"/>
                      </a:endParaRPr>
                    </a:p>
                  </a:txBody>
                  <a:tcPr marL="9525" marR="9525" marT="9525" marB="0" anchor="ctr"/>
                </a:tc>
              </a:tr>
              <a:tr h="484279">
                <a:tc vMerge="1">
                  <a:txBody>
                    <a:bodyPr/>
                    <a:lstStyle/>
                    <a:p>
                      <a:endParaRPr kumimoji="1" lang="ja-JP" altLang="en-US"/>
                    </a:p>
                  </a:txBody>
                  <a:tcPr/>
                </a:tc>
                <a:tc>
                  <a:txBody>
                    <a:bodyPr/>
                    <a:lstStyle/>
                    <a:p>
                      <a:r>
                        <a:rPr lang="ja-JP" altLang="en-US" dirty="0" smtClean="0">
                          <a:latin typeface="+mn-ea"/>
                          <a:ea typeface="+mn-ea"/>
                        </a:rPr>
                        <a:t>総余剰</a:t>
                      </a:r>
                      <a:endParaRPr lang="ja-JP" altLang="en-US" dirty="0">
                        <a:latin typeface="+mn-ea"/>
                        <a:ea typeface="+mn-ea"/>
                      </a:endParaRPr>
                    </a:p>
                  </a:txBody>
                  <a:tcPr marL="9525" marR="9525" marT="9525" marB="0" anchor="ctr"/>
                </a:tc>
                <a:tc>
                  <a:txBody>
                    <a:bodyPr/>
                    <a:lstStyle/>
                    <a:p>
                      <a:pPr algn="ctr"/>
                      <a:r>
                        <a:rPr kumimoji="1" lang="en-US" altLang="ja-JP" sz="2000" dirty="0" smtClean="0">
                          <a:latin typeface="+mn-ea"/>
                          <a:ea typeface="+mn-ea"/>
                        </a:rPr>
                        <a:t>+238</a:t>
                      </a:r>
                      <a:endParaRPr kumimoji="1" lang="ja-JP" altLang="en-US" sz="2000" dirty="0">
                        <a:latin typeface="+mn-ea"/>
                        <a:ea typeface="+mn-ea"/>
                      </a:endParaRPr>
                    </a:p>
                  </a:txBody>
                  <a:tcPr marL="9525" marR="9525" marT="9525" marB="0" anchor="ctr"/>
                </a:tc>
                <a:tc>
                  <a:txBody>
                    <a:bodyPr/>
                    <a:lstStyle/>
                    <a:p>
                      <a:pPr algn="ctr"/>
                      <a:r>
                        <a:rPr kumimoji="1" lang="en-US" altLang="ja-JP" sz="2000" dirty="0" smtClean="0">
                          <a:latin typeface="+mn-ea"/>
                          <a:ea typeface="+mn-ea"/>
                        </a:rPr>
                        <a:t>+328</a:t>
                      </a:r>
                      <a:endParaRPr kumimoji="1" lang="ja-JP" altLang="en-US" sz="2000" dirty="0">
                        <a:latin typeface="+mn-ea"/>
                        <a:ea typeface="+mn-ea"/>
                      </a:endParaRPr>
                    </a:p>
                  </a:txBody>
                  <a:tcPr marL="9525" marR="9525" marT="9525" marB="0" anchor="ctr"/>
                </a:tc>
              </a:tr>
            </a:tbl>
          </a:graphicData>
        </a:graphic>
      </p:graphicFrame>
      <p:sp>
        <p:nvSpPr>
          <p:cNvPr id="4" name="タイトル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endParaRPr lang="ja-JP" altLang="en-US" dirty="0"/>
          </a:p>
        </p:txBody>
      </p:sp>
      <p:sp>
        <p:nvSpPr>
          <p:cNvPr id="5" name="タイトル 1"/>
          <p:cNvSpPr txBox="1">
            <a:spLocks/>
          </p:cNvSpPr>
          <p:nvPr/>
        </p:nvSpPr>
        <p:spPr>
          <a:xfrm>
            <a:off x="457200" y="427038"/>
            <a:ext cx="8229600" cy="1143000"/>
          </a:xfrm>
          <a:prstGeom prst="rect">
            <a:avLst/>
          </a:prstGeom>
        </p:spPr>
        <p:txBody>
          <a:bodyP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需要曲線・費用曲線による余剰分析</a:t>
            </a:r>
            <a:endParaRPr lang="ja-JP" altLang="en-US" sz="3600" dirty="0"/>
          </a:p>
        </p:txBody>
      </p:sp>
      <p:sp>
        <p:nvSpPr>
          <p:cNvPr id="7" name="テキスト ボックス 6"/>
          <p:cNvSpPr txBox="1"/>
          <p:nvPr/>
        </p:nvSpPr>
        <p:spPr>
          <a:xfrm>
            <a:off x="755709" y="1014437"/>
            <a:ext cx="7598804" cy="830997"/>
          </a:xfrm>
          <a:prstGeom prst="rect">
            <a:avLst/>
          </a:prstGeom>
          <a:noFill/>
        </p:spPr>
        <p:txBody>
          <a:bodyPr wrap="square" rtlCol="0">
            <a:spAutoFit/>
          </a:bodyPr>
          <a:lstStyle/>
          <a:p>
            <a:r>
              <a:rPr lang="ja-JP" altLang="en-US" sz="2400" dirty="0" smtClean="0"/>
              <a:t>〇</a:t>
            </a:r>
            <a:r>
              <a:rPr lang="en-US" altLang="ja-JP" sz="2400" dirty="0" smtClean="0"/>
              <a:t>2010</a:t>
            </a:r>
            <a:r>
              <a:rPr lang="ja-JP" altLang="en-US" sz="2400" dirty="0" smtClean="0"/>
              <a:t>年</a:t>
            </a:r>
            <a:r>
              <a:rPr lang="en-US" altLang="ja-JP" sz="2400" dirty="0" smtClean="0"/>
              <a:t>3</a:t>
            </a:r>
            <a:r>
              <a:rPr lang="ja-JP" altLang="en-US" sz="2400" dirty="0" smtClean="0"/>
              <a:t>月～</a:t>
            </a:r>
            <a:r>
              <a:rPr lang="en-US" altLang="ja-JP" sz="2400" dirty="0" smtClean="0"/>
              <a:t>2015</a:t>
            </a:r>
            <a:r>
              <a:rPr lang="ja-JP" altLang="en-US" sz="2400" dirty="0" smtClean="0"/>
              <a:t>年</a:t>
            </a:r>
            <a:r>
              <a:rPr lang="en-US" altLang="ja-JP" sz="2400" dirty="0" smtClean="0"/>
              <a:t>3</a:t>
            </a:r>
            <a:r>
              <a:rPr lang="ja-JP" altLang="en-US" sz="2400" dirty="0" smtClean="0"/>
              <a:t>月で、余剰がどれだけ変化したかを計算</a:t>
            </a:r>
            <a:endParaRPr lang="en-US" altLang="ja-JP" sz="2400" dirty="0" smtClean="0"/>
          </a:p>
        </p:txBody>
      </p:sp>
    </p:spTree>
    <p:extLst>
      <p:ext uri="{BB962C8B-B14F-4D97-AF65-F5344CB8AC3E}">
        <p14:creationId xmlns:p14="http://schemas.microsoft.com/office/powerpoint/2010/main" val="8451327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l"/>
            <a:r>
              <a:rPr kumimoji="1" lang="en-US" altLang="ja-JP" sz="4800" dirty="0" smtClean="0"/>
              <a:t>4.</a:t>
            </a:r>
            <a:r>
              <a:rPr kumimoji="1" lang="ja-JP" altLang="en-US" sz="4800" dirty="0" smtClean="0"/>
              <a:t>数値解析法による</a:t>
            </a:r>
            <a:r>
              <a:rPr kumimoji="1" lang="en-US" altLang="ja-JP" sz="4800" dirty="0" smtClean="0"/>
              <a:t/>
            </a:r>
            <a:br>
              <a:rPr kumimoji="1" lang="en-US" altLang="ja-JP" sz="4800" dirty="0" smtClean="0"/>
            </a:br>
            <a:r>
              <a:rPr kumimoji="1" lang="ja-JP" altLang="en-US" sz="4800" dirty="0" smtClean="0"/>
              <a:t>　</a:t>
            </a:r>
            <a:r>
              <a:rPr lang="ja-JP" altLang="en-US" sz="4800" dirty="0" smtClean="0"/>
              <a:t>余剰</a:t>
            </a:r>
            <a:r>
              <a:rPr lang="ja-JP" altLang="en-US" sz="4800" dirty="0"/>
              <a:t>分析</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17</a:t>
            </a:fld>
            <a:endParaRPr kumimoji="1" lang="ja-JP" altLang="en-US"/>
          </a:p>
        </p:txBody>
      </p:sp>
    </p:spTree>
    <p:extLst>
      <p:ext uri="{BB962C8B-B14F-4D97-AF65-F5344CB8AC3E}">
        <p14:creationId xmlns:p14="http://schemas.microsoft.com/office/powerpoint/2010/main" val="175205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数値解析法による余剰分析</a:t>
            </a:r>
            <a:endParaRPr kumimoji="1" lang="ja-JP" altLang="en-US" dirty="0"/>
          </a:p>
        </p:txBody>
      </p:sp>
      <p:graphicFrame>
        <p:nvGraphicFramePr>
          <p:cNvPr id="3" name="グラフ 2"/>
          <p:cNvGraphicFramePr>
            <a:graphicFrameLocks/>
          </p:cNvGraphicFramePr>
          <p:nvPr>
            <p:extLst>
              <p:ext uri="{D42A27DB-BD31-4B8C-83A1-F6EECF244321}">
                <p14:modId xmlns:p14="http://schemas.microsoft.com/office/powerpoint/2010/main" val="3792871932"/>
              </p:ext>
            </p:extLst>
          </p:nvPr>
        </p:nvGraphicFramePr>
        <p:xfrm>
          <a:off x="1007604" y="1196752"/>
          <a:ext cx="7164796" cy="5112568"/>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fld id="{8FCB0E20-3610-4BAB-9E3E-B93FD1A1D935}" type="slidenum">
              <a:rPr kumimoji="1" lang="ja-JP" altLang="en-US" smtClean="0"/>
              <a:t>18</a:t>
            </a:fld>
            <a:endParaRPr kumimoji="1" lang="ja-JP" altLang="en-US"/>
          </a:p>
        </p:txBody>
      </p:sp>
    </p:spTree>
    <p:extLst>
      <p:ext uri="{BB962C8B-B14F-4D97-AF65-F5344CB8AC3E}">
        <p14:creationId xmlns:p14="http://schemas.microsoft.com/office/powerpoint/2010/main" val="19657632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数値解析法による余剰分析</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1588919689"/>
              </p:ext>
            </p:extLst>
          </p:nvPr>
        </p:nvGraphicFramePr>
        <p:xfrm>
          <a:off x="971600" y="1304764"/>
          <a:ext cx="7164796"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19</a:t>
            </a:fld>
            <a:endParaRPr kumimoji="1" lang="ja-JP" altLang="en-US"/>
          </a:p>
        </p:txBody>
      </p:sp>
    </p:spTree>
    <p:extLst>
      <p:ext uri="{BB962C8B-B14F-4D97-AF65-F5344CB8AC3E}">
        <p14:creationId xmlns:p14="http://schemas.microsoft.com/office/powerpoint/2010/main" val="239820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l"/>
            <a:r>
              <a:rPr kumimoji="1" lang="en-US" altLang="ja-JP" sz="4800" dirty="0" smtClean="0"/>
              <a:t>1.MVNO</a:t>
            </a:r>
            <a:r>
              <a:rPr kumimoji="1" lang="ja-JP" altLang="en-US" sz="4800" dirty="0" smtClean="0"/>
              <a:t>とは</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2</a:t>
            </a:fld>
            <a:endParaRPr kumimoji="1" lang="ja-JP" altLang="en-US"/>
          </a:p>
        </p:txBody>
      </p:sp>
    </p:spTree>
    <p:extLst>
      <p:ext uri="{BB962C8B-B14F-4D97-AF65-F5344CB8AC3E}">
        <p14:creationId xmlns:p14="http://schemas.microsoft.com/office/powerpoint/2010/main" val="15112839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48536" y="3771898"/>
            <a:ext cx="1715251" cy="1279030"/>
          </a:xfrm>
          <a:prstGeom prst="rect">
            <a:avLst/>
          </a:prstGeom>
          <a:solidFill>
            <a:schemeClr val="accent5">
              <a:lumMod val="75000"/>
              <a:alpha val="24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963165" y="2305561"/>
            <a:ext cx="2780743" cy="2369196"/>
          </a:xfrm>
          <a:prstGeom prst="line">
            <a:avLst/>
          </a:prstGeom>
          <a:ln w="2222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a:bodyPr>
          <a:lstStyle/>
          <a:p>
            <a:r>
              <a:rPr lang="ja-JP" altLang="en-US" dirty="0" smtClean="0"/>
              <a:t>数値解析法</a:t>
            </a:r>
            <a:r>
              <a:rPr lang="ja-JP" altLang="en-US" dirty="0"/>
              <a:t>による</a:t>
            </a:r>
            <a:r>
              <a:rPr kumimoji="1" lang="ja-JP" altLang="en-US" dirty="0" smtClean="0"/>
              <a:t>余剰分析</a:t>
            </a:r>
            <a:endParaRPr kumimoji="1" lang="ja-JP" altLang="en-US" dirty="0"/>
          </a:p>
        </p:txBody>
      </p:sp>
      <p:cxnSp>
        <p:nvCxnSpPr>
          <p:cNvPr id="4" name="直線矢印コネクタ 3"/>
          <p:cNvCxnSpPr/>
          <p:nvPr/>
        </p:nvCxnSpPr>
        <p:spPr>
          <a:xfrm flipH="1" flipV="1">
            <a:off x="921528" y="1637677"/>
            <a:ext cx="27008" cy="3939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935596" y="5577617"/>
            <a:ext cx="3722480" cy="1162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684365" y="2917629"/>
            <a:ext cx="1591491" cy="1375467"/>
          </a:xfrm>
          <a:prstGeom prst="line">
            <a:avLst/>
          </a:prstGeom>
          <a:ln w="317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pic>
        <p:nvPicPr>
          <p:cNvPr id="2062" name="Picture 14" descr="C:\Users\PC\Pictures\texclip2015071223390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6188" y="4559764"/>
            <a:ext cx="290863" cy="2299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begin{equation}&#10;\[&#10;p&#10;\]&#10;\end{equ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830" y="1275361"/>
            <a:ext cx="21907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begin{equation}&#10;\[&#10;q&#10;\]&#10;\end{equ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38838" y="5638079"/>
            <a:ext cx="171450" cy="247650"/>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29"/>
          <p:cNvSpPr/>
          <p:nvPr/>
        </p:nvSpPr>
        <p:spPr>
          <a:xfrm>
            <a:off x="948535" y="3465004"/>
            <a:ext cx="1715253" cy="306893"/>
          </a:xfrm>
          <a:custGeom>
            <a:avLst/>
            <a:gdLst>
              <a:gd name="connsiteX0" fmla="*/ 8877 w 2015231"/>
              <a:gd name="connsiteY0" fmla="*/ 0 h 408373"/>
              <a:gd name="connsiteX1" fmla="*/ 1535837 w 2015231"/>
              <a:gd name="connsiteY1" fmla="*/ 17755 h 408373"/>
              <a:gd name="connsiteX2" fmla="*/ 2015231 w 2015231"/>
              <a:gd name="connsiteY2" fmla="*/ 408373 h 408373"/>
              <a:gd name="connsiteX3" fmla="*/ 0 w 2015231"/>
              <a:gd name="connsiteY3" fmla="*/ 408373 h 408373"/>
              <a:gd name="connsiteX4" fmla="*/ 8877 w 2015231"/>
              <a:gd name="connsiteY4" fmla="*/ 0 h 408373"/>
              <a:gd name="connsiteX0" fmla="*/ 8877 w 2015231"/>
              <a:gd name="connsiteY0" fmla="*/ 0 h 408373"/>
              <a:gd name="connsiteX1" fmla="*/ 1571219 w 2015231"/>
              <a:gd name="connsiteY1" fmla="*/ 36352 h 408373"/>
              <a:gd name="connsiteX2" fmla="*/ 2015231 w 2015231"/>
              <a:gd name="connsiteY2" fmla="*/ 408373 h 408373"/>
              <a:gd name="connsiteX3" fmla="*/ 0 w 2015231"/>
              <a:gd name="connsiteY3" fmla="*/ 408373 h 408373"/>
              <a:gd name="connsiteX4" fmla="*/ 8877 w 2015231"/>
              <a:gd name="connsiteY4" fmla="*/ 0 h 408373"/>
              <a:gd name="connsiteX0" fmla="*/ 0 w 2015648"/>
              <a:gd name="connsiteY0" fmla="*/ 0 h 372021"/>
              <a:gd name="connsiteX1" fmla="*/ 1571636 w 2015648"/>
              <a:gd name="connsiteY1" fmla="*/ 0 h 372021"/>
              <a:gd name="connsiteX2" fmla="*/ 2015648 w 2015648"/>
              <a:gd name="connsiteY2" fmla="*/ 372021 h 372021"/>
              <a:gd name="connsiteX3" fmla="*/ 417 w 2015648"/>
              <a:gd name="connsiteY3" fmla="*/ 372021 h 372021"/>
              <a:gd name="connsiteX4" fmla="*/ 0 w 2015648"/>
              <a:gd name="connsiteY4" fmla="*/ 0 h 3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5648" h="372021">
                <a:moveTo>
                  <a:pt x="0" y="0"/>
                </a:moveTo>
                <a:lnTo>
                  <a:pt x="1571636" y="0"/>
                </a:lnTo>
                <a:lnTo>
                  <a:pt x="2015648" y="372021"/>
                </a:lnTo>
                <a:lnTo>
                  <a:pt x="417" y="372021"/>
                </a:lnTo>
                <a:lnTo>
                  <a:pt x="0" y="0"/>
                </a:lnTo>
                <a:close/>
              </a:path>
            </a:pathLst>
          </a:custGeom>
          <a:solidFill>
            <a:schemeClr val="accent2">
              <a:lumMod val="60000"/>
              <a:lumOff val="40000"/>
              <a:alpha val="52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4" name="直線コネクタ 43"/>
          <p:cNvCxnSpPr>
            <a:stCxn id="30" idx="1"/>
          </p:cNvCxnSpPr>
          <p:nvPr/>
        </p:nvCxnSpPr>
        <p:spPr>
          <a:xfrm>
            <a:off x="2285948" y="3465004"/>
            <a:ext cx="17800" cy="2143477"/>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0" idx="2"/>
          </p:cNvCxnSpPr>
          <p:nvPr/>
        </p:nvCxnSpPr>
        <p:spPr>
          <a:xfrm>
            <a:off x="2663788" y="3771897"/>
            <a:ext cx="0" cy="1805720"/>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 name="テキスト ボックス 2"/>
              <p:cNvSpPr txBox="1"/>
              <p:nvPr/>
            </p:nvSpPr>
            <p:spPr>
              <a:xfrm>
                <a:off x="2174075" y="3095607"/>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𝐷</m:t>
                          </m:r>
                        </m:e>
                        <m:sub>
                          <m:r>
                            <a:rPr kumimoji="1" lang="en-US" altLang="ja-JP" sz="2000" b="0" i="1" smtClean="0">
                              <a:latin typeface="Cambria Math"/>
                            </a:rPr>
                            <m:t>𝑡</m:t>
                          </m:r>
                        </m:sub>
                      </m:sSub>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2174075" y="3095607"/>
                <a:ext cx="664245" cy="400110"/>
              </a:xfrm>
              <a:prstGeom prst="rect">
                <a:avLst/>
              </a:prstGeom>
              <a:blipFill rotWithShape="1">
                <a:blip r:embed="rId7"/>
                <a:stretch>
                  <a:fillRect b="-153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p:cNvSpPr txBox="1"/>
              <p:nvPr/>
            </p:nvSpPr>
            <p:spPr>
              <a:xfrm>
                <a:off x="2635870" y="3496321"/>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𝐷</m:t>
                          </m:r>
                        </m:e>
                        <m:sub>
                          <m:r>
                            <a:rPr kumimoji="1" lang="en-US" altLang="ja-JP" sz="2000" b="0" i="1" smtClean="0">
                              <a:latin typeface="Cambria Math"/>
                            </a:rPr>
                            <m:t>𝑡</m:t>
                          </m:r>
                          <m:r>
                            <a:rPr kumimoji="1" lang="en-US" altLang="ja-JP" sz="2000" b="0" i="1" smtClean="0">
                              <a:latin typeface="Cambria Math"/>
                            </a:rPr>
                            <m:t>+1</m:t>
                          </m:r>
                        </m:sub>
                      </m:sSub>
                    </m:oMath>
                  </m:oMathPara>
                </a14:m>
                <a:endParaRPr kumimoji="1" lang="ja-JP" altLang="en-US" sz="20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2635870" y="3496321"/>
                <a:ext cx="664245" cy="400110"/>
              </a:xfrm>
              <a:prstGeom prst="rect">
                <a:avLst/>
              </a:prstGeom>
              <a:blipFill rotWithShape="1">
                <a:blip r:embed="rId8"/>
                <a:stretch>
                  <a:fillRect b="-1538"/>
                </a:stretch>
              </a:blipFill>
            </p:spPr>
            <p:txBody>
              <a:bodyPr/>
              <a:lstStyle/>
              <a:p>
                <a:r>
                  <a:rPr lang="ja-JP" altLang="en-US">
                    <a:noFill/>
                  </a:rPr>
                  <a:t> </a:t>
                </a:r>
              </a:p>
            </p:txBody>
          </p:sp>
        </mc:Fallback>
      </mc:AlternateContent>
      <p:sp>
        <p:nvSpPr>
          <p:cNvPr id="13" name="正方形/長方形 12"/>
          <p:cNvSpPr/>
          <p:nvPr/>
        </p:nvSpPr>
        <p:spPr>
          <a:xfrm>
            <a:off x="978099" y="3824703"/>
            <a:ext cx="1307848" cy="1188474"/>
          </a:xfrm>
          <a:prstGeom prst="rect">
            <a:avLst/>
          </a:prstGeom>
          <a:pattFill prst="ltUpDiag">
            <a:fgClr>
              <a:schemeClr val="accent4">
                <a:lumMod val="60000"/>
                <a:lumOff val="40000"/>
              </a:schemeClr>
            </a:fgClr>
            <a:bgClr>
              <a:schemeClr val="accent4">
                <a:lumMod val="20000"/>
                <a:lumOff val="80000"/>
              </a:schemeClr>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2719249" y="4792505"/>
            <a:ext cx="332122" cy="369332"/>
          </a:xfrm>
          <a:prstGeom prst="rect">
            <a:avLst/>
          </a:prstGeom>
          <a:noFill/>
        </p:spPr>
        <p:txBody>
          <a:bodyPr wrap="square" rtlCol="0">
            <a:spAutoFit/>
          </a:bodyPr>
          <a:lstStyle/>
          <a:p>
            <a:r>
              <a:rPr kumimoji="1" lang="en-US" altLang="ja-JP" dirty="0" smtClean="0"/>
              <a:t>E</a:t>
            </a:r>
            <a:endParaRPr kumimoji="1" lang="ja-JP" altLang="en-US" dirty="0"/>
          </a:p>
        </p:txBody>
      </p:sp>
      <p:sp>
        <p:nvSpPr>
          <p:cNvPr id="17" name="テキスト ボックス 16"/>
          <p:cNvSpPr txBox="1"/>
          <p:nvPr/>
        </p:nvSpPr>
        <p:spPr>
          <a:xfrm>
            <a:off x="3743908" y="4977171"/>
            <a:ext cx="986918" cy="430887"/>
          </a:xfrm>
          <a:prstGeom prst="rect">
            <a:avLst/>
          </a:prstGeom>
          <a:noFill/>
        </p:spPr>
        <p:txBody>
          <a:bodyPr wrap="square" rtlCol="0">
            <a:spAutoFit/>
          </a:bodyPr>
          <a:lstStyle/>
          <a:p>
            <a:r>
              <a:rPr kumimoji="1" lang="en-US" altLang="ja-JP" sz="2200" i="1" dirty="0" smtClean="0"/>
              <a:t>AC</a:t>
            </a:r>
            <a:endParaRPr kumimoji="1" lang="ja-JP" altLang="en-US" sz="2200" i="1" dirty="0"/>
          </a:p>
        </p:txBody>
      </p:sp>
      <p:sp>
        <p:nvSpPr>
          <p:cNvPr id="12" name="フリーフォーム 11"/>
          <p:cNvSpPr/>
          <p:nvPr/>
        </p:nvSpPr>
        <p:spPr>
          <a:xfrm>
            <a:off x="1172234" y="3862643"/>
            <a:ext cx="2615752" cy="1348197"/>
          </a:xfrm>
          <a:custGeom>
            <a:avLst/>
            <a:gdLst>
              <a:gd name="connsiteX0" fmla="*/ 0 w 2196935"/>
              <a:gd name="connsiteY0" fmla="*/ 0 h 1092530"/>
              <a:gd name="connsiteX1" fmla="*/ 617517 w 2196935"/>
              <a:gd name="connsiteY1" fmla="*/ 783771 h 1092530"/>
              <a:gd name="connsiteX2" fmla="*/ 2196935 w 2196935"/>
              <a:gd name="connsiteY2" fmla="*/ 1092530 h 1092530"/>
            </a:gdLst>
            <a:ahLst/>
            <a:cxnLst>
              <a:cxn ang="0">
                <a:pos x="connsiteX0" y="connsiteY0"/>
              </a:cxn>
              <a:cxn ang="0">
                <a:pos x="connsiteX1" y="connsiteY1"/>
              </a:cxn>
              <a:cxn ang="0">
                <a:pos x="connsiteX2" y="connsiteY2"/>
              </a:cxn>
            </a:cxnLst>
            <a:rect l="l" t="t" r="r" b="b"/>
            <a:pathLst>
              <a:path w="2196935" h="1092530">
                <a:moveTo>
                  <a:pt x="0" y="0"/>
                </a:moveTo>
                <a:cubicBezTo>
                  <a:pt x="125680" y="300841"/>
                  <a:pt x="251361" y="601683"/>
                  <a:pt x="617517" y="783771"/>
                </a:cubicBezTo>
                <a:cubicBezTo>
                  <a:pt x="983673" y="965859"/>
                  <a:pt x="1590304" y="1029194"/>
                  <a:pt x="2196935" y="1092530"/>
                </a:cubicBezTo>
              </a:path>
            </a:pathLst>
          </a:cu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953825" y="4589694"/>
            <a:ext cx="349923" cy="369332"/>
          </a:xfrm>
          <a:prstGeom prst="rect">
            <a:avLst/>
          </a:prstGeom>
          <a:noFill/>
        </p:spPr>
        <p:txBody>
          <a:bodyPr wrap="square" rtlCol="0">
            <a:spAutoFit/>
          </a:bodyPr>
          <a:lstStyle/>
          <a:p>
            <a:r>
              <a:rPr kumimoji="1" lang="en-US" altLang="ja-JP" dirty="0" smtClean="0"/>
              <a:t>C</a:t>
            </a:r>
            <a:endParaRPr kumimoji="1" lang="ja-JP" altLang="en-US" dirty="0"/>
          </a:p>
        </p:txBody>
      </p:sp>
      <mc:AlternateContent xmlns:mc="http://schemas.openxmlformats.org/markup-compatibility/2006" xmlns:a14="http://schemas.microsoft.com/office/drawing/2010/main">
        <mc:Choice Requires="a14">
          <p:sp>
            <p:nvSpPr>
              <p:cNvPr id="33" name="テキスト ボックス 32"/>
              <p:cNvSpPr txBox="1"/>
              <p:nvPr/>
            </p:nvSpPr>
            <p:spPr>
              <a:xfrm>
                <a:off x="1953825" y="5583428"/>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𝑞</m:t>
                          </m:r>
                        </m:e>
                        <m:sub>
                          <m:r>
                            <a:rPr kumimoji="1" lang="en-US" altLang="ja-JP" sz="2000" b="0" i="1" smtClean="0">
                              <a:latin typeface="Cambria Math"/>
                            </a:rPr>
                            <m:t>𝑡</m:t>
                          </m:r>
                        </m:sub>
                      </m:sSub>
                    </m:oMath>
                  </m:oMathPara>
                </a14:m>
                <a:endParaRPr kumimoji="1" lang="ja-JP" altLang="en-US" dirty="0"/>
              </a:p>
            </p:txBody>
          </p:sp>
        </mc:Choice>
        <mc:Fallback xmlns="">
          <p:sp>
            <p:nvSpPr>
              <p:cNvPr id="33" name="テキスト ボックス 32"/>
              <p:cNvSpPr txBox="1">
                <a:spLocks noRot="1" noChangeAspect="1" noMove="1" noResize="1" noEditPoints="1" noAdjustHandles="1" noChangeArrowheads="1" noChangeShapeType="1" noTextEdit="1"/>
              </p:cNvSpPr>
              <p:nvPr/>
            </p:nvSpPr>
            <p:spPr>
              <a:xfrm>
                <a:off x="1953825" y="5583428"/>
                <a:ext cx="664245" cy="400110"/>
              </a:xfrm>
              <a:prstGeom prst="rect">
                <a:avLst/>
              </a:prstGeom>
              <a:blipFill rotWithShape="1">
                <a:blip r:embed="rId11"/>
                <a:stretch>
                  <a:fillRect b="-75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4" name="テキスト ボックス 33"/>
              <p:cNvSpPr txBox="1"/>
              <p:nvPr/>
            </p:nvSpPr>
            <p:spPr>
              <a:xfrm>
                <a:off x="313854" y="3624647"/>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𝑝</m:t>
                          </m:r>
                        </m:e>
                        <m:sub>
                          <m:r>
                            <a:rPr kumimoji="1" lang="en-US" altLang="ja-JP" sz="2000" b="0" i="1" smtClean="0">
                              <a:latin typeface="Cambria Math"/>
                            </a:rPr>
                            <m:t>𝑡</m:t>
                          </m:r>
                          <m:r>
                            <a:rPr kumimoji="1" lang="en-US" altLang="ja-JP" sz="2000" b="0" i="1" smtClean="0">
                              <a:latin typeface="Cambria Math"/>
                            </a:rPr>
                            <m:t>+1</m:t>
                          </m:r>
                        </m:sub>
                      </m:sSub>
                    </m:oMath>
                  </m:oMathPara>
                </a14:m>
                <a:endParaRPr kumimoji="1" lang="ja-JP" altLang="en-US"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313854" y="3624647"/>
                <a:ext cx="664245" cy="400110"/>
              </a:xfrm>
              <a:prstGeom prst="rect">
                <a:avLst/>
              </a:prstGeom>
              <a:blipFill rotWithShape="1">
                <a:blip r:embed="rId12"/>
                <a:stretch>
                  <a:fillRect b="-923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テキスト ボックス 34"/>
              <p:cNvSpPr txBox="1"/>
              <p:nvPr/>
            </p:nvSpPr>
            <p:spPr>
              <a:xfrm>
                <a:off x="341660" y="3224537"/>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𝑝</m:t>
                          </m:r>
                        </m:e>
                        <m:sub>
                          <m:r>
                            <a:rPr kumimoji="1" lang="en-US" altLang="ja-JP" sz="2000" b="0" i="1" smtClean="0">
                              <a:latin typeface="Cambria Math"/>
                            </a:rPr>
                            <m:t>𝑡</m:t>
                          </m:r>
                        </m:sub>
                      </m:sSub>
                    </m:oMath>
                  </m:oMathPara>
                </a14:m>
                <a:endParaRPr kumimoji="1" lang="ja-JP" altLang="en-US" dirty="0"/>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341660" y="3224537"/>
                <a:ext cx="664245" cy="400110"/>
              </a:xfrm>
              <a:prstGeom prst="rect">
                <a:avLst/>
              </a:prstGeom>
              <a:blipFill rotWithShape="1">
                <a:blip r:embed="rId13"/>
                <a:stretch>
                  <a:fillRect b="-7576"/>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6" name="テキスト ボックス 35"/>
              <p:cNvSpPr txBox="1"/>
              <p:nvPr/>
            </p:nvSpPr>
            <p:spPr>
              <a:xfrm>
                <a:off x="2455059" y="5577617"/>
                <a:ext cx="820797"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𝑞</m:t>
                          </m:r>
                        </m:e>
                        <m:sub>
                          <m:r>
                            <a:rPr kumimoji="1" lang="en-US" altLang="ja-JP" sz="2000" b="0" i="1" smtClean="0">
                              <a:latin typeface="Cambria Math"/>
                            </a:rPr>
                            <m:t>𝑡</m:t>
                          </m:r>
                          <m:r>
                            <a:rPr kumimoji="1" lang="en-US" altLang="ja-JP" sz="2000" b="0" i="1" smtClean="0">
                              <a:latin typeface="Cambria Math"/>
                            </a:rPr>
                            <m:t>+1</m:t>
                          </m:r>
                        </m:sub>
                      </m:sSub>
                    </m:oMath>
                  </m:oMathPara>
                </a14:m>
                <a:endParaRPr kumimoji="1" lang="ja-JP" altLang="en-US" dirty="0"/>
              </a:p>
            </p:txBody>
          </p:sp>
        </mc:Choice>
        <mc:Fallback xmlns="">
          <p:sp>
            <p:nvSpPr>
              <p:cNvPr id="36" name="テキスト ボックス 35"/>
              <p:cNvSpPr txBox="1">
                <a:spLocks noRot="1" noChangeAspect="1" noMove="1" noResize="1" noEditPoints="1" noAdjustHandles="1" noChangeArrowheads="1" noChangeShapeType="1" noTextEdit="1"/>
              </p:cNvSpPr>
              <p:nvPr/>
            </p:nvSpPr>
            <p:spPr>
              <a:xfrm>
                <a:off x="2455059" y="5577617"/>
                <a:ext cx="820797" cy="400110"/>
              </a:xfrm>
              <a:prstGeom prst="rect">
                <a:avLst/>
              </a:prstGeom>
              <a:blipFill rotWithShape="1">
                <a:blip r:embed="rId14"/>
                <a:stretch>
                  <a:fillRect b="-7576"/>
                </a:stretch>
              </a:blipFill>
            </p:spPr>
            <p:txBody>
              <a:bodyPr/>
              <a:lstStyle/>
              <a:p>
                <a:r>
                  <a:rPr lang="ja-JP" altLang="en-US">
                    <a:noFill/>
                  </a:rPr>
                  <a:t> </a:t>
                </a:r>
              </a:p>
            </p:txBody>
          </p:sp>
        </mc:Fallback>
      </mc:AlternateContent>
      <p:sp>
        <p:nvSpPr>
          <p:cNvPr id="37" name="テキスト ボックス 36"/>
          <p:cNvSpPr txBox="1"/>
          <p:nvPr/>
        </p:nvSpPr>
        <p:spPr>
          <a:xfrm>
            <a:off x="535560" y="4654005"/>
            <a:ext cx="502539" cy="646331"/>
          </a:xfrm>
          <a:prstGeom prst="rect">
            <a:avLst/>
          </a:prstGeom>
          <a:noFill/>
        </p:spPr>
        <p:txBody>
          <a:bodyPr wrap="square" rtlCol="0">
            <a:spAutoFit/>
          </a:bodyPr>
          <a:lstStyle/>
          <a:p>
            <a:r>
              <a:rPr kumimoji="1" lang="en-US" altLang="ja-JP" dirty="0" smtClean="0"/>
              <a:t>A</a:t>
            </a:r>
          </a:p>
          <a:p>
            <a:endParaRPr kumimoji="1" lang="ja-JP" altLang="en-US" dirty="0"/>
          </a:p>
        </p:txBody>
      </p:sp>
      <p:sp>
        <p:nvSpPr>
          <p:cNvPr id="38" name="テキスト ボックス 37"/>
          <p:cNvSpPr txBox="1"/>
          <p:nvPr/>
        </p:nvSpPr>
        <p:spPr>
          <a:xfrm>
            <a:off x="565028" y="4942909"/>
            <a:ext cx="502539" cy="646331"/>
          </a:xfrm>
          <a:prstGeom prst="rect">
            <a:avLst/>
          </a:prstGeom>
          <a:noFill/>
        </p:spPr>
        <p:txBody>
          <a:bodyPr wrap="square" rtlCol="0">
            <a:spAutoFit/>
          </a:bodyPr>
          <a:lstStyle/>
          <a:p>
            <a:r>
              <a:rPr lang="en-US" altLang="ja-JP" dirty="0"/>
              <a:t>B</a:t>
            </a:r>
            <a:endParaRPr kumimoji="1" lang="en-US" altLang="ja-JP" dirty="0" smtClean="0"/>
          </a:p>
          <a:p>
            <a:endParaRPr kumimoji="1" lang="ja-JP" altLang="en-US"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2952322211"/>
              </p:ext>
            </p:extLst>
          </p:nvPr>
        </p:nvGraphicFramePr>
        <p:xfrm>
          <a:off x="3365734" y="1772816"/>
          <a:ext cx="5267905" cy="2097699"/>
        </p:xfrm>
        <a:graphic>
          <a:graphicData uri="http://schemas.openxmlformats.org/presentationml/2006/ole">
            <mc:AlternateContent xmlns:mc="http://schemas.openxmlformats.org/markup-compatibility/2006">
              <mc:Choice xmlns:v="urn:schemas-microsoft-com:vml" Requires="v">
                <p:oleObj spid="_x0000_s2098" name="ワークシート" r:id="rId15" imgW="3181253" imgH="1266798" progId="Excel.Sheet.12">
                  <p:embed/>
                </p:oleObj>
              </mc:Choice>
              <mc:Fallback>
                <p:oleObj name="ワークシート" r:id="rId15" imgW="3181253" imgH="1266798" progId="Excel.Sheet.12">
                  <p:embed/>
                  <p:pic>
                    <p:nvPicPr>
                      <p:cNvPr id="0" name=""/>
                      <p:cNvPicPr/>
                      <p:nvPr/>
                    </p:nvPicPr>
                    <p:blipFill>
                      <a:blip r:embed="rId16"/>
                      <a:stretch>
                        <a:fillRect/>
                      </a:stretch>
                    </p:blipFill>
                    <p:spPr>
                      <a:xfrm>
                        <a:off x="3365734" y="1772816"/>
                        <a:ext cx="5267905" cy="2097699"/>
                      </a:xfrm>
                      <a:prstGeom prst="rect">
                        <a:avLst/>
                      </a:prstGeom>
                    </p:spPr>
                  </p:pic>
                </p:oleObj>
              </mc:Fallback>
            </mc:AlternateContent>
          </a:graphicData>
        </a:graphic>
      </p:graphicFrame>
      <p:sp>
        <p:nvSpPr>
          <p:cNvPr id="31" name="テキスト ボックス 30"/>
          <p:cNvSpPr txBox="1"/>
          <p:nvPr/>
        </p:nvSpPr>
        <p:spPr>
          <a:xfrm>
            <a:off x="5328084" y="4885291"/>
            <a:ext cx="2748196" cy="400110"/>
          </a:xfrm>
          <a:prstGeom prst="rect">
            <a:avLst/>
          </a:prstGeom>
          <a:noFill/>
        </p:spPr>
        <p:txBody>
          <a:bodyPr wrap="square" rtlCol="0">
            <a:spAutoFit/>
          </a:bodyPr>
          <a:lstStyle/>
          <a:p>
            <a:r>
              <a:rPr kumimoji="1" lang="en-US" altLang="ja-JP" sz="2000" dirty="0" smtClean="0"/>
              <a:t>2010</a:t>
            </a:r>
            <a:r>
              <a:rPr kumimoji="1" lang="ja-JP" altLang="en-US" sz="2000" dirty="0" smtClean="0"/>
              <a:t>年</a:t>
            </a:r>
            <a:r>
              <a:rPr kumimoji="1" lang="en-US" altLang="ja-JP" sz="2000" dirty="0" smtClean="0"/>
              <a:t>3</a:t>
            </a:r>
            <a:r>
              <a:rPr kumimoji="1" lang="ja-JP" altLang="en-US" sz="2000" dirty="0" smtClean="0"/>
              <a:t>月</a:t>
            </a:r>
            <a:r>
              <a:rPr lang="ja-JP" altLang="en-US" sz="2000" dirty="0" smtClean="0"/>
              <a:t>～</a:t>
            </a:r>
            <a:r>
              <a:rPr lang="en-US" altLang="ja-JP" sz="2000" dirty="0" smtClean="0"/>
              <a:t>2015</a:t>
            </a:r>
            <a:r>
              <a:rPr lang="ja-JP" altLang="en-US" sz="2000" dirty="0" smtClean="0"/>
              <a:t>年</a:t>
            </a:r>
            <a:r>
              <a:rPr lang="en-US" altLang="ja-JP" sz="2000" dirty="0" smtClean="0"/>
              <a:t>3</a:t>
            </a:r>
            <a:r>
              <a:rPr lang="ja-JP" altLang="en-US" sz="2000" dirty="0" smtClean="0"/>
              <a:t>月</a:t>
            </a:r>
            <a:endParaRPr kumimoji="1" lang="en-US" altLang="ja-JP" sz="2000" dirty="0" smtClean="0"/>
          </a:p>
        </p:txBody>
      </p:sp>
      <p:sp>
        <p:nvSpPr>
          <p:cNvPr id="39" name="正方形/長方形 38"/>
          <p:cNvSpPr/>
          <p:nvPr/>
        </p:nvSpPr>
        <p:spPr>
          <a:xfrm>
            <a:off x="978099" y="3490159"/>
            <a:ext cx="1291145" cy="237099"/>
          </a:xfrm>
          <a:prstGeom prst="rect">
            <a:avLst/>
          </a:prstGeom>
          <a:pattFill prst="ltUpDiag">
            <a:fgClr>
              <a:schemeClr val="accent4">
                <a:lumMod val="60000"/>
                <a:lumOff val="40000"/>
              </a:schemeClr>
            </a:fgClr>
            <a:bgClr>
              <a:schemeClr val="accent4">
                <a:lumMod val="20000"/>
                <a:lumOff val="80000"/>
              </a:schemeClr>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446210" y="4020980"/>
            <a:ext cx="1260140" cy="338554"/>
          </a:xfrm>
          <a:prstGeom prst="rect">
            <a:avLst/>
          </a:prstGeom>
          <a:noFill/>
        </p:spPr>
        <p:txBody>
          <a:bodyPr wrap="square" rtlCol="0">
            <a:spAutoFit/>
          </a:bodyPr>
          <a:lstStyle/>
          <a:p>
            <a:pPr algn="r"/>
            <a:r>
              <a:rPr kumimoji="1" lang="ja-JP" altLang="en-US" sz="1600" dirty="0" smtClean="0"/>
              <a:t>単位：万円</a:t>
            </a:r>
            <a:endParaRPr kumimoji="1" lang="ja-JP" altLang="en-US" sz="1600" dirty="0"/>
          </a:p>
        </p:txBody>
      </p:sp>
      <p:sp>
        <p:nvSpPr>
          <p:cNvPr id="10" name="スライド番号プレースホルダー 9"/>
          <p:cNvSpPr>
            <a:spLocks noGrp="1"/>
          </p:cNvSpPr>
          <p:nvPr>
            <p:ph type="sldNum" sz="quarter" idx="12"/>
          </p:nvPr>
        </p:nvSpPr>
        <p:spPr/>
        <p:txBody>
          <a:bodyPr/>
          <a:lstStyle/>
          <a:p>
            <a:fld id="{8FCB0E20-3610-4BAB-9E3E-B93FD1A1D935}" type="slidenum">
              <a:rPr kumimoji="1" lang="ja-JP" altLang="en-US" smtClean="0"/>
              <a:t>20</a:t>
            </a:fld>
            <a:endParaRPr kumimoji="1" lang="ja-JP" altLang="en-US"/>
          </a:p>
        </p:txBody>
      </p:sp>
    </p:spTree>
    <p:extLst>
      <p:ext uri="{BB962C8B-B14F-4D97-AF65-F5344CB8AC3E}">
        <p14:creationId xmlns:p14="http://schemas.microsoft.com/office/powerpoint/2010/main" val="2461556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l"/>
            <a:r>
              <a:rPr kumimoji="1" lang="en-US" altLang="ja-JP" sz="4800" dirty="0" smtClean="0"/>
              <a:t>4.</a:t>
            </a:r>
            <a:r>
              <a:rPr lang="en-US" altLang="ja-JP" sz="4800" dirty="0" smtClean="0"/>
              <a:t>VAR</a:t>
            </a:r>
            <a:r>
              <a:rPr lang="ja-JP" altLang="en-US" sz="4800" dirty="0" smtClean="0"/>
              <a:t>を使った余剰</a:t>
            </a:r>
            <a:r>
              <a:rPr lang="ja-JP" altLang="en-US" sz="4800" dirty="0"/>
              <a:t>分析</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21</a:t>
            </a:fld>
            <a:endParaRPr kumimoji="1" lang="ja-JP" altLang="en-US"/>
          </a:p>
        </p:txBody>
      </p:sp>
    </p:spTree>
    <p:extLst>
      <p:ext uri="{BB962C8B-B14F-4D97-AF65-F5344CB8AC3E}">
        <p14:creationId xmlns:p14="http://schemas.microsoft.com/office/powerpoint/2010/main" val="1586799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使用し</a:t>
            </a:r>
            <a:r>
              <a:rPr lang="ja-JP" altLang="en-US" dirty="0" smtClean="0"/>
              <a:t>たデータ</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dirty="0"/>
              <a:t>2005</a:t>
            </a:r>
            <a:r>
              <a:rPr lang="ja-JP" altLang="ja-JP" sz="2400" dirty="0"/>
              <a:t>年</a:t>
            </a:r>
            <a:r>
              <a:rPr lang="en-US" altLang="ja-JP" sz="2400" dirty="0"/>
              <a:t>1</a:t>
            </a:r>
            <a:r>
              <a:rPr lang="ja-JP" altLang="ja-JP" sz="2400" dirty="0"/>
              <a:t>月から</a:t>
            </a:r>
            <a:r>
              <a:rPr lang="en-US" altLang="ja-JP" sz="2400" dirty="0"/>
              <a:t>2014</a:t>
            </a:r>
            <a:r>
              <a:rPr lang="ja-JP" altLang="ja-JP" sz="2400" dirty="0"/>
              <a:t>年</a:t>
            </a:r>
            <a:r>
              <a:rPr lang="en-US" altLang="ja-JP" sz="2400" dirty="0"/>
              <a:t>3</a:t>
            </a:r>
            <a:r>
              <a:rPr lang="ja-JP" altLang="ja-JP" sz="2400" dirty="0"/>
              <a:t>月までの</a:t>
            </a:r>
            <a:r>
              <a:rPr lang="en-US" altLang="ja-JP" sz="2400" dirty="0" smtClean="0"/>
              <a:t>110</a:t>
            </a:r>
            <a:r>
              <a:rPr lang="ja-JP" altLang="ja-JP" sz="2400" dirty="0" smtClean="0"/>
              <a:t>の</a:t>
            </a:r>
            <a:r>
              <a:rPr lang="ja-JP" altLang="ja-JP" sz="2400" dirty="0"/>
              <a:t>月次</a:t>
            </a:r>
            <a:r>
              <a:rPr lang="ja-JP" altLang="ja-JP" sz="2400" dirty="0" smtClean="0"/>
              <a:t>データ</a:t>
            </a:r>
            <a:endParaRPr lang="en-US" altLang="ja-JP" sz="2400" dirty="0" smtClean="0"/>
          </a:p>
          <a:p>
            <a:pPr marL="0" indent="0">
              <a:buNone/>
            </a:pPr>
            <a:endParaRPr lang="en-US" altLang="ja-JP" sz="2400" dirty="0" smtClean="0"/>
          </a:p>
          <a:p>
            <a:pPr marL="0" indent="0">
              <a:buNone/>
            </a:pPr>
            <a:endParaRPr lang="en-US" altLang="ja-JP" sz="2400" dirty="0" smtClean="0"/>
          </a:p>
          <a:p>
            <a:pPr marL="0" indent="0">
              <a:buNone/>
            </a:pPr>
            <a:endParaRPr lang="en-US" altLang="ja-JP" sz="2400" dirty="0" smtClean="0"/>
          </a:p>
        </p:txBody>
      </p:sp>
      <p:graphicFrame>
        <p:nvGraphicFramePr>
          <p:cNvPr id="4" name="表 3"/>
          <p:cNvGraphicFramePr>
            <a:graphicFrameLocks noGrp="1"/>
          </p:cNvGraphicFramePr>
          <p:nvPr>
            <p:extLst>
              <p:ext uri="{D42A27DB-BD31-4B8C-83A1-F6EECF244321}">
                <p14:modId xmlns:p14="http://schemas.microsoft.com/office/powerpoint/2010/main" val="2670355037"/>
              </p:ext>
            </p:extLst>
          </p:nvPr>
        </p:nvGraphicFramePr>
        <p:xfrm>
          <a:off x="611560" y="2204863"/>
          <a:ext cx="7848872" cy="3924440"/>
        </p:xfrm>
        <a:graphic>
          <a:graphicData uri="http://schemas.openxmlformats.org/drawingml/2006/table">
            <a:tbl>
              <a:tblPr>
                <a:tableStyleId>{5C22544A-7EE6-4342-B048-85BDC9FD1C3A}</a:tableStyleId>
              </a:tblPr>
              <a:tblGrid>
                <a:gridCol w="2010189"/>
                <a:gridCol w="2014757"/>
                <a:gridCol w="3823926"/>
              </a:tblGrid>
              <a:tr h="454465">
                <a:tc>
                  <a:txBody>
                    <a:bodyPr/>
                    <a:lstStyle/>
                    <a:p>
                      <a:pPr algn="l" fontAlgn="ctr"/>
                      <a:r>
                        <a:rPr lang="ja-JP" altLang="en-US" sz="1600" u="none" strike="noStrike" dirty="0">
                          <a:effectLst/>
                        </a:rPr>
                        <a:t>変数名</a:t>
                      </a:r>
                      <a:endParaRPr lang="ja-JP" altLang="en-US" sz="1600" b="0" i="0" u="none" strike="noStrike" dirty="0">
                        <a:solidFill>
                          <a:srgbClr val="000000"/>
                        </a:solidFill>
                        <a:effectLst/>
                        <a:latin typeface="ＭＳ Ｐゴシック"/>
                      </a:endParaRPr>
                    </a:p>
                  </a:txBody>
                  <a:tcPr marL="9525" marR="9525" marT="9525" marB="0" anchor="ctr">
                    <a:solidFill>
                      <a:schemeClr val="accent5">
                        <a:lumMod val="40000"/>
                        <a:lumOff val="60000"/>
                      </a:schemeClr>
                    </a:solidFill>
                  </a:tcPr>
                </a:tc>
                <a:tc>
                  <a:txBody>
                    <a:bodyPr/>
                    <a:lstStyle/>
                    <a:p>
                      <a:pPr algn="l" fontAlgn="ctr"/>
                      <a:r>
                        <a:rPr lang="ja-JP" altLang="en-US" sz="1600" u="none" strike="noStrike">
                          <a:effectLst/>
                        </a:rPr>
                        <a:t>出所</a:t>
                      </a:r>
                      <a:endParaRPr lang="ja-JP" altLang="en-US" sz="1600" b="0" i="0" u="none" strike="noStrike">
                        <a:solidFill>
                          <a:srgbClr val="000000"/>
                        </a:solidFill>
                        <a:effectLst/>
                        <a:latin typeface="ＭＳ Ｐゴシック"/>
                      </a:endParaRPr>
                    </a:p>
                  </a:txBody>
                  <a:tcPr marL="9525" marR="9525" marT="9525" marB="0" anchor="ctr">
                    <a:solidFill>
                      <a:schemeClr val="accent5">
                        <a:lumMod val="40000"/>
                        <a:lumOff val="60000"/>
                      </a:schemeClr>
                    </a:solidFill>
                  </a:tcPr>
                </a:tc>
                <a:tc>
                  <a:txBody>
                    <a:bodyPr/>
                    <a:lstStyle/>
                    <a:p>
                      <a:pPr algn="l" fontAlgn="ctr"/>
                      <a:r>
                        <a:rPr lang="ja-JP" altLang="en-US" sz="1600" u="none" strike="noStrike" dirty="0">
                          <a:effectLst/>
                        </a:rPr>
                        <a:t>説明</a:t>
                      </a:r>
                      <a:endParaRPr lang="ja-JP" altLang="en-US" sz="1600" b="0" i="0" u="none" strike="noStrike" dirty="0">
                        <a:solidFill>
                          <a:srgbClr val="000000"/>
                        </a:solidFill>
                        <a:effectLst/>
                        <a:latin typeface="ＭＳ Ｐゴシック"/>
                      </a:endParaRPr>
                    </a:p>
                  </a:txBody>
                  <a:tcPr marL="9525" marR="9525" marT="9525" marB="0" anchor="ctr">
                    <a:solidFill>
                      <a:schemeClr val="accent5">
                        <a:lumMod val="40000"/>
                        <a:lumOff val="60000"/>
                      </a:schemeClr>
                    </a:solidFill>
                  </a:tcPr>
                </a:tc>
              </a:tr>
              <a:tr h="693995">
                <a:tc>
                  <a:txBody>
                    <a:bodyPr/>
                    <a:lstStyle/>
                    <a:p>
                      <a:pPr algn="l" fontAlgn="ctr"/>
                      <a:r>
                        <a:rPr lang="ja-JP" altLang="en-US" sz="1600" u="none" strike="noStrike">
                          <a:effectLst/>
                        </a:rPr>
                        <a:t>契約数</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電気通信事業者協会</a:t>
                      </a:r>
                      <a:br>
                        <a:rPr lang="zh-TW" altLang="en-US" sz="1600" u="none" strike="noStrike">
                          <a:effectLst/>
                        </a:rPr>
                      </a:br>
                      <a:r>
                        <a:rPr lang="zh-TW" altLang="en-US" sz="1600" u="none" strike="noStrike">
                          <a:effectLst/>
                        </a:rPr>
                        <a:t>「携帯電話契約数」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携帯電話契約数で、</a:t>
                      </a:r>
                      <a:r>
                        <a:rPr lang="en-US" altLang="ja-JP" sz="1600" u="none" strike="noStrike" dirty="0">
                          <a:effectLst/>
                        </a:rPr>
                        <a:t>PHS</a:t>
                      </a:r>
                      <a:r>
                        <a:rPr lang="ja-JP" altLang="en-US" sz="1600" u="none" strike="noStrike" dirty="0">
                          <a:effectLst/>
                        </a:rPr>
                        <a:t>・</a:t>
                      </a:r>
                      <a:r>
                        <a:rPr lang="en-US" altLang="ja-JP" sz="1600" u="none" strike="noStrike" dirty="0">
                          <a:effectLst/>
                        </a:rPr>
                        <a:t>BWA</a:t>
                      </a:r>
                      <a:r>
                        <a:rPr lang="ja-JP" altLang="en-US" sz="1600" u="none" strike="noStrike" dirty="0">
                          <a:effectLst/>
                        </a:rPr>
                        <a:t>は</a:t>
                      </a:r>
                      <a:r>
                        <a:rPr lang="ja-JP" altLang="en-US" sz="1600" u="none" strike="noStrike" dirty="0" smtClean="0">
                          <a:effectLst/>
                        </a:rPr>
                        <a:t>含まれない（</a:t>
                      </a:r>
                      <a:r>
                        <a:rPr lang="ja-JP" altLang="en-US" sz="1600" u="none" strike="noStrike" dirty="0">
                          <a:effectLst/>
                        </a:rPr>
                        <a:t>単位：万件）</a:t>
                      </a:r>
                      <a:endParaRPr lang="ja-JP" altLang="en-US" sz="1600" b="0" i="0" u="none" strike="noStrike" dirty="0">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携帯電話通信の価格</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a:t>
                      </a:r>
                      <a:br>
                        <a:rPr lang="zh-TW" altLang="en-US" sz="1600" u="none" strike="noStrike">
                          <a:effectLst/>
                        </a:rPr>
                      </a:br>
                      <a:r>
                        <a:rPr lang="zh-TW" altLang="en-US" sz="1600" u="none" strike="noStrike">
                          <a:effectLst/>
                        </a:rPr>
                        <a:t>「消費者物価指数」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平成</a:t>
                      </a:r>
                      <a:r>
                        <a:rPr lang="en-US" altLang="ja-JP" sz="1600" u="none" strike="noStrike">
                          <a:effectLst/>
                        </a:rPr>
                        <a:t>22</a:t>
                      </a:r>
                      <a:r>
                        <a:rPr lang="ja-JP" altLang="en-US" sz="1600" u="none" strike="noStrike">
                          <a:effectLst/>
                        </a:rPr>
                        <a:t>年基準消費者物価指数 のうち、</a:t>
                      </a:r>
                      <a:br>
                        <a:rPr lang="ja-JP" altLang="en-US" sz="1600" u="none" strike="noStrike">
                          <a:effectLst/>
                        </a:rPr>
                      </a:br>
                      <a:r>
                        <a:rPr lang="ja-JP" altLang="en-US" sz="1600" u="none" strike="noStrike">
                          <a:effectLst/>
                        </a:rPr>
                        <a:t>携帯電話通信料の消費者物価指数</a:t>
                      </a:r>
                      <a:endParaRPr lang="ja-JP" altLang="en-US" sz="1600" b="0" i="0" u="none" strike="noStrike">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実質所得</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総務省「家計調査」</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総務省「家計調査」の家計</a:t>
                      </a:r>
                      <a:r>
                        <a:rPr lang="ja-JP" altLang="en-US" sz="1600" u="none" strike="noStrike" dirty="0" smtClean="0">
                          <a:effectLst/>
                        </a:rPr>
                        <a:t>所得を、</a:t>
                      </a:r>
                      <a:r>
                        <a:rPr lang="en-US" altLang="ja-JP" sz="1600" u="none" strike="noStrike" dirty="0" smtClean="0">
                          <a:effectLst/>
                        </a:rPr>
                        <a:t>CPI</a:t>
                      </a:r>
                      <a:r>
                        <a:rPr lang="ja-JP" altLang="en-US" sz="1600" u="none" strike="noStrike" dirty="0" smtClean="0">
                          <a:effectLst/>
                        </a:rPr>
                        <a:t>を使って実質化したもの（</a:t>
                      </a:r>
                      <a:r>
                        <a:rPr lang="ja-JP" altLang="en-US" sz="1600" u="none" strike="noStrike" dirty="0">
                          <a:effectLst/>
                        </a:rPr>
                        <a:t>単位：円）</a:t>
                      </a:r>
                      <a:endParaRPr lang="ja-JP" altLang="en-US" sz="1600" b="0" i="0" u="none" strike="noStrike" dirty="0">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携帯電話機の価格</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a:t>
                      </a:r>
                      <a:br>
                        <a:rPr lang="zh-TW" altLang="en-US" sz="1600" u="none" strike="noStrike">
                          <a:effectLst/>
                        </a:rPr>
                      </a:br>
                      <a:r>
                        <a:rPr lang="zh-TW" altLang="en-US" sz="1600" u="none" strike="noStrike">
                          <a:effectLst/>
                        </a:rPr>
                        <a:t>「消費者物価指数」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平成</a:t>
                      </a:r>
                      <a:r>
                        <a:rPr lang="en-US" altLang="ja-JP" sz="1600" u="none" strike="noStrike">
                          <a:effectLst/>
                        </a:rPr>
                        <a:t>22</a:t>
                      </a:r>
                      <a:r>
                        <a:rPr lang="ja-JP" altLang="en-US" sz="1600" u="none" strike="noStrike">
                          <a:effectLst/>
                        </a:rPr>
                        <a:t>年基準消費者物価指数 のうち、</a:t>
                      </a:r>
                      <a:br>
                        <a:rPr lang="ja-JP" altLang="en-US" sz="1600" u="none" strike="noStrike">
                          <a:effectLst/>
                        </a:rPr>
                      </a:br>
                      <a:r>
                        <a:rPr lang="ja-JP" altLang="en-US" sz="1600" u="none" strike="noStrike">
                          <a:effectLst/>
                        </a:rPr>
                        <a:t>携帯電話の消費者物価指数</a:t>
                      </a:r>
                      <a:endParaRPr lang="ja-JP" altLang="en-US" sz="1600" b="0" i="0" u="none" strike="noStrike">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月ダミー</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基準月＝</a:t>
                      </a:r>
                      <a:r>
                        <a:rPr lang="en-US" altLang="ja-JP" sz="1600" u="none" strike="noStrike" dirty="0">
                          <a:effectLst/>
                        </a:rPr>
                        <a:t>3</a:t>
                      </a:r>
                      <a:r>
                        <a:rPr lang="ja-JP" altLang="en-US" sz="1600" u="none" strike="noStrike" dirty="0">
                          <a:effectLst/>
                        </a:rPr>
                        <a:t>月</a:t>
                      </a:r>
                      <a:endParaRPr lang="ja-JP" altLang="en-US" sz="1600" b="0" i="0" u="none" strike="noStrike" dirty="0">
                        <a:solidFill>
                          <a:srgbClr val="000000"/>
                        </a:solidFill>
                        <a:effectLst/>
                        <a:latin typeface="ＭＳ Ｐゴシック"/>
                      </a:endParaRPr>
                    </a:p>
                  </a:txBody>
                  <a:tcPr marL="9525" marR="9525" marT="9525" marB="0" anchor="ctr"/>
                </a:tc>
              </a:tr>
            </a:tbl>
          </a:graphicData>
        </a:graphic>
      </p:graphicFrame>
      <p:sp>
        <p:nvSpPr>
          <p:cNvPr id="5" name="スライド番号プレースホルダー 4"/>
          <p:cNvSpPr>
            <a:spLocks noGrp="1"/>
          </p:cNvSpPr>
          <p:nvPr>
            <p:ph type="sldNum" sz="quarter" idx="12"/>
          </p:nvPr>
        </p:nvSpPr>
        <p:spPr/>
        <p:txBody>
          <a:bodyPr/>
          <a:lstStyle/>
          <a:p>
            <a:fld id="{8FCB0E20-3610-4BAB-9E3E-B93FD1A1D935}" type="slidenum">
              <a:rPr kumimoji="1" lang="ja-JP" altLang="en-US" smtClean="0"/>
              <a:t>22</a:t>
            </a:fld>
            <a:endParaRPr kumimoji="1" lang="ja-JP" altLang="en-US"/>
          </a:p>
        </p:txBody>
      </p:sp>
    </p:spTree>
    <p:extLst>
      <p:ext uri="{BB962C8B-B14F-4D97-AF65-F5344CB8AC3E}">
        <p14:creationId xmlns:p14="http://schemas.microsoft.com/office/powerpoint/2010/main" val="665960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p:nvPr/>
        </p:nvCxnSpPr>
        <p:spPr>
          <a:xfrm>
            <a:off x="963165" y="2305561"/>
            <a:ext cx="2959909" cy="2549303"/>
          </a:xfrm>
          <a:prstGeom prst="line">
            <a:avLst/>
          </a:prstGeom>
          <a:ln w="2222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a:bodyPr>
          <a:lstStyle/>
          <a:p>
            <a:r>
              <a:rPr kumimoji="1" lang="en-US" altLang="ja-JP" dirty="0" smtClean="0"/>
              <a:t>VAR</a:t>
            </a:r>
            <a:r>
              <a:rPr lang="ja-JP" altLang="en-US" dirty="0"/>
              <a:t>による</a:t>
            </a:r>
            <a:r>
              <a:rPr kumimoji="1" lang="ja-JP" altLang="en-US" dirty="0" smtClean="0"/>
              <a:t>余剰分析</a:t>
            </a:r>
            <a:endParaRPr kumimoji="1" lang="ja-JP" altLang="en-US" dirty="0"/>
          </a:p>
        </p:txBody>
      </p:sp>
      <p:cxnSp>
        <p:nvCxnSpPr>
          <p:cNvPr id="4" name="直線矢印コネクタ 3"/>
          <p:cNvCxnSpPr/>
          <p:nvPr/>
        </p:nvCxnSpPr>
        <p:spPr>
          <a:xfrm flipH="1" flipV="1">
            <a:off x="921528" y="1637677"/>
            <a:ext cx="27008" cy="3939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935596" y="5577617"/>
            <a:ext cx="3722480" cy="1162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684365" y="2917629"/>
            <a:ext cx="1591491" cy="1375467"/>
          </a:xfrm>
          <a:prstGeom prst="line">
            <a:avLst/>
          </a:prstGeom>
          <a:ln w="317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pic>
        <p:nvPicPr>
          <p:cNvPr id="2062" name="Picture 14" descr="C:\Users\PC\Pictures\texclip2015071223390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8054" y="4862179"/>
            <a:ext cx="290863" cy="2299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begin{equation}&#10;\[&#10;p&#10;\]&#10;\end{equ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830" y="1275361"/>
            <a:ext cx="21907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begin{equation}&#10;\[&#10;q&#10;\]&#10;\end{equ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8838" y="5638079"/>
            <a:ext cx="171450" cy="247650"/>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29"/>
          <p:cNvSpPr/>
          <p:nvPr/>
        </p:nvSpPr>
        <p:spPr>
          <a:xfrm>
            <a:off x="948535" y="3465004"/>
            <a:ext cx="1715253" cy="306893"/>
          </a:xfrm>
          <a:custGeom>
            <a:avLst/>
            <a:gdLst>
              <a:gd name="connsiteX0" fmla="*/ 8877 w 2015231"/>
              <a:gd name="connsiteY0" fmla="*/ 0 h 408373"/>
              <a:gd name="connsiteX1" fmla="*/ 1535837 w 2015231"/>
              <a:gd name="connsiteY1" fmla="*/ 17755 h 408373"/>
              <a:gd name="connsiteX2" fmla="*/ 2015231 w 2015231"/>
              <a:gd name="connsiteY2" fmla="*/ 408373 h 408373"/>
              <a:gd name="connsiteX3" fmla="*/ 0 w 2015231"/>
              <a:gd name="connsiteY3" fmla="*/ 408373 h 408373"/>
              <a:gd name="connsiteX4" fmla="*/ 8877 w 2015231"/>
              <a:gd name="connsiteY4" fmla="*/ 0 h 408373"/>
              <a:gd name="connsiteX0" fmla="*/ 8877 w 2015231"/>
              <a:gd name="connsiteY0" fmla="*/ 0 h 408373"/>
              <a:gd name="connsiteX1" fmla="*/ 1571219 w 2015231"/>
              <a:gd name="connsiteY1" fmla="*/ 36352 h 408373"/>
              <a:gd name="connsiteX2" fmla="*/ 2015231 w 2015231"/>
              <a:gd name="connsiteY2" fmla="*/ 408373 h 408373"/>
              <a:gd name="connsiteX3" fmla="*/ 0 w 2015231"/>
              <a:gd name="connsiteY3" fmla="*/ 408373 h 408373"/>
              <a:gd name="connsiteX4" fmla="*/ 8877 w 2015231"/>
              <a:gd name="connsiteY4" fmla="*/ 0 h 408373"/>
              <a:gd name="connsiteX0" fmla="*/ 0 w 2015648"/>
              <a:gd name="connsiteY0" fmla="*/ 0 h 372021"/>
              <a:gd name="connsiteX1" fmla="*/ 1571636 w 2015648"/>
              <a:gd name="connsiteY1" fmla="*/ 0 h 372021"/>
              <a:gd name="connsiteX2" fmla="*/ 2015648 w 2015648"/>
              <a:gd name="connsiteY2" fmla="*/ 372021 h 372021"/>
              <a:gd name="connsiteX3" fmla="*/ 417 w 2015648"/>
              <a:gd name="connsiteY3" fmla="*/ 372021 h 372021"/>
              <a:gd name="connsiteX4" fmla="*/ 0 w 2015648"/>
              <a:gd name="connsiteY4" fmla="*/ 0 h 3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5648" h="372021">
                <a:moveTo>
                  <a:pt x="0" y="0"/>
                </a:moveTo>
                <a:lnTo>
                  <a:pt x="1571636" y="0"/>
                </a:lnTo>
                <a:lnTo>
                  <a:pt x="2015648" y="372021"/>
                </a:lnTo>
                <a:lnTo>
                  <a:pt x="417" y="372021"/>
                </a:lnTo>
                <a:lnTo>
                  <a:pt x="0" y="0"/>
                </a:lnTo>
                <a:close/>
              </a:path>
            </a:pathLst>
          </a:custGeom>
          <a:solidFill>
            <a:schemeClr val="accent2">
              <a:lumMod val="20000"/>
              <a:lumOff val="80000"/>
              <a:alpha val="52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4" name="直線コネクタ 43"/>
          <p:cNvCxnSpPr>
            <a:stCxn id="30" idx="1"/>
          </p:cNvCxnSpPr>
          <p:nvPr/>
        </p:nvCxnSpPr>
        <p:spPr>
          <a:xfrm>
            <a:off x="2285948" y="3465004"/>
            <a:ext cx="17800" cy="2143477"/>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0" idx="2"/>
          </p:cNvCxnSpPr>
          <p:nvPr/>
        </p:nvCxnSpPr>
        <p:spPr>
          <a:xfrm>
            <a:off x="2663788" y="3771897"/>
            <a:ext cx="0" cy="1805720"/>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059" name="テキスト ボックス 2058"/>
          <p:cNvSpPr txBox="1"/>
          <p:nvPr/>
        </p:nvSpPr>
        <p:spPr>
          <a:xfrm>
            <a:off x="1705102" y="5678220"/>
            <a:ext cx="775008" cy="369332"/>
          </a:xfrm>
          <a:prstGeom prst="rect">
            <a:avLst/>
          </a:prstGeom>
          <a:noFill/>
        </p:spPr>
        <p:txBody>
          <a:bodyPr wrap="square" rtlCol="0">
            <a:spAutoFit/>
          </a:bodyPr>
          <a:lstStyle/>
          <a:p>
            <a:r>
              <a:rPr lang="en-US" altLang="ja-JP" dirty="0"/>
              <a:t>13792</a:t>
            </a:r>
            <a:endParaRPr kumimoji="1" lang="ja-JP" altLang="en-US" dirty="0"/>
          </a:p>
        </p:txBody>
      </p:sp>
      <p:sp>
        <p:nvSpPr>
          <p:cNvPr id="52" name="テキスト ボックス 51"/>
          <p:cNvSpPr txBox="1"/>
          <p:nvPr/>
        </p:nvSpPr>
        <p:spPr>
          <a:xfrm>
            <a:off x="2480110" y="5678220"/>
            <a:ext cx="775008" cy="369332"/>
          </a:xfrm>
          <a:prstGeom prst="rect">
            <a:avLst/>
          </a:prstGeom>
          <a:noFill/>
        </p:spPr>
        <p:txBody>
          <a:bodyPr wrap="square" rtlCol="0">
            <a:spAutoFit/>
          </a:bodyPr>
          <a:lstStyle/>
          <a:p>
            <a:r>
              <a:rPr kumimoji="1" lang="en-US" altLang="ja-JP" dirty="0" smtClean="0"/>
              <a:t>13797</a:t>
            </a:r>
            <a:endParaRPr kumimoji="1" lang="ja-JP" altLang="en-US" dirty="0"/>
          </a:p>
        </p:txBody>
      </p:sp>
      <p:sp>
        <p:nvSpPr>
          <p:cNvPr id="53" name="テキスト ボックス 52"/>
          <p:cNvSpPr txBox="1"/>
          <p:nvPr/>
        </p:nvSpPr>
        <p:spPr>
          <a:xfrm>
            <a:off x="86133" y="3633655"/>
            <a:ext cx="919772" cy="369332"/>
          </a:xfrm>
          <a:prstGeom prst="rect">
            <a:avLst/>
          </a:prstGeom>
          <a:noFill/>
        </p:spPr>
        <p:txBody>
          <a:bodyPr wrap="square" rtlCol="0">
            <a:spAutoFit/>
          </a:bodyPr>
          <a:lstStyle/>
          <a:p>
            <a:r>
              <a:rPr lang="en-US" altLang="ja-JP" dirty="0"/>
              <a:t>7999.7</a:t>
            </a:r>
            <a:endParaRPr kumimoji="1" lang="ja-JP" altLang="en-US" dirty="0"/>
          </a:p>
        </p:txBody>
      </p:sp>
      <p:sp>
        <p:nvSpPr>
          <p:cNvPr id="54" name="テキスト ボックス 53"/>
          <p:cNvSpPr txBox="1"/>
          <p:nvPr/>
        </p:nvSpPr>
        <p:spPr>
          <a:xfrm>
            <a:off x="188157" y="3264323"/>
            <a:ext cx="775008" cy="369332"/>
          </a:xfrm>
          <a:prstGeom prst="rect">
            <a:avLst/>
          </a:prstGeom>
          <a:noFill/>
        </p:spPr>
        <p:txBody>
          <a:bodyPr wrap="square" rtlCol="0">
            <a:spAutoFit/>
          </a:bodyPr>
          <a:lstStyle/>
          <a:p>
            <a:r>
              <a:rPr kumimoji="1" lang="en-US" altLang="ja-JP" dirty="0" smtClean="0"/>
              <a:t>8000</a:t>
            </a:r>
            <a:endParaRPr kumimoji="1" lang="ja-JP" altLang="en-US" dirty="0"/>
          </a:p>
        </p:txBody>
      </p:sp>
      <p:sp>
        <p:nvSpPr>
          <p:cNvPr id="2060" name="テキスト ボックス 2059"/>
          <p:cNvSpPr txBox="1"/>
          <p:nvPr/>
        </p:nvSpPr>
        <p:spPr>
          <a:xfrm>
            <a:off x="4508357" y="1880828"/>
            <a:ext cx="4312115" cy="1015663"/>
          </a:xfrm>
          <a:prstGeom prst="rect">
            <a:avLst/>
          </a:prstGeom>
          <a:noFill/>
        </p:spPr>
        <p:txBody>
          <a:bodyPr wrap="square" rtlCol="0">
            <a:spAutoFit/>
          </a:bodyPr>
          <a:lstStyle/>
          <a:p>
            <a:r>
              <a:rPr kumimoji="1" lang="ja-JP" altLang="en-US" sz="2000" dirty="0" smtClean="0"/>
              <a:t>インパルス応答関数を用い、</a:t>
            </a:r>
            <a:endParaRPr kumimoji="1" lang="en-US" altLang="ja-JP" sz="2000" dirty="0" smtClean="0"/>
          </a:p>
          <a:p>
            <a:r>
              <a:rPr kumimoji="1" lang="ja-JP" altLang="en-US" sz="2000" dirty="0" smtClean="0"/>
              <a:t>価格に</a:t>
            </a:r>
            <a:r>
              <a:rPr kumimoji="1" lang="en-US" altLang="ja-JP" sz="2000" dirty="0" smtClean="0"/>
              <a:t>1</a:t>
            </a:r>
            <a:r>
              <a:rPr kumimoji="1" lang="ja-JP" altLang="en-US" sz="2000" dirty="0" smtClean="0"/>
              <a:t>単位の衝撃を与えた場合の</a:t>
            </a:r>
            <a:endParaRPr kumimoji="1" lang="en-US" altLang="ja-JP" sz="2000" dirty="0" smtClean="0"/>
          </a:p>
          <a:p>
            <a:r>
              <a:rPr kumimoji="1" lang="ja-JP" altLang="en-US" sz="2000" dirty="0" smtClean="0"/>
              <a:t>数量の変化を求める</a:t>
            </a:r>
            <a:endParaRPr kumimoji="1" lang="ja-JP" altLang="en-US" sz="2000" dirty="0"/>
          </a:p>
        </p:txBody>
      </p:sp>
      <p:sp>
        <p:nvSpPr>
          <p:cNvPr id="56" name="テキスト ボックス 55"/>
          <p:cNvSpPr txBox="1"/>
          <p:nvPr/>
        </p:nvSpPr>
        <p:spPr>
          <a:xfrm>
            <a:off x="4508357" y="3448988"/>
            <a:ext cx="3885491" cy="1015663"/>
          </a:xfrm>
          <a:prstGeom prst="rect">
            <a:avLst/>
          </a:prstGeom>
          <a:noFill/>
        </p:spPr>
        <p:txBody>
          <a:bodyPr wrap="square" rtlCol="0">
            <a:spAutoFit/>
          </a:bodyPr>
          <a:lstStyle/>
          <a:p>
            <a:r>
              <a:rPr kumimoji="1" lang="en-US" altLang="ja-JP" sz="2000" dirty="0" smtClean="0"/>
              <a:t>MNO</a:t>
            </a:r>
            <a:r>
              <a:rPr kumimoji="1" lang="ja-JP" altLang="en-US" sz="2000" dirty="0" smtClean="0"/>
              <a:t>市場の消費者余剰の増分は</a:t>
            </a:r>
            <a:endParaRPr kumimoji="1" lang="en-US" altLang="ja-JP" sz="2000" dirty="0" smtClean="0"/>
          </a:p>
          <a:p>
            <a:r>
              <a:rPr kumimoji="1" lang="ja-JP" altLang="en-US" sz="4000" dirty="0" smtClean="0">
                <a:solidFill>
                  <a:srgbClr val="C00000"/>
                </a:solidFill>
              </a:rPr>
              <a:t>　　</a:t>
            </a:r>
            <a:r>
              <a:rPr kumimoji="1" lang="en-US" altLang="ja-JP" sz="4000" dirty="0" smtClean="0">
                <a:solidFill>
                  <a:srgbClr val="C00000"/>
                </a:solidFill>
              </a:rPr>
              <a:t>3588.5</a:t>
            </a:r>
            <a:r>
              <a:rPr kumimoji="1" lang="ja-JP" altLang="en-US" sz="2000" dirty="0" smtClean="0">
                <a:solidFill>
                  <a:srgbClr val="C00000"/>
                </a:solidFill>
              </a:rPr>
              <a:t>（万円）</a:t>
            </a:r>
            <a:endParaRPr kumimoji="1" lang="ja-JP" altLang="en-US" sz="2000" dirty="0">
              <a:solidFill>
                <a:srgbClr val="C00000"/>
              </a:solidFill>
            </a:endParaRPr>
          </a:p>
        </p:txBody>
      </p:sp>
      <p:sp>
        <p:nvSpPr>
          <p:cNvPr id="2063" name="テキスト ボックス 2062"/>
          <p:cNvSpPr txBox="1"/>
          <p:nvPr/>
        </p:nvSpPr>
        <p:spPr>
          <a:xfrm>
            <a:off x="1511660" y="1637677"/>
            <a:ext cx="2088232" cy="584775"/>
          </a:xfrm>
          <a:prstGeom prst="rect">
            <a:avLst/>
          </a:prstGeom>
          <a:noFill/>
        </p:spPr>
        <p:txBody>
          <a:bodyPr wrap="square" rtlCol="0">
            <a:spAutoFit/>
          </a:bodyPr>
          <a:lstStyle/>
          <a:p>
            <a:r>
              <a:rPr kumimoji="1" lang="en-US" altLang="ja-JP" sz="3200" dirty="0" smtClean="0"/>
              <a:t>MNO</a:t>
            </a:r>
            <a:r>
              <a:rPr kumimoji="1" lang="ja-JP" altLang="en-US" sz="3200" dirty="0" smtClean="0"/>
              <a:t>市場</a:t>
            </a:r>
            <a:endParaRPr kumimoji="1" lang="ja-JP" altLang="en-US" sz="3200" dirty="0"/>
          </a:p>
        </p:txBody>
      </p:sp>
      <mc:AlternateContent xmlns:mc="http://schemas.openxmlformats.org/markup-compatibility/2006" xmlns:a14="http://schemas.microsoft.com/office/drawing/2010/main">
        <mc:Choice Requires="a14">
          <p:sp>
            <p:nvSpPr>
              <p:cNvPr id="58" name="テキスト ボックス 57"/>
              <p:cNvSpPr txBox="1"/>
              <p:nvPr/>
            </p:nvSpPr>
            <p:spPr>
              <a:xfrm>
                <a:off x="2174075" y="3095607"/>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𝑋</m:t>
                          </m:r>
                        </m:e>
                        <m:sub>
                          <m:r>
                            <a:rPr kumimoji="1" lang="en-US" altLang="ja-JP" sz="2000" b="0" i="1" smtClean="0">
                              <a:latin typeface="Cambria Math"/>
                            </a:rPr>
                            <m:t>0</m:t>
                          </m:r>
                        </m:sub>
                      </m:sSub>
                    </m:oMath>
                  </m:oMathPara>
                </a14:m>
                <a:endParaRPr kumimoji="1" lang="ja-JP" altLang="en-US" dirty="0"/>
              </a:p>
            </p:txBody>
          </p:sp>
        </mc:Choice>
        <mc:Fallback xmlns="">
          <p:sp>
            <p:nvSpPr>
              <p:cNvPr id="58" name="テキスト ボックス 57"/>
              <p:cNvSpPr txBox="1">
                <a:spLocks noRot="1" noChangeAspect="1" noMove="1" noResize="1" noEditPoints="1" noAdjustHandles="1" noChangeArrowheads="1" noChangeShapeType="1" noTextEdit="1"/>
              </p:cNvSpPr>
              <p:nvPr/>
            </p:nvSpPr>
            <p:spPr>
              <a:xfrm>
                <a:off x="2174075" y="3095607"/>
                <a:ext cx="664245" cy="400110"/>
              </a:xfrm>
              <a:prstGeom prst="rect">
                <a:avLst/>
              </a:prstGeom>
              <a:blipFill rotWithShape="1">
                <a:blip r:embed="rId6"/>
                <a:stretch>
                  <a:fillRect b="-307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59" name="テキスト ボックス 58"/>
              <p:cNvSpPr txBox="1"/>
              <p:nvPr/>
            </p:nvSpPr>
            <p:spPr>
              <a:xfrm>
                <a:off x="2635870" y="3496321"/>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𝑋</m:t>
                          </m:r>
                        </m:e>
                        <m:sub>
                          <m:r>
                            <a:rPr kumimoji="1" lang="en-US" altLang="ja-JP" sz="2000" b="0" i="1" smtClean="0">
                              <a:latin typeface="Cambria Math"/>
                            </a:rPr>
                            <m:t>1</m:t>
                          </m:r>
                        </m:sub>
                      </m:sSub>
                    </m:oMath>
                  </m:oMathPara>
                </a14:m>
                <a:endParaRPr kumimoji="1" lang="ja-JP" altLang="en-US" sz="2000" dirty="0"/>
              </a:p>
            </p:txBody>
          </p:sp>
        </mc:Choice>
        <mc:Fallback xmlns="">
          <p:sp>
            <p:nvSpPr>
              <p:cNvPr id="59" name="テキスト ボックス 58"/>
              <p:cNvSpPr txBox="1">
                <a:spLocks noRot="1" noChangeAspect="1" noMove="1" noResize="1" noEditPoints="1" noAdjustHandles="1" noChangeArrowheads="1" noChangeShapeType="1" noTextEdit="1"/>
              </p:cNvSpPr>
              <p:nvPr/>
            </p:nvSpPr>
            <p:spPr>
              <a:xfrm>
                <a:off x="2635870" y="3496321"/>
                <a:ext cx="664245" cy="400110"/>
              </a:xfrm>
              <a:prstGeom prst="rect">
                <a:avLst/>
              </a:prstGeom>
              <a:blipFill rotWithShape="1">
                <a:blip r:embed="rId7"/>
                <a:stretch>
                  <a:fillRect b="-1538"/>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23</a:t>
            </a:fld>
            <a:endParaRPr kumimoji="1" lang="ja-JP" altLang="en-US"/>
          </a:p>
        </p:txBody>
      </p:sp>
    </p:spTree>
    <p:extLst>
      <p:ext uri="{BB962C8B-B14F-4D97-AF65-F5344CB8AC3E}">
        <p14:creationId xmlns:p14="http://schemas.microsoft.com/office/powerpoint/2010/main" val="2310167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線コネクタ 8"/>
          <p:cNvCxnSpPr/>
          <p:nvPr/>
        </p:nvCxnSpPr>
        <p:spPr>
          <a:xfrm>
            <a:off x="963165" y="2305561"/>
            <a:ext cx="2959909" cy="2549303"/>
          </a:xfrm>
          <a:prstGeom prst="line">
            <a:avLst/>
          </a:prstGeom>
          <a:ln w="22225">
            <a:solidFill>
              <a:schemeClr val="accent4">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a:bodyPr>
          <a:lstStyle/>
          <a:p>
            <a:r>
              <a:rPr kumimoji="1" lang="en-US" altLang="ja-JP" dirty="0" smtClean="0"/>
              <a:t>VAR</a:t>
            </a:r>
            <a:r>
              <a:rPr lang="ja-JP" altLang="en-US" dirty="0"/>
              <a:t>による</a:t>
            </a:r>
            <a:r>
              <a:rPr kumimoji="1" lang="ja-JP" altLang="en-US" dirty="0" smtClean="0"/>
              <a:t>余剰分析</a:t>
            </a:r>
            <a:endParaRPr kumimoji="1" lang="ja-JP" altLang="en-US" dirty="0"/>
          </a:p>
        </p:txBody>
      </p:sp>
      <p:cxnSp>
        <p:nvCxnSpPr>
          <p:cNvPr id="4" name="直線矢印コネクタ 3"/>
          <p:cNvCxnSpPr/>
          <p:nvPr/>
        </p:nvCxnSpPr>
        <p:spPr>
          <a:xfrm flipH="1" flipV="1">
            <a:off x="921528" y="1637677"/>
            <a:ext cx="27008" cy="39399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 name="直線矢印コネクタ 4"/>
          <p:cNvCxnSpPr/>
          <p:nvPr/>
        </p:nvCxnSpPr>
        <p:spPr>
          <a:xfrm>
            <a:off x="935596" y="5577617"/>
            <a:ext cx="3722480" cy="11623"/>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1684365" y="2917629"/>
            <a:ext cx="1591491" cy="1375467"/>
          </a:xfrm>
          <a:prstGeom prst="line">
            <a:avLst/>
          </a:prstGeom>
          <a:ln w="3175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pic>
        <p:nvPicPr>
          <p:cNvPr id="2062" name="Picture 14" descr="C:\Users\PC\Pictures\texclip2015071223390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8054" y="4862179"/>
            <a:ext cx="290863" cy="22998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begin{equation}&#10;\[&#10;p&#10;\]&#10;\end{equ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830" y="1275361"/>
            <a:ext cx="219075" cy="2476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begin{equation}&#10;\[&#10;q&#10;\]&#10;\end{equ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38838" y="5638079"/>
            <a:ext cx="171450" cy="247650"/>
          </a:xfrm>
          <a:prstGeom prst="rect">
            <a:avLst/>
          </a:prstGeom>
          <a:noFill/>
          <a:extLst>
            <a:ext uri="{909E8E84-426E-40DD-AFC4-6F175D3DCCD1}">
              <a14:hiddenFill xmlns:a14="http://schemas.microsoft.com/office/drawing/2010/main">
                <a:solidFill>
                  <a:srgbClr val="FFFFFF"/>
                </a:solidFill>
              </a14:hiddenFill>
            </a:ext>
          </a:extLst>
        </p:spPr>
      </p:pic>
      <p:sp>
        <p:nvSpPr>
          <p:cNvPr id="30" name="フリーフォーム 29"/>
          <p:cNvSpPr/>
          <p:nvPr/>
        </p:nvSpPr>
        <p:spPr>
          <a:xfrm>
            <a:off x="948535" y="3465004"/>
            <a:ext cx="1715253" cy="306893"/>
          </a:xfrm>
          <a:custGeom>
            <a:avLst/>
            <a:gdLst>
              <a:gd name="connsiteX0" fmla="*/ 8877 w 2015231"/>
              <a:gd name="connsiteY0" fmla="*/ 0 h 408373"/>
              <a:gd name="connsiteX1" fmla="*/ 1535837 w 2015231"/>
              <a:gd name="connsiteY1" fmla="*/ 17755 h 408373"/>
              <a:gd name="connsiteX2" fmla="*/ 2015231 w 2015231"/>
              <a:gd name="connsiteY2" fmla="*/ 408373 h 408373"/>
              <a:gd name="connsiteX3" fmla="*/ 0 w 2015231"/>
              <a:gd name="connsiteY3" fmla="*/ 408373 h 408373"/>
              <a:gd name="connsiteX4" fmla="*/ 8877 w 2015231"/>
              <a:gd name="connsiteY4" fmla="*/ 0 h 408373"/>
              <a:gd name="connsiteX0" fmla="*/ 8877 w 2015231"/>
              <a:gd name="connsiteY0" fmla="*/ 0 h 408373"/>
              <a:gd name="connsiteX1" fmla="*/ 1571219 w 2015231"/>
              <a:gd name="connsiteY1" fmla="*/ 36352 h 408373"/>
              <a:gd name="connsiteX2" fmla="*/ 2015231 w 2015231"/>
              <a:gd name="connsiteY2" fmla="*/ 408373 h 408373"/>
              <a:gd name="connsiteX3" fmla="*/ 0 w 2015231"/>
              <a:gd name="connsiteY3" fmla="*/ 408373 h 408373"/>
              <a:gd name="connsiteX4" fmla="*/ 8877 w 2015231"/>
              <a:gd name="connsiteY4" fmla="*/ 0 h 408373"/>
              <a:gd name="connsiteX0" fmla="*/ 0 w 2015648"/>
              <a:gd name="connsiteY0" fmla="*/ 0 h 372021"/>
              <a:gd name="connsiteX1" fmla="*/ 1571636 w 2015648"/>
              <a:gd name="connsiteY1" fmla="*/ 0 h 372021"/>
              <a:gd name="connsiteX2" fmla="*/ 2015648 w 2015648"/>
              <a:gd name="connsiteY2" fmla="*/ 372021 h 372021"/>
              <a:gd name="connsiteX3" fmla="*/ 417 w 2015648"/>
              <a:gd name="connsiteY3" fmla="*/ 372021 h 372021"/>
              <a:gd name="connsiteX4" fmla="*/ 0 w 2015648"/>
              <a:gd name="connsiteY4" fmla="*/ 0 h 3720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5648" h="372021">
                <a:moveTo>
                  <a:pt x="0" y="0"/>
                </a:moveTo>
                <a:lnTo>
                  <a:pt x="1571636" y="0"/>
                </a:lnTo>
                <a:lnTo>
                  <a:pt x="2015648" y="372021"/>
                </a:lnTo>
                <a:lnTo>
                  <a:pt x="417" y="372021"/>
                </a:lnTo>
                <a:lnTo>
                  <a:pt x="0" y="0"/>
                </a:lnTo>
                <a:close/>
              </a:path>
            </a:pathLst>
          </a:custGeom>
          <a:solidFill>
            <a:schemeClr val="accent2">
              <a:lumMod val="20000"/>
              <a:lumOff val="80000"/>
              <a:alpha val="52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4" name="直線コネクタ 43"/>
          <p:cNvCxnSpPr>
            <a:stCxn id="30" idx="1"/>
          </p:cNvCxnSpPr>
          <p:nvPr/>
        </p:nvCxnSpPr>
        <p:spPr>
          <a:xfrm>
            <a:off x="2285948" y="3465004"/>
            <a:ext cx="17800" cy="2143477"/>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0" idx="2"/>
          </p:cNvCxnSpPr>
          <p:nvPr/>
        </p:nvCxnSpPr>
        <p:spPr>
          <a:xfrm>
            <a:off x="2663788" y="3771897"/>
            <a:ext cx="0" cy="1805720"/>
          </a:xfrm>
          <a:prstGeom prst="line">
            <a:avLst/>
          </a:prstGeom>
          <a:ln w="19050">
            <a:solidFill>
              <a:schemeClr val="tx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
        <p:nvSpPr>
          <p:cNvPr id="2059" name="テキスト ボックス 2058"/>
          <p:cNvSpPr txBox="1"/>
          <p:nvPr/>
        </p:nvSpPr>
        <p:spPr>
          <a:xfrm>
            <a:off x="1684364" y="5678220"/>
            <a:ext cx="979423" cy="369332"/>
          </a:xfrm>
          <a:prstGeom prst="rect">
            <a:avLst/>
          </a:prstGeom>
          <a:noFill/>
        </p:spPr>
        <p:txBody>
          <a:bodyPr wrap="square" rtlCol="0">
            <a:spAutoFit/>
          </a:bodyPr>
          <a:lstStyle/>
          <a:p>
            <a:r>
              <a:rPr lang="en-US" altLang="ja-JP" dirty="0"/>
              <a:t>1206.0</a:t>
            </a:r>
            <a:endParaRPr kumimoji="1" lang="ja-JP" altLang="en-US" dirty="0"/>
          </a:p>
        </p:txBody>
      </p:sp>
      <p:sp>
        <p:nvSpPr>
          <p:cNvPr id="52" name="テキスト ボックス 51"/>
          <p:cNvSpPr txBox="1"/>
          <p:nvPr/>
        </p:nvSpPr>
        <p:spPr>
          <a:xfrm>
            <a:off x="2480110" y="5678220"/>
            <a:ext cx="975766" cy="369332"/>
          </a:xfrm>
          <a:prstGeom prst="rect">
            <a:avLst/>
          </a:prstGeom>
          <a:noFill/>
        </p:spPr>
        <p:txBody>
          <a:bodyPr wrap="square" rtlCol="0">
            <a:spAutoFit/>
          </a:bodyPr>
          <a:lstStyle/>
          <a:p>
            <a:r>
              <a:rPr kumimoji="1" lang="en-US" altLang="ja-JP" dirty="0" smtClean="0"/>
              <a:t>1206.4</a:t>
            </a:r>
            <a:endParaRPr kumimoji="1" lang="ja-JP" altLang="en-US" dirty="0"/>
          </a:p>
        </p:txBody>
      </p:sp>
      <p:sp>
        <p:nvSpPr>
          <p:cNvPr id="53" name="テキスト ボックス 52"/>
          <p:cNvSpPr txBox="1"/>
          <p:nvPr/>
        </p:nvSpPr>
        <p:spPr>
          <a:xfrm>
            <a:off x="86133" y="3633655"/>
            <a:ext cx="919772" cy="369332"/>
          </a:xfrm>
          <a:prstGeom prst="rect">
            <a:avLst/>
          </a:prstGeom>
          <a:noFill/>
        </p:spPr>
        <p:txBody>
          <a:bodyPr wrap="square" rtlCol="0">
            <a:spAutoFit/>
          </a:bodyPr>
          <a:lstStyle/>
          <a:p>
            <a:r>
              <a:rPr kumimoji="1" lang="en-US" altLang="ja-JP" dirty="0" smtClean="0"/>
              <a:t>4008.2</a:t>
            </a:r>
            <a:endParaRPr kumimoji="1" lang="ja-JP" altLang="en-US" dirty="0"/>
          </a:p>
        </p:txBody>
      </p:sp>
      <p:sp>
        <p:nvSpPr>
          <p:cNvPr id="54" name="テキスト ボックス 53"/>
          <p:cNvSpPr txBox="1"/>
          <p:nvPr/>
        </p:nvSpPr>
        <p:spPr>
          <a:xfrm>
            <a:off x="71636" y="3264323"/>
            <a:ext cx="927459" cy="369332"/>
          </a:xfrm>
          <a:prstGeom prst="rect">
            <a:avLst/>
          </a:prstGeom>
          <a:noFill/>
        </p:spPr>
        <p:txBody>
          <a:bodyPr wrap="square" rtlCol="0">
            <a:spAutoFit/>
          </a:bodyPr>
          <a:lstStyle/>
          <a:p>
            <a:r>
              <a:rPr kumimoji="1" lang="en-US" altLang="ja-JP" dirty="0" smtClean="0"/>
              <a:t>4008.3</a:t>
            </a:r>
            <a:endParaRPr kumimoji="1" lang="ja-JP" altLang="en-US" dirty="0"/>
          </a:p>
        </p:txBody>
      </p:sp>
      <p:sp>
        <p:nvSpPr>
          <p:cNvPr id="2060" name="テキスト ボックス 2059"/>
          <p:cNvSpPr txBox="1"/>
          <p:nvPr/>
        </p:nvSpPr>
        <p:spPr>
          <a:xfrm>
            <a:off x="4508357" y="1880828"/>
            <a:ext cx="4312115" cy="1015663"/>
          </a:xfrm>
          <a:prstGeom prst="rect">
            <a:avLst/>
          </a:prstGeom>
          <a:noFill/>
        </p:spPr>
        <p:txBody>
          <a:bodyPr wrap="square" rtlCol="0">
            <a:spAutoFit/>
          </a:bodyPr>
          <a:lstStyle/>
          <a:p>
            <a:r>
              <a:rPr kumimoji="1" lang="ja-JP" altLang="en-US" sz="2000" dirty="0" smtClean="0"/>
              <a:t>インパルス応答関数を用い、</a:t>
            </a:r>
            <a:endParaRPr kumimoji="1" lang="en-US" altLang="ja-JP" sz="2000" dirty="0" smtClean="0"/>
          </a:p>
          <a:p>
            <a:r>
              <a:rPr kumimoji="1" lang="ja-JP" altLang="en-US" sz="2000" dirty="0" smtClean="0"/>
              <a:t>価格に</a:t>
            </a:r>
            <a:r>
              <a:rPr kumimoji="1" lang="en-US" altLang="ja-JP" sz="2000" dirty="0" smtClean="0"/>
              <a:t>1</a:t>
            </a:r>
            <a:r>
              <a:rPr kumimoji="1" lang="ja-JP" altLang="en-US" sz="2000" dirty="0" smtClean="0"/>
              <a:t>単位の衝撃を</a:t>
            </a:r>
            <a:r>
              <a:rPr kumimoji="1" lang="ja-JP" altLang="en-US" sz="2000" smtClean="0"/>
              <a:t>与えた場合の</a:t>
            </a:r>
            <a:endParaRPr kumimoji="1" lang="en-US" altLang="ja-JP" sz="2000" dirty="0" smtClean="0"/>
          </a:p>
          <a:p>
            <a:r>
              <a:rPr kumimoji="1" lang="ja-JP" altLang="en-US" sz="2000" dirty="0" smtClean="0"/>
              <a:t>数量の変化を求める</a:t>
            </a:r>
            <a:endParaRPr kumimoji="1" lang="ja-JP" altLang="en-US" sz="2000" dirty="0"/>
          </a:p>
        </p:txBody>
      </p:sp>
      <p:sp>
        <p:nvSpPr>
          <p:cNvPr id="56" name="テキスト ボックス 55"/>
          <p:cNvSpPr txBox="1"/>
          <p:nvPr/>
        </p:nvSpPr>
        <p:spPr>
          <a:xfrm>
            <a:off x="4508357" y="3448988"/>
            <a:ext cx="4060087" cy="1631216"/>
          </a:xfrm>
          <a:prstGeom prst="rect">
            <a:avLst/>
          </a:prstGeom>
          <a:noFill/>
        </p:spPr>
        <p:txBody>
          <a:bodyPr wrap="square" rtlCol="0">
            <a:spAutoFit/>
          </a:bodyPr>
          <a:lstStyle/>
          <a:p>
            <a:r>
              <a:rPr kumimoji="1" lang="en-US" altLang="ja-JP" sz="2000" dirty="0" smtClean="0"/>
              <a:t>MVNO</a:t>
            </a:r>
            <a:r>
              <a:rPr kumimoji="1" lang="ja-JP" altLang="en-US" sz="2000" dirty="0" smtClean="0"/>
              <a:t>市場の消費者余剰の増分は</a:t>
            </a:r>
            <a:endParaRPr kumimoji="1" lang="en-US" altLang="ja-JP" sz="2000" dirty="0" smtClean="0"/>
          </a:p>
          <a:p>
            <a:pPr algn="r"/>
            <a:r>
              <a:rPr kumimoji="1" lang="ja-JP" altLang="en-US" sz="4000" dirty="0" smtClean="0">
                <a:solidFill>
                  <a:srgbClr val="C00000"/>
                </a:solidFill>
              </a:rPr>
              <a:t>　　</a:t>
            </a:r>
            <a:r>
              <a:rPr kumimoji="1" lang="en-US" altLang="ja-JP" sz="4000" dirty="0" smtClean="0">
                <a:solidFill>
                  <a:srgbClr val="C00000"/>
                </a:solidFill>
              </a:rPr>
              <a:t>157.22</a:t>
            </a:r>
            <a:r>
              <a:rPr lang="ja-JP" altLang="en-US" sz="2400" dirty="0">
                <a:solidFill>
                  <a:srgbClr val="C00000"/>
                </a:solidFill>
              </a:rPr>
              <a:t>（万円）</a:t>
            </a:r>
            <a:endParaRPr lang="ja-JP" altLang="en-US" sz="4000" dirty="0">
              <a:solidFill>
                <a:srgbClr val="C00000"/>
              </a:solidFill>
            </a:endParaRPr>
          </a:p>
          <a:p>
            <a:endParaRPr kumimoji="1" lang="ja-JP" altLang="en-US" sz="4000" dirty="0">
              <a:solidFill>
                <a:srgbClr val="C00000"/>
              </a:solidFill>
            </a:endParaRPr>
          </a:p>
        </p:txBody>
      </p:sp>
      <p:sp>
        <p:nvSpPr>
          <p:cNvPr id="2063" name="テキスト ボックス 2062"/>
          <p:cNvSpPr txBox="1"/>
          <p:nvPr/>
        </p:nvSpPr>
        <p:spPr>
          <a:xfrm>
            <a:off x="1511660" y="1637677"/>
            <a:ext cx="2411414" cy="584775"/>
          </a:xfrm>
          <a:prstGeom prst="rect">
            <a:avLst/>
          </a:prstGeom>
          <a:noFill/>
        </p:spPr>
        <p:txBody>
          <a:bodyPr wrap="square" rtlCol="0">
            <a:spAutoFit/>
          </a:bodyPr>
          <a:lstStyle/>
          <a:p>
            <a:r>
              <a:rPr kumimoji="1" lang="en-US" altLang="ja-JP" sz="3200" dirty="0" smtClean="0"/>
              <a:t>MVNO</a:t>
            </a:r>
            <a:r>
              <a:rPr kumimoji="1" lang="ja-JP" altLang="en-US" sz="3200" dirty="0" smtClean="0"/>
              <a:t>市場</a:t>
            </a:r>
            <a:endParaRPr kumimoji="1" lang="ja-JP" altLang="en-US" sz="3200" dirty="0"/>
          </a:p>
        </p:txBody>
      </p:sp>
      <mc:AlternateContent xmlns:mc="http://schemas.openxmlformats.org/markup-compatibility/2006" xmlns:a14="http://schemas.microsoft.com/office/drawing/2010/main">
        <mc:Choice Requires="a14">
          <p:sp>
            <p:nvSpPr>
              <p:cNvPr id="20" name="テキスト ボックス 19"/>
              <p:cNvSpPr txBox="1"/>
              <p:nvPr/>
            </p:nvSpPr>
            <p:spPr>
              <a:xfrm>
                <a:off x="2174075" y="3095607"/>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𝑋</m:t>
                          </m:r>
                        </m:e>
                        <m:sub>
                          <m:r>
                            <a:rPr kumimoji="1" lang="en-US" altLang="ja-JP" sz="2000" b="0" i="1" smtClean="0">
                              <a:latin typeface="Cambria Math"/>
                            </a:rPr>
                            <m:t>0</m:t>
                          </m:r>
                        </m:sub>
                      </m:sSub>
                    </m:oMath>
                  </m:oMathPara>
                </a14:m>
                <a:endParaRPr kumimoji="1" lang="ja-JP" altLang="en-US"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2174075" y="3095607"/>
                <a:ext cx="664245" cy="400110"/>
              </a:xfrm>
              <a:prstGeom prst="rect">
                <a:avLst/>
              </a:prstGeom>
              <a:blipFill rotWithShape="1">
                <a:blip r:embed="rId6"/>
                <a:stretch>
                  <a:fillRect b="-307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p:cNvSpPr txBox="1"/>
              <p:nvPr/>
            </p:nvSpPr>
            <p:spPr>
              <a:xfrm>
                <a:off x="2635870" y="3496321"/>
                <a:ext cx="664245"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sz="2000" i="1" smtClean="0">
                              <a:latin typeface="Cambria Math"/>
                            </a:rPr>
                          </m:ctrlPr>
                        </m:sSubPr>
                        <m:e>
                          <m:r>
                            <a:rPr kumimoji="1" lang="en-US" altLang="ja-JP" sz="2000" b="0" i="1" smtClean="0">
                              <a:latin typeface="Cambria Math"/>
                            </a:rPr>
                            <m:t>𝑋</m:t>
                          </m:r>
                        </m:e>
                        <m:sub>
                          <m:r>
                            <a:rPr kumimoji="1" lang="en-US" altLang="ja-JP" sz="2000" b="0" i="1" smtClean="0">
                              <a:latin typeface="Cambria Math"/>
                            </a:rPr>
                            <m:t>1</m:t>
                          </m:r>
                        </m:sub>
                      </m:sSub>
                    </m:oMath>
                  </m:oMathPara>
                </a14:m>
                <a:endParaRPr kumimoji="1" lang="ja-JP" altLang="en-US" sz="20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2635870" y="3496321"/>
                <a:ext cx="664245" cy="400110"/>
              </a:xfrm>
              <a:prstGeom prst="rect">
                <a:avLst/>
              </a:prstGeom>
              <a:blipFill rotWithShape="1">
                <a:blip r:embed="rId7"/>
                <a:stretch>
                  <a:fillRect b="-1538"/>
                </a:stretch>
              </a:blipFill>
            </p:spPr>
            <p:txBody>
              <a:bodyPr/>
              <a:lstStyle/>
              <a:p>
                <a:r>
                  <a:rPr lang="ja-JP" altLang="en-US">
                    <a:noFill/>
                  </a:rPr>
                  <a:t> </a:t>
                </a:r>
              </a:p>
            </p:txBody>
          </p:sp>
        </mc:Fallback>
      </mc:AlternateContent>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24</a:t>
            </a:fld>
            <a:endParaRPr kumimoji="1" lang="ja-JP" altLang="en-US"/>
          </a:p>
        </p:txBody>
      </p:sp>
    </p:spTree>
    <p:extLst>
      <p:ext uri="{BB962C8B-B14F-4D97-AF65-F5344CB8AC3E}">
        <p14:creationId xmlns:p14="http://schemas.microsoft.com/office/powerpoint/2010/main" val="2374645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l"/>
            <a:r>
              <a:rPr lang="en-US" altLang="ja-JP" sz="4800" dirty="0"/>
              <a:t>5</a:t>
            </a:r>
            <a:r>
              <a:rPr lang="en-US" altLang="ja-JP" sz="4800" dirty="0" smtClean="0"/>
              <a:t>.</a:t>
            </a:r>
            <a:r>
              <a:rPr lang="ja-JP" altLang="en-US" sz="4800" dirty="0" smtClean="0"/>
              <a:t>おわりに</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25</a:t>
            </a:fld>
            <a:endParaRPr kumimoji="1" lang="ja-JP" altLang="en-US"/>
          </a:p>
        </p:txBody>
      </p:sp>
    </p:spTree>
    <p:extLst>
      <p:ext uri="{BB962C8B-B14F-4D97-AF65-F5344CB8AC3E}">
        <p14:creationId xmlns:p14="http://schemas.microsoft.com/office/powerpoint/2010/main" val="3346818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分析の限界と今後の課題</a:t>
            </a:r>
            <a:endParaRPr kumimoji="1" lang="ja-JP" altLang="en-US" dirty="0"/>
          </a:p>
        </p:txBody>
      </p:sp>
      <p:sp>
        <p:nvSpPr>
          <p:cNvPr id="3" name="コンテンツ プレースホルダー 2"/>
          <p:cNvSpPr>
            <a:spLocks noGrp="1"/>
          </p:cNvSpPr>
          <p:nvPr>
            <p:ph idx="1"/>
          </p:nvPr>
        </p:nvSpPr>
        <p:spPr>
          <a:xfrm>
            <a:off x="755576" y="1600200"/>
            <a:ext cx="7596844" cy="4525963"/>
          </a:xfrm>
        </p:spPr>
        <p:txBody>
          <a:bodyPr>
            <a:normAutofit fontScale="92500"/>
          </a:bodyPr>
          <a:lstStyle/>
          <a:p>
            <a:pPr marL="0" indent="0">
              <a:buNone/>
            </a:pPr>
            <a:r>
              <a:rPr lang="ja-JP" altLang="en-US" dirty="0"/>
              <a:t>分析</a:t>
            </a:r>
            <a:r>
              <a:rPr lang="ja-JP" altLang="en-US" dirty="0" smtClean="0"/>
              <a:t>の限界</a:t>
            </a:r>
            <a:endParaRPr kumimoji="1" lang="en-US" altLang="ja-JP" dirty="0" smtClean="0"/>
          </a:p>
          <a:p>
            <a:pPr marL="0" indent="0">
              <a:buNone/>
            </a:pPr>
            <a:r>
              <a:rPr lang="ja-JP" altLang="en-US" sz="2400" dirty="0" smtClean="0"/>
              <a:t>今回求めた</a:t>
            </a:r>
            <a:r>
              <a:rPr lang="en-US" altLang="ja-JP" sz="2400" dirty="0" smtClean="0"/>
              <a:t>MNO</a:t>
            </a:r>
            <a:r>
              <a:rPr lang="ja-JP" altLang="en-US" sz="2400" dirty="0"/>
              <a:t>市場</a:t>
            </a:r>
            <a:r>
              <a:rPr lang="ja-JP" altLang="en-US" sz="2400" dirty="0" smtClean="0"/>
              <a:t>の余剰の変化には、時間の経過により携帯電話契約数が増加したことや、</a:t>
            </a:r>
            <a:r>
              <a:rPr lang="en-US" altLang="ja-JP" sz="2400" dirty="0" smtClean="0"/>
              <a:t>MVNO</a:t>
            </a:r>
            <a:r>
              <a:rPr lang="ja-JP" altLang="en-US" sz="2400" dirty="0" smtClean="0"/>
              <a:t>の普及以外の効果が含まれている。</a:t>
            </a:r>
            <a:r>
              <a:rPr lang="en-US" altLang="ja-JP" sz="2400" dirty="0" smtClean="0"/>
              <a:t>MVNO</a:t>
            </a:r>
            <a:r>
              <a:rPr lang="ja-JP" altLang="en-US" sz="2400" dirty="0" err="1" smtClean="0"/>
              <a:t>が普</a:t>
            </a:r>
            <a:r>
              <a:rPr lang="ja-JP" altLang="en-US" sz="2400" dirty="0" smtClean="0"/>
              <a:t>及したことによる経済厚生の変化をとらえきれていない。</a:t>
            </a:r>
            <a:endParaRPr lang="en-US" altLang="ja-JP" sz="2400" dirty="0" smtClean="0"/>
          </a:p>
          <a:p>
            <a:pPr marL="0" indent="0">
              <a:buNone/>
            </a:pPr>
            <a:endParaRPr lang="en-US" altLang="ja-JP" sz="2400" dirty="0"/>
          </a:p>
          <a:p>
            <a:pPr marL="0" indent="0">
              <a:buNone/>
            </a:pPr>
            <a:r>
              <a:rPr lang="ja-JP" altLang="en-US" dirty="0" smtClean="0"/>
              <a:t>今後の課題</a:t>
            </a:r>
            <a:endParaRPr lang="en-US" altLang="ja-JP" dirty="0" smtClean="0"/>
          </a:p>
          <a:p>
            <a:pPr marL="0" indent="0">
              <a:buNone/>
            </a:pPr>
            <a:r>
              <a:rPr kumimoji="1" lang="ja-JP" altLang="en-US" sz="2400" dirty="0" smtClean="0"/>
              <a:t>今回は集計されたデータを使ったが、パネルデータなどの個票データを使って、</a:t>
            </a:r>
            <a:r>
              <a:rPr kumimoji="1" lang="en-US" altLang="ja-JP" sz="2400" dirty="0" smtClean="0"/>
              <a:t>MVNO</a:t>
            </a:r>
            <a:r>
              <a:rPr kumimoji="1" lang="ja-JP" altLang="en-US" sz="2400" dirty="0" smtClean="0"/>
              <a:t>が普及することにより</a:t>
            </a:r>
            <a:r>
              <a:rPr lang="ja-JP" altLang="en-US" sz="2400" dirty="0" smtClean="0"/>
              <a:t>携帯電話通信の料金が減少した、あるいは契約数が増加した等の因果効果の推定することが今後の課題である。</a:t>
            </a:r>
            <a:endParaRPr kumimoji="1" lang="en-US" altLang="ja-JP" sz="2400" dirty="0"/>
          </a:p>
          <a:p>
            <a:pPr marL="0" indent="0">
              <a:buNone/>
            </a:pPr>
            <a:endParaRPr kumimoji="1" lang="ja-JP" altLang="en-US" sz="2800" dirty="0"/>
          </a:p>
        </p:txBody>
      </p:sp>
      <p:sp>
        <p:nvSpPr>
          <p:cNvPr id="4" name="スライド番号プレースホルダー 3"/>
          <p:cNvSpPr>
            <a:spLocks noGrp="1"/>
          </p:cNvSpPr>
          <p:nvPr>
            <p:ph type="sldNum" sz="quarter" idx="12"/>
          </p:nvPr>
        </p:nvSpPr>
        <p:spPr/>
        <p:txBody>
          <a:bodyPr/>
          <a:lstStyle/>
          <a:p>
            <a:fld id="{8FCB0E20-3610-4BAB-9E3E-B93FD1A1D935}" type="slidenum">
              <a:rPr kumimoji="1" lang="ja-JP" altLang="en-US" smtClean="0"/>
              <a:t>26</a:t>
            </a:fld>
            <a:endParaRPr kumimoji="1" lang="ja-JP" altLang="en-US"/>
          </a:p>
        </p:txBody>
      </p:sp>
    </p:spTree>
    <p:extLst>
      <p:ext uri="{BB962C8B-B14F-4D97-AF65-F5344CB8AC3E}">
        <p14:creationId xmlns:p14="http://schemas.microsoft.com/office/powerpoint/2010/main" val="3160724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MVNO</a:t>
            </a:r>
            <a:r>
              <a:rPr kumimoji="1" lang="ja-JP" altLang="en-US" dirty="0" smtClean="0"/>
              <a:t>とは</a:t>
            </a:r>
            <a:endParaRPr kumimoji="1" lang="ja-JP" altLang="en-US" dirty="0"/>
          </a:p>
        </p:txBody>
      </p:sp>
      <p:sp>
        <p:nvSpPr>
          <p:cNvPr id="3" name="コンテンツ プレースホルダー 2"/>
          <p:cNvSpPr>
            <a:spLocks noGrp="1"/>
          </p:cNvSpPr>
          <p:nvPr>
            <p:ph idx="1"/>
          </p:nvPr>
        </p:nvSpPr>
        <p:spPr>
          <a:xfrm>
            <a:off x="637220" y="1448780"/>
            <a:ext cx="8229600" cy="4525963"/>
          </a:xfrm>
        </p:spPr>
        <p:txBody>
          <a:bodyPr>
            <a:normAutofit/>
          </a:bodyPr>
          <a:lstStyle/>
          <a:p>
            <a:pPr marL="0" indent="0">
              <a:buNone/>
            </a:pPr>
            <a:r>
              <a:rPr lang="en-US" altLang="ja-JP" sz="2000" dirty="0" smtClean="0"/>
              <a:t>MNO</a:t>
            </a:r>
            <a:r>
              <a:rPr lang="ja-JP" altLang="en-US" sz="2000" dirty="0" smtClean="0"/>
              <a:t>：電波の割当をうけて通信サービスを提供する電気事業者</a:t>
            </a:r>
            <a:endParaRPr lang="en-US" altLang="ja-JP" sz="2000" dirty="0" smtClean="0"/>
          </a:p>
          <a:p>
            <a:pPr marL="0" indent="0">
              <a:buNone/>
            </a:pPr>
            <a:r>
              <a:rPr lang="en-US" altLang="ja-JP" sz="2000" dirty="0" smtClean="0"/>
              <a:t>MVNO</a:t>
            </a:r>
            <a:r>
              <a:rPr lang="ja-JP" altLang="en-US" sz="2000" dirty="0"/>
              <a:t>：</a:t>
            </a:r>
            <a:r>
              <a:rPr lang="en-US" altLang="ja-JP" sz="2000" dirty="0" smtClean="0"/>
              <a:t>MNO</a:t>
            </a:r>
            <a:r>
              <a:rPr lang="ja-JP" altLang="en-US" sz="2000" dirty="0" smtClean="0"/>
              <a:t>から無線ネットワークを借りて</a:t>
            </a:r>
            <a:endParaRPr lang="en-US" altLang="ja-JP" sz="2000" dirty="0" smtClean="0"/>
          </a:p>
          <a:p>
            <a:pPr marL="0" indent="0">
              <a:buNone/>
            </a:pPr>
            <a:r>
              <a:rPr lang="ja-JP" altLang="en-US" sz="2000" dirty="0"/>
              <a:t>　</a:t>
            </a:r>
            <a:r>
              <a:rPr lang="ja-JP" altLang="en-US" sz="2000" dirty="0" smtClean="0"/>
              <a:t>　　　自社ブランドのサービスを提供する電気通信事業者</a:t>
            </a:r>
            <a:endParaRPr kumimoji="1" lang="ja-JP" altLang="en-US" sz="2000" dirty="0"/>
          </a:p>
        </p:txBody>
      </p:sp>
      <p:sp>
        <p:nvSpPr>
          <p:cNvPr id="4" name="角丸四角形 3"/>
          <p:cNvSpPr/>
          <p:nvPr/>
        </p:nvSpPr>
        <p:spPr>
          <a:xfrm>
            <a:off x="1073451" y="2821699"/>
            <a:ext cx="2304256" cy="1152128"/>
          </a:xfrm>
          <a:prstGeom prst="round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MNO</a:t>
            </a:r>
          </a:p>
          <a:p>
            <a:pPr algn="ctr"/>
            <a:r>
              <a:rPr lang="ja-JP" altLang="en-US" sz="1400" dirty="0" smtClean="0"/>
              <a:t>ドコモやａｕなど</a:t>
            </a:r>
            <a:endParaRPr kumimoji="1" lang="ja-JP" altLang="en-US" sz="1200" dirty="0"/>
          </a:p>
        </p:txBody>
      </p:sp>
      <p:sp>
        <p:nvSpPr>
          <p:cNvPr id="5" name="角丸四角形 4"/>
          <p:cNvSpPr/>
          <p:nvPr/>
        </p:nvSpPr>
        <p:spPr>
          <a:xfrm>
            <a:off x="5953545" y="2827261"/>
            <a:ext cx="2304256" cy="1152128"/>
          </a:xfrm>
          <a:prstGeom prst="round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solidFill>
                  <a:schemeClr val="tx2">
                    <a:lumMod val="75000"/>
                  </a:schemeClr>
                </a:solidFill>
              </a:rPr>
              <a:t>MVNO</a:t>
            </a:r>
            <a:endParaRPr kumimoji="1" lang="ja-JP" altLang="en-US" sz="3200" dirty="0">
              <a:solidFill>
                <a:schemeClr val="tx2">
                  <a:lumMod val="75000"/>
                </a:schemeClr>
              </a:solidFill>
            </a:endParaRPr>
          </a:p>
        </p:txBody>
      </p:sp>
      <p:pic>
        <p:nvPicPr>
          <p:cNvPr id="2052" name="Picture 4" descr="http://www.phileweb.com/news/photo/201105/op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9133" y="5178707"/>
            <a:ext cx="1242923" cy="124292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ncjwavic.wildapricot.org/Resources/Pictures/Misc/ip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7747" y="4819518"/>
            <a:ext cx="2265704" cy="1510469"/>
          </a:xfrm>
          <a:prstGeom prst="rect">
            <a:avLst/>
          </a:prstGeom>
          <a:noFill/>
          <a:extLst>
            <a:ext uri="{909E8E84-426E-40DD-AFC4-6F175D3DCCD1}">
              <a14:hiddenFill xmlns:a14="http://schemas.microsoft.com/office/drawing/2010/main">
                <a:solidFill>
                  <a:srgbClr val="FFFFFF"/>
                </a:solidFill>
              </a14:hiddenFill>
            </a:ext>
          </a:extLst>
        </p:spPr>
      </p:pic>
      <p:sp>
        <p:nvSpPr>
          <p:cNvPr id="10" name="角丸四角形 9"/>
          <p:cNvSpPr/>
          <p:nvPr/>
        </p:nvSpPr>
        <p:spPr>
          <a:xfrm>
            <a:off x="3599892" y="5279589"/>
            <a:ext cx="2304256" cy="1152128"/>
          </a:xfrm>
          <a:prstGeom prst="round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ユーザー</a:t>
            </a:r>
            <a:endParaRPr kumimoji="1" lang="ja-JP" altLang="en-US" sz="1200" dirty="0"/>
          </a:p>
        </p:txBody>
      </p:sp>
      <p:sp>
        <p:nvSpPr>
          <p:cNvPr id="7" name="右矢印 6"/>
          <p:cNvSpPr/>
          <p:nvPr/>
        </p:nvSpPr>
        <p:spPr>
          <a:xfrm rot="3009922">
            <a:off x="3019912" y="4431577"/>
            <a:ext cx="1274228" cy="375773"/>
          </a:xfrm>
          <a:prstGeom prst="rightArrow">
            <a:avLst/>
          </a:prstGeom>
          <a:solidFill>
            <a:schemeClr val="accent3">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7949353">
            <a:off x="5215869" y="4406402"/>
            <a:ext cx="1240868" cy="375773"/>
          </a:xfrm>
          <a:prstGeom prst="rightArrow">
            <a:avLst/>
          </a:prstGeom>
          <a:solidFill>
            <a:schemeClr val="accent3">
              <a:lumMod val="60000"/>
              <a:lumOff val="4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lumMod val="20000"/>
                  <a:lumOff val="80000"/>
                </a:schemeClr>
              </a:solidFill>
            </a:endParaRPr>
          </a:p>
        </p:txBody>
      </p:sp>
      <p:pic>
        <p:nvPicPr>
          <p:cNvPr id="2056" name="Picture 8" descr="http://www.phileweb.com/news/photo/d-av/316/31675/Final-Xperia-VAX4_thumb.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01033" y="5019573"/>
            <a:ext cx="676199" cy="874395"/>
          </a:xfrm>
          <a:prstGeom prst="rect">
            <a:avLst/>
          </a:prstGeom>
          <a:noFill/>
          <a:extLst>
            <a:ext uri="{909E8E84-426E-40DD-AFC4-6F175D3DCCD1}">
              <a14:hiddenFill xmlns:a14="http://schemas.microsoft.com/office/drawing/2010/main">
                <a:solidFill>
                  <a:srgbClr val="FFFFFF"/>
                </a:solidFill>
              </a14:hiddenFill>
            </a:ext>
          </a:extLst>
        </p:spPr>
      </p:pic>
      <p:sp>
        <p:nvSpPr>
          <p:cNvPr id="13" name="右矢印 12"/>
          <p:cNvSpPr/>
          <p:nvPr/>
        </p:nvSpPr>
        <p:spPr>
          <a:xfrm>
            <a:off x="3681773" y="3104583"/>
            <a:ext cx="2004065" cy="252028"/>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0800000">
            <a:off x="3641947" y="3392942"/>
            <a:ext cx="2024107" cy="252028"/>
          </a:xfrm>
          <a:prstGeom prst="right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3324336" y="2779532"/>
            <a:ext cx="2664296" cy="338554"/>
          </a:xfrm>
          <a:prstGeom prst="rect">
            <a:avLst/>
          </a:prstGeom>
          <a:noFill/>
        </p:spPr>
        <p:txBody>
          <a:bodyPr wrap="square" rtlCol="0">
            <a:spAutoFit/>
          </a:bodyPr>
          <a:lstStyle/>
          <a:p>
            <a:pPr algn="ctr"/>
            <a:r>
              <a:rPr lang="ja-JP" altLang="en-US" sz="1600" dirty="0" smtClean="0">
                <a:solidFill>
                  <a:schemeClr val="accent4">
                    <a:lumMod val="75000"/>
                  </a:schemeClr>
                </a:solidFill>
              </a:rPr>
              <a:t>通信ネットワーク</a:t>
            </a:r>
            <a:r>
              <a:rPr kumimoji="1" lang="ja-JP" altLang="en-US" sz="1600" dirty="0" smtClean="0">
                <a:solidFill>
                  <a:schemeClr val="accent4">
                    <a:lumMod val="75000"/>
                  </a:schemeClr>
                </a:solidFill>
              </a:rPr>
              <a:t>の提供</a:t>
            </a:r>
            <a:endParaRPr kumimoji="1" lang="ja-JP" altLang="en-US" sz="1600" dirty="0">
              <a:solidFill>
                <a:schemeClr val="accent4">
                  <a:lumMod val="75000"/>
                </a:schemeClr>
              </a:solidFill>
            </a:endParaRPr>
          </a:p>
        </p:txBody>
      </p:sp>
      <p:sp>
        <p:nvSpPr>
          <p:cNvPr id="21" name="テキスト ボックス 20"/>
          <p:cNvSpPr txBox="1"/>
          <p:nvPr/>
        </p:nvSpPr>
        <p:spPr>
          <a:xfrm>
            <a:off x="3282057" y="3607137"/>
            <a:ext cx="2844316" cy="584775"/>
          </a:xfrm>
          <a:prstGeom prst="rect">
            <a:avLst/>
          </a:prstGeom>
          <a:noFill/>
        </p:spPr>
        <p:txBody>
          <a:bodyPr wrap="square" rtlCol="0">
            <a:spAutoFit/>
          </a:bodyPr>
          <a:lstStyle/>
          <a:p>
            <a:pPr algn="ctr"/>
            <a:r>
              <a:rPr kumimoji="1" lang="ja-JP" altLang="en-US" sz="1600" dirty="0" smtClean="0">
                <a:solidFill>
                  <a:schemeClr val="accent4">
                    <a:lumMod val="75000"/>
                  </a:schemeClr>
                </a:solidFill>
              </a:rPr>
              <a:t>ネットワーク　　</a:t>
            </a:r>
            <a:endParaRPr kumimoji="1" lang="en-US" altLang="ja-JP" sz="1600" dirty="0" smtClean="0">
              <a:solidFill>
                <a:schemeClr val="accent4">
                  <a:lumMod val="75000"/>
                </a:schemeClr>
              </a:solidFill>
            </a:endParaRPr>
          </a:p>
          <a:p>
            <a:pPr algn="ctr"/>
            <a:r>
              <a:rPr kumimoji="1" lang="ja-JP" altLang="en-US" sz="1600" dirty="0" smtClean="0">
                <a:solidFill>
                  <a:schemeClr val="accent4">
                    <a:lumMod val="75000"/>
                  </a:schemeClr>
                </a:solidFill>
              </a:rPr>
              <a:t>使用料の支払い</a:t>
            </a:r>
            <a:endParaRPr kumimoji="1" lang="ja-JP" altLang="en-US" sz="1600" dirty="0">
              <a:solidFill>
                <a:schemeClr val="accent4">
                  <a:lumMod val="75000"/>
                </a:schemeClr>
              </a:solidFill>
            </a:endParaRPr>
          </a:p>
        </p:txBody>
      </p:sp>
      <p:sp>
        <p:nvSpPr>
          <p:cNvPr id="16" name="テキスト ボックス 15"/>
          <p:cNvSpPr txBox="1"/>
          <p:nvPr/>
        </p:nvSpPr>
        <p:spPr>
          <a:xfrm>
            <a:off x="2949724" y="4619463"/>
            <a:ext cx="3651167" cy="400110"/>
          </a:xfrm>
          <a:prstGeom prst="rect">
            <a:avLst/>
          </a:prstGeom>
          <a:noFill/>
        </p:spPr>
        <p:txBody>
          <a:bodyPr wrap="square" rtlCol="0">
            <a:spAutoFit/>
          </a:bodyPr>
          <a:lstStyle/>
          <a:p>
            <a:r>
              <a:rPr lang="ja-JP" altLang="en-US" sz="2000" dirty="0" smtClean="0"/>
              <a:t>モバイル通信サービスの提供</a:t>
            </a:r>
            <a:endParaRPr kumimoji="1" lang="ja-JP" altLang="en-US" sz="2000" dirty="0"/>
          </a:p>
        </p:txBody>
      </p:sp>
      <p:sp>
        <p:nvSpPr>
          <p:cNvPr id="17" name="円形吹き出し 16"/>
          <p:cNvSpPr/>
          <p:nvPr/>
        </p:nvSpPr>
        <p:spPr>
          <a:xfrm>
            <a:off x="7416981" y="2483571"/>
            <a:ext cx="1152128" cy="543447"/>
          </a:xfrm>
          <a:prstGeom prst="wedgeEllipseCallout">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accent6">
                    <a:lumMod val="50000"/>
                  </a:schemeClr>
                </a:solidFill>
              </a:rPr>
              <a:t>New!</a:t>
            </a:r>
            <a:endParaRPr kumimoji="1" lang="ja-JP" altLang="en-US" dirty="0">
              <a:solidFill>
                <a:schemeClr val="accent6">
                  <a:lumMod val="50000"/>
                </a:schemeClr>
              </a:solidFill>
            </a:endParaRPr>
          </a:p>
        </p:txBody>
      </p:sp>
      <p:sp>
        <p:nvSpPr>
          <p:cNvPr id="6" name="スライド番号プレースホルダー 5"/>
          <p:cNvSpPr>
            <a:spLocks noGrp="1"/>
          </p:cNvSpPr>
          <p:nvPr>
            <p:ph type="sldNum" sz="quarter" idx="12"/>
          </p:nvPr>
        </p:nvSpPr>
        <p:spPr/>
        <p:txBody>
          <a:bodyPr/>
          <a:lstStyle/>
          <a:p>
            <a:fld id="{8FCB0E20-3610-4BAB-9E3E-B93FD1A1D935}" type="slidenum">
              <a:rPr kumimoji="1" lang="ja-JP" altLang="en-US" smtClean="0"/>
              <a:t>3</a:t>
            </a:fld>
            <a:endParaRPr kumimoji="1" lang="ja-JP" altLang="en-US"/>
          </a:p>
        </p:txBody>
      </p:sp>
    </p:spTree>
    <p:extLst>
      <p:ext uri="{BB962C8B-B14F-4D97-AF65-F5344CB8AC3E}">
        <p14:creationId xmlns:p14="http://schemas.microsoft.com/office/powerpoint/2010/main" val="363154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MVNO</a:t>
            </a:r>
            <a:r>
              <a:rPr lang="ja-JP" altLang="en-US" dirty="0"/>
              <a:t>とは</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800" dirty="0" smtClean="0"/>
              <a:t>MVNO</a:t>
            </a:r>
            <a:r>
              <a:rPr kumimoji="1" lang="ja-JP" altLang="en-US" sz="2800" dirty="0" err="1" smtClean="0"/>
              <a:t>の提</a:t>
            </a:r>
            <a:r>
              <a:rPr kumimoji="1" lang="ja-JP" altLang="en-US" sz="2800" dirty="0" smtClean="0"/>
              <a:t>供する</a:t>
            </a:r>
            <a:r>
              <a:rPr lang="ja-JP" altLang="en-US" sz="2800" dirty="0"/>
              <a:t>通信</a:t>
            </a:r>
            <a:r>
              <a:rPr kumimoji="1" lang="ja-JP" altLang="en-US" sz="2800" dirty="0" smtClean="0"/>
              <a:t>サービス</a:t>
            </a:r>
            <a:endParaRPr kumimoji="1" lang="en-US" altLang="ja-JP" sz="2800" dirty="0" smtClean="0"/>
          </a:p>
          <a:p>
            <a:pPr marL="0" indent="0">
              <a:buNone/>
            </a:pPr>
            <a:r>
              <a:rPr lang="ja-JP" altLang="en-US" sz="2800" dirty="0" smtClean="0"/>
              <a:t>　　　－通信速度　遅い</a:t>
            </a:r>
            <a:endParaRPr kumimoji="1" lang="en-US" altLang="ja-JP" sz="2800" dirty="0" smtClean="0"/>
          </a:p>
          <a:p>
            <a:pPr marL="0" indent="0">
              <a:buNone/>
            </a:pPr>
            <a:r>
              <a:rPr lang="ja-JP" altLang="en-US" sz="2800" dirty="0"/>
              <a:t>　</a:t>
            </a:r>
            <a:r>
              <a:rPr lang="ja-JP" altLang="en-US" sz="2800" dirty="0" smtClean="0"/>
              <a:t>　　－</a:t>
            </a:r>
            <a:r>
              <a:rPr lang="ja-JP" altLang="en-US" sz="2400" dirty="0" smtClean="0"/>
              <a:t>速度制限のかかるデータ通信量の上限が低い</a:t>
            </a:r>
            <a:endParaRPr lang="en-US" altLang="ja-JP" sz="2400" dirty="0" smtClean="0"/>
          </a:p>
          <a:p>
            <a:pPr marL="0" indent="0">
              <a:buNone/>
            </a:pPr>
            <a:r>
              <a:rPr kumimoji="1" lang="ja-JP" altLang="en-US" sz="2800" dirty="0" smtClean="0">
                <a:solidFill>
                  <a:srgbClr val="C00000"/>
                </a:solidFill>
              </a:rPr>
              <a:t>　　　</a:t>
            </a:r>
            <a:r>
              <a:rPr kumimoji="1" lang="ja-JP" altLang="en-US" sz="2800" dirty="0" smtClean="0"/>
              <a:t>－</a:t>
            </a:r>
            <a:r>
              <a:rPr kumimoji="1" lang="ja-JP" altLang="en-US" sz="2800" dirty="0" smtClean="0">
                <a:solidFill>
                  <a:srgbClr val="C00000"/>
                </a:solidFill>
              </a:rPr>
              <a:t>月額料金　安い</a:t>
            </a:r>
            <a:endParaRPr lang="en-US" altLang="ja-JP" sz="2800" dirty="0">
              <a:solidFill>
                <a:srgbClr val="C00000"/>
              </a:solidFill>
            </a:endParaRPr>
          </a:p>
          <a:p>
            <a:pPr marL="0" indent="0">
              <a:buNone/>
            </a:pPr>
            <a:r>
              <a:rPr kumimoji="1" lang="ja-JP" altLang="en-US" sz="2800" dirty="0" smtClean="0">
                <a:solidFill>
                  <a:srgbClr val="C00000"/>
                </a:solidFill>
              </a:rPr>
              <a:t>　</a:t>
            </a:r>
            <a:r>
              <a:rPr lang="ja-JP" altLang="en-US" sz="2800" dirty="0">
                <a:solidFill>
                  <a:srgbClr val="C00000"/>
                </a:solidFill>
              </a:rPr>
              <a:t>　</a:t>
            </a:r>
            <a:r>
              <a:rPr kumimoji="1" lang="ja-JP" altLang="en-US" sz="2000" dirty="0" smtClean="0"/>
              <a:t>例えば</a:t>
            </a:r>
            <a:r>
              <a:rPr kumimoji="1" lang="en-US" altLang="ja-JP" sz="2000" dirty="0" smtClean="0"/>
              <a:t>…</a:t>
            </a:r>
            <a:endParaRPr kumimoji="1" lang="en-US" altLang="ja-JP" sz="1600" dirty="0" smtClean="0"/>
          </a:p>
          <a:p>
            <a:pPr marL="0" indent="0">
              <a:buNone/>
            </a:pPr>
            <a:endParaRPr kumimoji="1" lang="ja-JP" altLang="en-US" sz="2000" dirty="0">
              <a:solidFill>
                <a:schemeClr val="tx2">
                  <a:lumMod val="50000"/>
                </a:schemeClr>
              </a:solidFill>
            </a:endParaRPr>
          </a:p>
        </p:txBody>
      </p:sp>
      <p:sp>
        <p:nvSpPr>
          <p:cNvPr id="5" name="正方形/長方形 4"/>
          <p:cNvSpPr/>
          <p:nvPr/>
        </p:nvSpPr>
        <p:spPr>
          <a:xfrm>
            <a:off x="1043608" y="4115860"/>
            <a:ext cx="2988332" cy="2059429"/>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t>【MNO】</a:t>
            </a:r>
            <a:br>
              <a:rPr kumimoji="1" lang="en-US" altLang="ja-JP" sz="2800" dirty="0" smtClean="0"/>
            </a:br>
            <a:endParaRPr kumimoji="1" lang="en-US" altLang="ja-JP" sz="1200" dirty="0" smtClean="0"/>
          </a:p>
          <a:p>
            <a:pPr algn="ctr"/>
            <a:r>
              <a:rPr kumimoji="1" lang="en-US" altLang="ja-JP" dirty="0" smtClean="0"/>
              <a:t>NTT</a:t>
            </a:r>
            <a:r>
              <a:rPr kumimoji="1" lang="ja-JP" altLang="en-US" dirty="0" smtClean="0"/>
              <a:t>ドコモ</a:t>
            </a:r>
            <a:endParaRPr kumimoji="1" lang="en-US" altLang="ja-JP" dirty="0" smtClean="0"/>
          </a:p>
          <a:p>
            <a:pPr algn="ctr"/>
            <a:r>
              <a:rPr lang="ja-JP" altLang="en-US" sz="1600" dirty="0" smtClean="0"/>
              <a:t>「</a:t>
            </a:r>
            <a:r>
              <a:rPr lang="en-US" altLang="ja-JP" sz="1600" dirty="0" smtClean="0"/>
              <a:t>Xi</a:t>
            </a:r>
            <a:r>
              <a:rPr lang="ja-JP" altLang="en-US" sz="1600" dirty="0" smtClean="0"/>
              <a:t>パケ・ホーダイライト」</a:t>
            </a:r>
            <a:endParaRPr lang="en-US" altLang="ja-JP" sz="1600" dirty="0" smtClean="0"/>
          </a:p>
          <a:p>
            <a:pPr algn="ctr"/>
            <a:r>
              <a:rPr kumimoji="1" lang="ja-JP" altLang="en-US" dirty="0" smtClean="0"/>
              <a:t>月</a:t>
            </a:r>
            <a:r>
              <a:rPr kumimoji="1" lang="en-US" altLang="ja-JP" dirty="0" smtClean="0"/>
              <a:t>3GB</a:t>
            </a:r>
            <a:r>
              <a:rPr kumimoji="1" lang="ja-JP" altLang="en-US" dirty="0" smtClean="0"/>
              <a:t>の容量制限</a:t>
            </a:r>
            <a:endParaRPr kumimoji="1" lang="en-US" altLang="ja-JP" dirty="0" smtClean="0"/>
          </a:p>
          <a:p>
            <a:pPr algn="ctr"/>
            <a:r>
              <a:rPr kumimoji="1" lang="ja-JP" altLang="en-US" dirty="0" smtClean="0"/>
              <a:t>月額</a:t>
            </a:r>
            <a:r>
              <a:rPr kumimoji="1" lang="en-US" altLang="ja-JP" dirty="0" smtClean="0"/>
              <a:t>4700</a:t>
            </a:r>
            <a:r>
              <a:rPr kumimoji="1" lang="ja-JP" altLang="en-US" dirty="0" smtClean="0"/>
              <a:t>円</a:t>
            </a:r>
            <a:endParaRPr kumimoji="1" lang="ja-JP" altLang="en-US" dirty="0"/>
          </a:p>
        </p:txBody>
      </p:sp>
      <p:sp>
        <p:nvSpPr>
          <p:cNvPr id="6" name="正方形/長方形 5"/>
          <p:cNvSpPr/>
          <p:nvPr/>
        </p:nvSpPr>
        <p:spPr>
          <a:xfrm>
            <a:off x="5004048" y="4101792"/>
            <a:ext cx="2988332" cy="2059429"/>
          </a:xfrm>
          <a:prstGeom prst="rect">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2">
                    <a:lumMod val="50000"/>
                  </a:schemeClr>
                </a:solidFill>
              </a:rPr>
              <a:t>【MVNO】</a:t>
            </a:r>
          </a:p>
          <a:p>
            <a:pPr algn="ctr"/>
            <a:r>
              <a:rPr lang="ja-JP" altLang="en-US" sz="1200" dirty="0" smtClean="0">
                <a:solidFill>
                  <a:schemeClr val="tx2">
                    <a:lumMod val="50000"/>
                  </a:schemeClr>
                </a:solidFill>
              </a:rPr>
              <a:t>　</a:t>
            </a:r>
            <a:endParaRPr lang="en-US" altLang="ja-JP" sz="1200" dirty="0" smtClean="0">
              <a:solidFill>
                <a:schemeClr val="tx2">
                  <a:lumMod val="50000"/>
                </a:schemeClr>
              </a:solidFill>
            </a:endParaRPr>
          </a:p>
          <a:p>
            <a:pPr algn="ctr"/>
            <a:r>
              <a:rPr lang="en-US" altLang="ja-JP" dirty="0" smtClean="0">
                <a:solidFill>
                  <a:schemeClr val="tx2">
                    <a:lumMod val="50000"/>
                  </a:schemeClr>
                </a:solidFill>
              </a:rPr>
              <a:t>U-NEXT</a:t>
            </a:r>
          </a:p>
          <a:p>
            <a:pPr algn="ctr"/>
            <a:r>
              <a:rPr kumimoji="1" lang="ja-JP" altLang="en-US" sz="1600" dirty="0" smtClean="0">
                <a:solidFill>
                  <a:schemeClr val="tx2">
                    <a:lumMod val="50000"/>
                  </a:schemeClr>
                </a:solidFill>
              </a:rPr>
              <a:t>「</a:t>
            </a:r>
            <a:r>
              <a:rPr kumimoji="1" lang="en-US" altLang="ja-JP" sz="1600" dirty="0" smtClean="0">
                <a:solidFill>
                  <a:schemeClr val="tx2">
                    <a:lumMod val="50000"/>
                  </a:schemeClr>
                </a:solidFill>
              </a:rPr>
              <a:t>U-mobile*d </a:t>
            </a:r>
            <a:r>
              <a:rPr kumimoji="1" lang="ja-JP" altLang="en-US" sz="1600" dirty="0" smtClean="0">
                <a:solidFill>
                  <a:schemeClr val="tx2">
                    <a:lumMod val="50000"/>
                  </a:schemeClr>
                </a:solidFill>
              </a:rPr>
              <a:t>スタンダード」</a:t>
            </a:r>
            <a:endParaRPr kumimoji="1" lang="en-US" altLang="ja-JP" sz="1600" dirty="0" smtClean="0">
              <a:solidFill>
                <a:schemeClr val="tx2">
                  <a:lumMod val="50000"/>
                </a:schemeClr>
              </a:solidFill>
            </a:endParaRPr>
          </a:p>
          <a:p>
            <a:pPr algn="ctr"/>
            <a:r>
              <a:rPr kumimoji="1" lang="ja-JP" altLang="en-US" dirty="0" smtClean="0">
                <a:solidFill>
                  <a:schemeClr val="tx2">
                    <a:lumMod val="50000"/>
                  </a:schemeClr>
                </a:solidFill>
              </a:rPr>
              <a:t>月</a:t>
            </a:r>
            <a:r>
              <a:rPr kumimoji="1" lang="en-US" altLang="ja-JP" dirty="0" smtClean="0">
                <a:solidFill>
                  <a:schemeClr val="tx2">
                    <a:lumMod val="50000"/>
                  </a:schemeClr>
                </a:solidFill>
              </a:rPr>
              <a:t>3GB</a:t>
            </a:r>
            <a:r>
              <a:rPr kumimoji="1" lang="ja-JP" altLang="en-US" dirty="0" smtClean="0">
                <a:solidFill>
                  <a:schemeClr val="tx2">
                    <a:lumMod val="50000"/>
                  </a:schemeClr>
                </a:solidFill>
              </a:rPr>
              <a:t>の容量制限</a:t>
            </a:r>
            <a:endParaRPr kumimoji="1" lang="en-US" altLang="ja-JP" dirty="0" smtClean="0">
              <a:solidFill>
                <a:schemeClr val="tx2">
                  <a:lumMod val="50000"/>
                </a:schemeClr>
              </a:solidFill>
            </a:endParaRPr>
          </a:p>
          <a:p>
            <a:pPr algn="ctr"/>
            <a:r>
              <a:rPr lang="ja-JP" altLang="en-US" dirty="0" smtClean="0">
                <a:solidFill>
                  <a:schemeClr val="tx2">
                    <a:lumMod val="50000"/>
                  </a:schemeClr>
                </a:solidFill>
              </a:rPr>
              <a:t>月額</a:t>
            </a:r>
            <a:r>
              <a:rPr lang="en-US" altLang="ja-JP" dirty="0" smtClean="0">
                <a:solidFill>
                  <a:schemeClr val="tx2">
                    <a:lumMod val="50000"/>
                  </a:schemeClr>
                </a:solidFill>
              </a:rPr>
              <a:t>1680</a:t>
            </a:r>
            <a:r>
              <a:rPr lang="ja-JP" altLang="en-US" dirty="0" smtClean="0">
                <a:solidFill>
                  <a:schemeClr val="tx2">
                    <a:lumMod val="50000"/>
                  </a:schemeClr>
                </a:solidFill>
              </a:rPr>
              <a:t>円</a:t>
            </a:r>
            <a:endParaRPr kumimoji="1" lang="en-US" altLang="ja-JP" dirty="0" smtClean="0">
              <a:solidFill>
                <a:schemeClr val="tx2">
                  <a:lumMod val="50000"/>
                </a:schemeClr>
              </a:solidFill>
            </a:endParaRPr>
          </a:p>
        </p:txBody>
      </p:sp>
      <p:sp>
        <p:nvSpPr>
          <p:cNvPr id="4" name="スライド番号プレースホルダー 3"/>
          <p:cNvSpPr>
            <a:spLocks noGrp="1"/>
          </p:cNvSpPr>
          <p:nvPr>
            <p:ph type="sldNum" sz="quarter" idx="12"/>
          </p:nvPr>
        </p:nvSpPr>
        <p:spPr/>
        <p:txBody>
          <a:bodyPr/>
          <a:lstStyle/>
          <a:p>
            <a:fld id="{8FCB0E20-3610-4BAB-9E3E-B93FD1A1D935}" type="slidenum">
              <a:rPr kumimoji="1" lang="ja-JP" altLang="en-US" smtClean="0"/>
              <a:t>4</a:t>
            </a:fld>
            <a:endParaRPr kumimoji="1" lang="ja-JP" altLang="en-US"/>
          </a:p>
        </p:txBody>
      </p:sp>
    </p:spTree>
    <p:extLst>
      <p:ext uri="{BB962C8B-B14F-4D97-AF65-F5344CB8AC3E}">
        <p14:creationId xmlns:p14="http://schemas.microsoft.com/office/powerpoint/2010/main" val="3156006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pPr algn="l"/>
            <a:r>
              <a:rPr kumimoji="1" lang="en-US" altLang="ja-JP" sz="4800" dirty="0" smtClean="0"/>
              <a:t>2.</a:t>
            </a:r>
            <a:r>
              <a:rPr kumimoji="1" lang="ja-JP" altLang="en-US" sz="4800" dirty="0" smtClean="0"/>
              <a:t>需要曲線・費用曲線の推定</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5</a:t>
            </a:fld>
            <a:endParaRPr kumimoji="1" lang="ja-JP" altLang="en-US"/>
          </a:p>
        </p:txBody>
      </p:sp>
    </p:spTree>
    <p:extLst>
      <p:ext uri="{BB962C8B-B14F-4D97-AF65-F5344CB8AC3E}">
        <p14:creationId xmlns:p14="http://schemas.microsoft.com/office/powerpoint/2010/main" val="34751003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l"/>
            <a:r>
              <a:rPr kumimoji="1" lang="ja-JP" altLang="en-US" sz="4800" dirty="0" smtClean="0"/>
              <a:t>需要曲線の推定</a:t>
            </a:r>
            <a:endParaRPr kumimoji="1" lang="ja-JP" altLang="en-US" sz="4800" dirty="0"/>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6</a:t>
            </a:fld>
            <a:endParaRPr kumimoji="1" lang="ja-JP" altLang="en-US"/>
          </a:p>
        </p:txBody>
      </p:sp>
    </p:spTree>
    <p:extLst>
      <p:ext uri="{BB962C8B-B14F-4D97-AF65-F5344CB8AC3E}">
        <p14:creationId xmlns:p14="http://schemas.microsoft.com/office/powerpoint/2010/main" val="4060088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使用し</a:t>
            </a:r>
            <a:r>
              <a:rPr lang="ja-JP" altLang="en-US" dirty="0" smtClean="0"/>
              <a:t>たデータ</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en-US" altLang="ja-JP" sz="2400" dirty="0"/>
              <a:t>2005</a:t>
            </a:r>
            <a:r>
              <a:rPr lang="ja-JP" altLang="ja-JP" sz="2400" dirty="0"/>
              <a:t>年</a:t>
            </a:r>
            <a:r>
              <a:rPr lang="en-US" altLang="ja-JP" sz="2400" dirty="0"/>
              <a:t>1</a:t>
            </a:r>
            <a:r>
              <a:rPr lang="ja-JP" altLang="ja-JP" sz="2400" dirty="0"/>
              <a:t>月から</a:t>
            </a:r>
            <a:r>
              <a:rPr lang="en-US" altLang="ja-JP" sz="2400" dirty="0"/>
              <a:t>2014</a:t>
            </a:r>
            <a:r>
              <a:rPr lang="ja-JP" altLang="ja-JP" sz="2400" dirty="0"/>
              <a:t>年</a:t>
            </a:r>
            <a:r>
              <a:rPr lang="en-US" altLang="ja-JP" sz="2400" dirty="0"/>
              <a:t>3</a:t>
            </a:r>
            <a:r>
              <a:rPr lang="ja-JP" altLang="ja-JP" sz="2400" dirty="0"/>
              <a:t>月までの</a:t>
            </a:r>
            <a:r>
              <a:rPr lang="en-US" altLang="ja-JP" sz="2400" dirty="0" smtClean="0"/>
              <a:t>110</a:t>
            </a:r>
            <a:r>
              <a:rPr lang="ja-JP" altLang="ja-JP" sz="2400" dirty="0" smtClean="0"/>
              <a:t>の</a:t>
            </a:r>
            <a:r>
              <a:rPr lang="ja-JP" altLang="ja-JP" sz="2400" dirty="0"/>
              <a:t>月次</a:t>
            </a:r>
            <a:r>
              <a:rPr lang="ja-JP" altLang="ja-JP" sz="2400" dirty="0" smtClean="0"/>
              <a:t>データ</a:t>
            </a:r>
            <a:endParaRPr lang="en-US" altLang="ja-JP" sz="2400" dirty="0" smtClean="0"/>
          </a:p>
          <a:p>
            <a:pPr marL="0" indent="0">
              <a:buNone/>
            </a:pPr>
            <a:endParaRPr lang="en-US" altLang="ja-JP" sz="2400" dirty="0" smtClean="0"/>
          </a:p>
          <a:p>
            <a:pPr marL="0" indent="0">
              <a:buNone/>
            </a:pPr>
            <a:endParaRPr lang="en-US" altLang="ja-JP" sz="2400" dirty="0" smtClean="0"/>
          </a:p>
          <a:p>
            <a:pPr marL="0" indent="0">
              <a:buNone/>
            </a:pPr>
            <a:endParaRPr lang="en-US" altLang="ja-JP" sz="2400" dirty="0" smtClean="0"/>
          </a:p>
        </p:txBody>
      </p:sp>
      <p:graphicFrame>
        <p:nvGraphicFramePr>
          <p:cNvPr id="4" name="表 3"/>
          <p:cNvGraphicFramePr>
            <a:graphicFrameLocks noGrp="1"/>
          </p:cNvGraphicFramePr>
          <p:nvPr>
            <p:extLst>
              <p:ext uri="{D42A27DB-BD31-4B8C-83A1-F6EECF244321}">
                <p14:modId xmlns:p14="http://schemas.microsoft.com/office/powerpoint/2010/main" val="203612570"/>
              </p:ext>
            </p:extLst>
          </p:nvPr>
        </p:nvGraphicFramePr>
        <p:xfrm>
          <a:off x="611560" y="2204863"/>
          <a:ext cx="7848872" cy="3924440"/>
        </p:xfrm>
        <a:graphic>
          <a:graphicData uri="http://schemas.openxmlformats.org/drawingml/2006/table">
            <a:tbl>
              <a:tblPr>
                <a:tableStyleId>{5C22544A-7EE6-4342-B048-85BDC9FD1C3A}</a:tableStyleId>
              </a:tblPr>
              <a:tblGrid>
                <a:gridCol w="2010189"/>
                <a:gridCol w="2014757"/>
                <a:gridCol w="3823926"/>
              </a:tblGrid>
              <a:tr h="454465">
                <a:tc>
                  <a:txBody>
                    <a:bodyPr/>
                    <a:lstStyle/>
                    <a:p>
                      <a:pPr algn="l" fontAlgn="ctr"/>
                      <a:r>
                        <a:rPr lang="ja-JP" altLang="en-US" sz="1600" u="none" strike="noStrike" dirty="0">
                          <a:effectLst/>
                        </a:rPr>
                        <a:t>変数名</a:t>
                      </a:r>
                      <a:endParaRPr lang="ja-JP" altLang="en-US" sz="1600" b="0" i="0" u="none" strike="noStrike" dirty="0">
                        <a:solidFill>
                          <a:srgbClr val="000000"/>
                        </a:solidFill>
                        <a:effectLst/>
                        <a:latin typeface="ＭＳ Ｐゴシック"/>
                      </a:endParaRPr>
                    </a:p>
                  </a:txBody>
                  <a:tcPr marL="9525" marR="9525" marT="9525" marB="0" anchor="ctr">
                    <a:solidFill>
                      <a:schemeClr val="accent5">
                        <a:lumMod val="40000"/>
                        <a:lumOff val="60000"/>
                      </a:schemeClr>
                    </a:solidFill>
                  </a:tcPr>
                </a:tc>
                <a:tc>
                  <a:txBody>
                    <a:bodyPr/>
                    <a:lstStyle/>
                    <a:p>
                      <a:pPr algn="l" fontAlgn="ctr"/>
                      <a:r>
                        <a:rPr lang="ja-JP" altLang="en-US" sz="1600" u="none" strike="noStrike" dirty="0">
                          <a:effectLst/>
                        </a:rPr>
                        <a:t>出所</a:t>
                      </a:r>
                      <a:endParaRPr lang="ja-JP" altLang="en-US" sz="1600" b="0" i="0" u="none" strike="noStrike" dirty="0">
                        <a:solidFill>
                          <a:srgbClr val="000000"/>
                        </a:solidFill>
                        <a:effectLst/>
                        <a:latin typeface="ＭＳ Ｐゴシック"/>
                      </a:endParaRPr>
                    </a:p>
                  </a:txBody>
                  <a:tcPr marL="9525" marR="9525" marT="9525" marB="0" anchor="ctr">
                    <a:solidFill>
                      <a:schemeClr val="accent5">
                        <a:lumMod val="40000"/>
                        <a:lumOff val="60000"/>
                      </a:schemeClr>
                    </a:solidFill>
                  </a:tcPr>
                </a:tc>
                <a:tc>
                  <a:txBody>
                    <a:bodyPr/>
                    <a:lstStyle/>
                    <a:p>
                      <a:pPr algn="l" fontAlgn="ctr"/>
                      <a:r>
                        <a:rPr lang="ja-JP" altLang="en-US" sz="1600" u="none" strike="noStrike" dirty="0">
                          <a:effectLst/>
                        </a:rPr>
                        <a:t>説明</a:t>
                      </a:r>
                      <a:endParaRPr lang="ja-JP" altLang="en-US" sz="1600" b="0" i="0" u="none" strike="noStrike" dirty="0">
                        <a:solidFill>
                          <a:srgbClr val="000000"/>
                        </a:solidFill>
                        <a:effectLst/>
                        <a:latin typeface="ＭＳ Ｐゴシック"/>
                      </a:endParaRPr>
                    </a:p>
                  </a:txBody>
                  <a:tcPr marL="9525" marR="9525" marT="9525" marB="0" anchor="ctr">
                    <a:solidFill>
                      <a:schemeClr val="accent5">
                        <a:lumMod val="40000"/>
                        <a:lumOff val="60000"/>
                      </a:schemeClr>
                    </a:solidFill>
                  </a:tcPr>
                </a:tc>
              </a:tr>
              <a:tr h="693995">
                <a:tc>
                  <a:txBody>
                    <a:bodyPr/>
                    <a:lstStyle/>
                    <a:p>
                      <a:pPr algn="l" fontAlgn="ctr"/>
                      <a:r>
                        <a:rPr lang="ja-JP" altLang="en-US" sz="1600" u="none" strike="noStrike">
                          <a:effectLst/>
                        </a:rPr>
                        <a:t>契約数</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電気通信事業者協会</a:t>
                      </a:r>
                      <a:br>
                        <a:rPr lang="zh-TW" altLang="en-US" sz="1600" u="none" strike="noStrike">
                          <a:effectLst/>
                        </a:rPr>
                      </a:br>
                      <a:r>
                        <a:rPr lang="zh-TW" altLang="en-US" sz="1600" u="none" strike="noStrike">
                          <a:effectLst/>
                        </a:rPr>
                        <a:t>「携帯電話契約数」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携帯電話契約数で、</a:t>
                      </a:r>
                      <a:r>
                        <a:rPr lang="en-US" altLang="ja-JP" sz="1600" u="none" strike="noStrike" dirty="0">
                          <a:effectLst/>
                        </a:rPr>
                        <a:t>PHS</a:t>
                      </a:r>
                      <a:r>
                        <a:rPr lang="ja-JP" altLang="en-US" sz="1600" u="none" strike="noStrike" dirty="0">
                          <a:effectLst/>
                        </a:rPr>
                        <a:t>・</a:t>
                      </a:r>
                      <a:r>
                        <a:rPr lang="en-US" altLang="ja-JP" sz="1600" u="none" strike="noStrike" dirty="0">
                          <a:effectLst/>
                        </a:rPr>
                        <a:t>BWA</a:t>
                      </a:r>
                      <a:r>
                        <a:rPr lang="ja-JP" altLang="en-US" sz="1600" u="none" strike="noStrike" dirty="0">
                          <a:effectLst/>
                        </a:rPr>
                        <a:t>は</a:t>
                      </a:r>
                      <a:r>
                        <a:rPr lang="ja-JP" altLang="en-US" sz="1600" u="none" strike="noStrike" dirty="0" smtClean="0">
                          <a:effectLst/>
                        </a:rPr>
                        <a:t>含まれない（</a:t>
                      </a:r>
                      <a:r>
                        <a:rPr lang="ja-JP" altLang="en-US" sz="1600" u="none" strike="noStrike" dirty="0">
                          <a:effectLst/>
                        </a:rPr>
                        <a:t>単位：万件）</a:t>
                      </a:r>
                      <a:endParaRPr lang="ja-JP" altLang="en-US" sz="1600" b="0" i="0" u="none" strike="noStrike" dirty="0">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dirty="0">
                          <a:effectLst/>
                        </a:rPr>
                        <a:t>携帯電話通信の価格</a:t>
                      </a:r>
                      <a:endParaRPr lang="ja-JP" altLang="en-US" sz="1600" b="0" i="0" u="none" strike="noStrike" dirty="0">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a:t>
                      </a:r>
                      <a:br>
                        <a:rPr lang="zh-TW" altLang="en-US" sz="1600" u="none" strike="noStrike">
                          <a:effectLst/>
                        </a:rPr>
                      </a:br>
                      <a:r>
                        <a:rPr lang="zh-TW" altLang="en-US" sz="1600" u="none" strike="noStrike">
                          <a:effectLst/>
                        </a:rPr>
                        <a:t>「消費者物価指数」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平成</a:t>
                      </a:r>
                      <a:r>
                        <a:rPr lang="en-US" altLang="ja-JP" sz="1600" u="none" strike="noStrike">
                          <a:effectLst/>
                        </a:rPr>
                        <a:t>22</a:t>
                      </a:r>
                      <a:r>
                        <a:rPr lang="ja-JP" altLang="en-US" sz="1600" u="none" strike="noStrike">
                          <a:effectLst/>
                        </a:rPr>
                        <a:t>年基準消費者物価指数 のうち、</a:t>
                      </a:r>
                      <a:br>
                        <a:rPr lang="ja-JP" altLang="en-US" sz="1600" u="none" strike="noStrike">
                          <a:effectLst/>
                        </a:rPr>
                      </a:br>
                      <a:r>
                        <a:rPr lang="ja-JP" altLang="en-US" sz="1600" u="none" strike="noStrike">
                          <a:effectLst/>
                        </a:rPr>
                        <a:t>携帯電話通信料の消費者物価指数</a:t>
                      </a:r>
                      <a:endParaRPr lang="ja-JP" altLang="en-US" sz="1600" b="0" i="0" u="none" strike="noStrike">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実質所得</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総務省「家計調査」</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総務省「家計調査」の家計</a:t>
                      </a:r>
                      <a:r>
                        <a:rPr lang="ja-JP" altLang="en-US" sz="1600" u="none" strike="noStrike" dirty="0" smtClean="0">
                          <a:effectLst/>
                        </a:rPr>
                        <a:t>所得を、</a:t>
                      </a:r>
                      <a:r>
                        <a:rPr lang="en-US" altLang="ja-JP" sz="1600" u="none" strike="noStrike" dirty="0" smtClean="0">
                          <a:effectLst/>
                        </a:rPr>
                        <a:t>CPI</a:t>
                      </a:r>
                      <a:r>
                        <a:rPr lang="ja-JP" altLang="en-US" sz="1600" u="none" strike="noStrike" dirty="0" smtClean="0">
                          <a:effectLst/>
                        </a:rPr>
                        <a:t>を使って実質化したもの（</a:t>
                      </a:r>
                      <a:r>
                        <a:rPr lang="ja-JP" altLang="en-US" sz="1600" u="none" strike="noStrike" dirty="0">
                          <a:effectLst/>
                        </a:rPr>
                        <a:t>単位：円）</a:t>
                      </a:r>
                      <a:endParaRPr lang="ja-JP" altLang="en-US" sz="1600" b="0" i="0" u="none" strike="noStrike" dirty="0">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携帯電話機の価格</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zh-TW" altLang="en-US" sz="1600" u="none" strike="noStrike">
                          <a:effectLst/>
                        </a:rPr>
                        <a:t>総務省</a:t>
                      </a:r>
                      <a:br>
                        <a:rPr lang="zh-TW" altLang="en-US" sz="1600" u="none" strike="noStrike">
                          <a:effectLst/>
                        </a:rPr>
                      </a:br>
                      <a:r>
                        <a:rPr lang="zh-TW" altLang="en-US" sz="1600" u="none" strike="noStrike">
                          <a:effectLst/>
                        </a:rPr>
                        <a:t>「消費者物価指数」</a:t>
                      </a:r>
                      <a:endParaRPr lang="zh-TW"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平成</a:t>
                      </a:r>
                      <a:r>
                        <a:rPr lang="en-US" altLang="ja-JP" sz="1600" u="none" strike="noStrike">
                          <a:effectLst/>
                        </a:rPr>
                        <a:t>22</a:t>
                      </a:r>
                      <a:r>
                        <a:rPr lang="ja-JP" altLang="en-US" sz="1600" u="none" strike="noStrike">
                          <a:effectLst/>
                        </a:rPr>
                        <a:t>年基準消費者物価指数 のうち、</a:t>
                      </a:r>
                      <a:br>
                        <a:rPr lang="ja-JP" altLang="en-US" sz="1600" u="none" strike="noStrike">
                          <a:effectLst/>
                        </a:rPr>
                      </a:br>
                      <a:r>
                        <a:rPr lang="ja-JP" altLang="en-US" sz="1600" u="none" strike="noStrike">
                          <a:effectLst/>
                        </a:rPr>
                        <a:t>携帯電話の消費者物価指数</a:t>
                      </a:r>
                      <a:endParaRPr lang="ja-JP" altLang="en-US" sz="1600" b="0" i="0" u="none" strike="noStrike">
                        <a:solidFill>
                          <a:srgbClr val="000000"/>
                        </a:solidFill>
                        <a:effectLst/>
                        <a:latin typeface="ＭＳ Ｐゴシック"/>
                      </a:endParaRPr>
                    </a:p>
                  </a:txBody>
                  <a:tcPr marL="9525" marR="9525" marT="9525" marB="0" anchor="ctr"/>
                </a:tc>
              </a:tr>
              <a:tr h="693995">
                <a:tc>
                  <a:txBody>
                    <a:bodyPr/>
                    <a:lstStyle/>
                    <a:p>
                      <a:pPr algn="l" fontAlgn="ctr"/>
                      <a:r>
                        <a:rPr lang="ja-JP" altLang="en-US" sz="1600" u="none" strike="noStrike">
                          <a:effectLst/>
                        </a:rPr>
                        <a:t>月ダミー</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a:effectLst/>
                        </a:rPr>
                        <a:t>　</a:t>
                      </a:r>
                      <a:endParaRPr lang="ja-JP" altLang="en-US" sz="1600" b="0" i="0" u="none" strike="noStrike">
                        <a:solidFill>
                          <a:srgbClr val="000000"/>
                        </a:solidFill>
                        <a:effectLst/>
                        <a:latin typeface="ＭＳ Ｐゴシック"/>
                      </a:endParaRPr>
                    </a:p>
                  </a:txBody>
                  <a:tcPr marL="9525" marR="9525" marT="9525" marB="0" anchor="ctr"/>
                </a:tc>
                <a:tc>
                  <a:txBody>
                    <a:bodyPr/>
                    <a:lstStyle/>
                    <a:p>
                      <a:pPr algn="l" fontAlgn="ctr"/>
                      <a:r>
                        <a:rPr lang="ja-JP" altLang="en-US" sz="1600" u="none" strike="noStrike" dirty="0">
                          <a:effectLst/>
                        </a:rPr>
                        <a:t>基準月＝</a:t>
                      </a:r>
                      <a:r>
                        <a:rPr lang="en-US" altLang="ja-JP" sz="1600" u="none" strike="noStrike" dirty="0">
                          <a:effectLst/>
                        </a:rPr>
                        <a:t>3</a:t>
                      </a:r>
                      <a:r>
                        <a:rPr lang="ja-JP" altLang="en-US" sz="1600" u="none" strike="noStrike" dirty="0">
                          <a:effectLst/>
                        </a:rPr>
                        <a:t>月</a:t>
                      </a:r>
                      <a:endParaRPr lang="ja-JP" altLang="en-US" sz="1600" b="0" i="0" u="none" strike="noStrike" dirty="0">
                        <a:solidFill>
                          <a:srgbClr val="000000"/>
                        </a:solidFill>
                        <a:effectLst/>
                        <a:latin typeface="ＭＳ Ｐゴシック"/>
                      </a:endParaRPr>
                    </a:p>
                  </a:txBody>
                  <a:tcPr marL="9525" marR="9525" marT="9525" marB="0" anchor="ctr"/>
                </a:tc>
              </a:tr>
            </a:tbl>
          </a:graphicData>
        </a:graphic>
      </p:graphicFrame>
      <p:sp>
        <p:nvSpPr>
          <p:cNvPr id="5" name="スライド番号プレースホルダー 4"/>
          <p:cNvSpPr>
            <a:spLocks noGrp="1"/>
          </p:cNvSpPr>
          <p:nvPr>
            <p:ph type="sldNum" sz="quarter" idx="12"/>
          </p:nvPr>
        </p:nvSpPr>
        <p:spPr/>
        <p:txBody>
          <a:bodyPr/>
          <a:lstStyle/>
          <a:p>
            <a:fld id="{8FCB0E20-3610-4BAB-9E3E-B93FD1A1D935}" type="slidenum">
              <a:rPr kumimoji="1" lang="ja-JP" altLang="en-US" smtClean="0"/>
              <a:t>7</a:t>
            </a:fld>
            <a:endParaRPr kumimoji="1" lang="ja-JP" altLang="en-US"/>
          </a:p>
        </p:txBody>
      </p:sp>
    </p:spTree>
    <p:extLst>
      <p:ext uri="{BB962C8B-B14F-4D97-AF65-F5344CB8AC3E}">
        <p14:creationId xmlns:p14="http://schemas.microsoft.com/office/powerpoint/2010/main" val="3524487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36599" y="1628800"/>
            <a:ext cx="3502207" cy="4356484"/>
          </a:xfrm>
          <a:prstGeom prst="rect">
            <a:avLst/>
          </a:prstGeom>
          <a:solidFill>
            <a:schemeClr val="accent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3"/>
          <p:cNvSpPr>
            <a:spLocks noGrp="1"/>
          </p:cNvSpPr>
          <p:nvPr>
            <p:ph sz="half" idx="1"/>
          </p:nvPr>
        </p:nvSpPr>
        <p:spPr>
          <a:xfrm>
            <a:off x="457200" y="1952836"/>
            <a:ext cx="4038600" cy="4173327"/>
          </a:xfrm>
        </p:spPr>
        <p:txBody>
          <a:bodyPr/>
          <a:lstStyle/>
          <a:p>
            <a:pPr marL="0" indent="0">
              <a:buNone/>
            </a:pPr>
            <a:r>
              <a:rPr kumimoji="1" lang="ja-JP" altLang="en-US" dirty="0" smtClean="0"/>
              <a:t>　</a:t>
            </a:r>
            <a:r>
              <a:rPr kumimoji="1" lang="en-US" altLang="ja-JP" dirty="0" smtClean="0"/>
              <a:t>Step1</a:t>
            </a:r>
          </a:p>
          <a:p>
            <a:pPr marL="0" indent="0">
              <a:buNone/>
            </a:pPr>
            <a:r>
              <a:rPr lang="ja-JP" altLang="en-US" dirty="0" smtClean="0"/>
              <a:t>　</a:t>
            </a:r>
            <a:r>
              <a:rPr lang="en-US" altLang="ja-JP" sz="2400" dirty="0" smtClean="0"/>
              <a:t>Granger</a:t>
            </a:r>
            <a:r>
              <a:rPr lang="ja-JP" altLang="en-US" sz="2400" dirty="0"/>
              <a:t>因果性</a:t>
            </a:r>
            <a:r>
              <a:rPr lang="ja-JP" altLang="en-US" sz="2400" dirty="0" smtClean="0"/>
              <a:t>の検定</a:t>
            </a:r>
            <a:endParaRPr kumimoji="1" lang="ja-JP" altLang="en-US" dirty="0"/>
          </a:p>
        </p:txBody>
      </p:sp>
      <p:sp>
        <p:nvSpPr>
          <p:cNvPr id="2" name="タイトル 1"/>
          <p:cNvSpPr>
            <a:spLocks noGrp="1"/>
          </p:cNvSpPr>
          <p:nvPr>
            <p:ph type="title"/>
          </p:nvPr>
        </p:nvSpPr>
        <p:spPr/>
        <p:txBody>
          <a:bodyPr>
            <a:normAutofit fontScale="90000"/>
          </a:bodyPr>
          <a:lstStyle/>
          <a:p>
            <a:r>
              <a:rPr kumimoji="1" lang="en-US" altLang="ja-JP" dirty="0" smtClean="0"/>
              <a:t>ARMAX</a:t>
            </a:r>
            <a:r>
              <a:rPr lang="ja-JP" altLang="en-US" dirty="0" smtClean="0"/>
              <a:t>で需要の価格弾力性の推定</a:t>
            </a:r>
            <a:endParaRPr kumimoji="1" lang="ja-JP" altLang="en-US" dirty="0"/>
          </a:p>
        </p:txBody>
      </p:sp>
      <p:sp>
        <p:nvSpPr>
          <p:cNvPr id="9" name="正方形/長方形 8"/>
          <p:cNvSpPr/>
          <p:nvPr/>
        </p:nvSpPr>
        <p:spPr>
          <a:xfrm>
            <a:off x="4755495" y="1645797"/>
            <a:ext cx="3502207" cy="4356484"/>
          </a:xfrm>
          <a:prstGeom prst="rect">
            <a:avLst/>
          </a:prstGeom>
          <a:solidFill>
            <a:schemeClr val="accent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4"/>
          <p:cNvSpPr>
            <a:spLocks noGrp="1"/>
          </p:cNvSpPr>
          <p:nvPr>
            <p:ph sz="half" idx="2"/>
          </p:nvPr>
        </p:nvSpPr>
        <p:spPr>
          <a:xfrm>
            <a:off x="4927045" y="1916832"/>
            <a:ext cx="3380184" cy="4209331"/>
          </a:xfrm>
        </p:spPr>
        <p:txBody>
          <a:bodyPr/>
          <a:lstStyle/>
          <a:p>
            <a:pPr marL="0" indent="0">
              <a:buNone/>
            </a:pPr>
            <a:r>
              <a:rPr kumimoji="1" lang="en-US" altLang="ja-JP" dirty="0" smtClean="0"/>
              <a:t>Step2</a:t>
            </a:r>
          </a:p>
          <a:p>
            <a:pPr marL="0" indent="0">
              <a:buNone/>
            </a:pPr>
            <a:r>
              <a:rPr lang="ja-JP" altLang="en-US" sz="2400" dirty="0" smtClean="0"/>
              <a:t>定常化の処理</a:t>
            </a:r>
            <a:endParaRPr lang="en-US" altLang="ja-JP" sz="2400" dirty="0" smtClean="0"/>
          </a:p>
          <a:p>
            <a:pPr marL="0" indent="0">
              <a:buNone/>
            </a:pPr>
            <a:endParaRPr kumimoji="1" lang="en-US" altLang="ja-JP" sz="2400" dirty="0" smtClean="0"/>
          </a:p>
          <a:p>
            <a:pPr marL="0" indent="0">
              <a:buNone/>
            </a:pPr>
            <a:r>
              <a:rPr lang="ja-JP" altLang="en-US" sz="2400" dirty="0" smtClean="0"/>
              <a:t>対数</a:t>
            </a:r>
            <a:endParaRPr lang="en-US" altLang="ja-JP" sz="2400" dirty="0" smtClean="0"/>
          </a:p>
          <a:p>
            <a:pPr marL="0" indent="0">
              <a:buNone/>
            </a:pPr>
            <a:r>
              <a:rPr lang="en-US" altLang="ja-JP" sz="2400" dirty="0" smtClean="0"/>
              <a:t>1</a:t>
            </a:r>
            <a:r>
              <a:rPr lang="ja-JP" altLang="en-US" sz="2400" dirty="0" smtClean="0"/>
              <a:t>階階差</a:t>
            </a:r>
            <a:endParaRPr lang="en-US" altLang="ja-JP" sz="2400" dirty="0"/>
          </a:p>
          <a:p>
            <a:pPr marL="0" indent="0">
              <a:buNone/>
            </a:pPr>
            <a:endParaRPr kumimoji="1" lang="en-US" altLang="ja-JP" sz="2400" dirty="0" smtClean="0"/>
          </a:p>
          <a:p>
            <a:pPr marL="0" indent="0">
              <a:buNone/>
            </a:pPr>
            <a:r>
              <a:rPr kumimoji="1" lang="en-US" altLang="ja-JP" sz="2000" dirty="0" smtClean="0"/>
              <a:t>ADF</a:t>
            </a:r>
            <a:r>
              <a:rPr kumimoji="1" lang="ja-JP" altLang="en-US" sz="2000" dirty="0" smtClean="0"/>
              <a:t>検定で弱定常性に</a:t>
            </a:r>
            <a:endParaRPr kumimoji="1" lang="en-US" altLang="ja-JP" sz="2000" dirty="0" smtClean="0"/>
          </a:p>
          <a:p>
            <a:pPr marL="0" indent="0">
              <a:buNone/>
            </a:pPr>
            <a:r>
              <a:rPr kumimoji="1" lang="ja-JP" altLang="en-US" sz="2000" dirty="0" smtClean="0"/>
              <a:t>なっていることを確認</a:t>
            </a:r>
            <a:endParaRPr kumimoji="1" lang="en-US" altLang="ja-JP" sz="2000" dirty="0" smtClean="0"/>
          </a:p>
          <a:p>
            <a:pPr marL="0" indent="0">
              <a:buNone/>
            </a:pPr>
            <a:endParaRPr kumimoji="1" lang="en-US" altLang="ja-JP" sz="2000" dirty="0" smtClean="0"/>
          </a:p>
          <a:p>
            <a:pPr marL="0" indent="0">
              <a:buNone/>
            </a:pPr>
            <a:endParaRPr kumimoji="1" lang="en-US" altLang="ja-JP" dirty="0"/>
          </a:p>
        </p:txBody>
      </p:sp>
      <p:graphicFrame>
        <p:nvGraphicFramePr>
          <p:cNvPr id="10" name="表 9"/>
          <p:cNvGraphicFramePr>
            <a:graphicFrameLocks noGrp="1"/>
          </p:cNvGraphicFramePr>
          <p:nvPr>
            <p:extLst>
              <p:ext uri="{D42A27DB-BD31-4B8C-83A1-F6EECF244321}">
                <p14:modId xmlns:p14="http://schemas.microsoft.com/office/powerpoint/2010/main" val="857560326"/>
              </p:ext>
            </p:extLst>
          </p:nvPr>
        </p:nvGraphicFramePr>
        <p:xfrm>
          <a:off x="817094" y="3645024"/>
          <a:ext cx="3341216" cy="1077305"/>
        </p:xfrm>
        <a:graphic>
          <a:graphicData uri="http://schemas.openxmlformats.org/drawingml/2006/table">
            <a:tbl>
              <a:tblPr/>
              <a:tblGrid>
                <a:gridCol w="1217401"/>
                <a:gridCol w="1304629"/>
                <a:gridCol w="819186"/>
              </a:tblGrid>
              <a:tr h="401979">
                <a:tc>
                  <a:txBody>
                    <a:bodyPr/>
                    <a:lstStyle/>
                    <a:p>
                      <a:pPr algn="l" fontAlgn="ctr"/>
                      <a:r>
                        <a:rPr lang="es-ES_tradnl" sz="1400" b="0" i="0" u="none" strike="noStrike" dirty="0">
                          <a:solidFill>
                            <a:srgbClr val="000000"/>
                          </a:solidFill>
                          <a:effectLst/>
                          <a:latin typeface="Times New Roman"/>
                        </a:rPr>
                        <a:t>Equation</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_tradnl" sz="1400" b="0" i="0" u="none" strike="noStrike" dirty="0">
                          <a:solidFill>
                            <a:srgbClr val="000000"/>
                          </a:solidFill>
                          <a:effectLst/>
                          <a:latin typeface="Times New Roman"/>
                        </a:rPr>
                        <a:t>Exclueded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es-ES_tradnl" sz="1400" b="0" i="0" u="none" strike="noStrike" dirty="0">
                          <a:solidFill>
                            <a:srgbClr val="000000"/>
                          </a:solidFill>
                          <a:effectLst/>
                          <a:latin typeface="メイリオ"/>
                        </a:rPr>
                        <a:t>p</a:t>
                      </a:r>
                      <a:r>
                        <a:rPr lang="ja-JP" altLang="en-US" sz="1400" b="0" i="0" u="none" strike="noStrike" dirty="0">
                          <a:solidFill>
                            <a:srgbClr val="000000"/>
                          </a:solidFill>
                          <a:effectLst/>
                          <a:latin typeface="メイリオ"/>
                        </a:rPr>
                        <a:t>値</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337663">
                <a:tc>
                  <a:txBody>
                    <a:bodyPr/>
                    <a:lstStyle/>
                    <a:p>
                      <a:pPr algn="l" fontAlgn="ctr"/>
                      <a:r>
                        <a:rPr lang="zh-CN" altLang="en-US" sz="1200" b="0" i="0" u="none" strike="noStrike">
                          <a:solidFill>
                            <a:srgbClr val="000000"/>
                          </a:solidFill>
                          <a:effectLst/>
                          <a:latin typeface="Meiryo UI"/>
                        </a:rPr>
                        <a:t>契約数（対数）</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l" fontAlgn="ctr"/>
                      <a:r>
                        <a:rPr lang="zh-CN" altLang="en-US" sz="1200" b="0" i="0" u="none" strike="noStrike" dirty="0">
                          <a:solidFill>
                            <a:srgbClr val="000000"/>
                          </a:solidFill>
                          <a:effectLst/>
                          <a:latin typeface="Meiryo UI"/>
                        </a:rPr>
                        <a:t>価格（対数）</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r" fontAlgn="ctr"/>
                      <a:r>
                        <a:rPr lang="en-US" altLang="ja-JP" sz="1600" b="0" i="0" u="none" strike="noStrike" dirty="0">
                          <a:solidFill>
                            <a:srgbClr val="000000"/>
                          </a:solidFill>
                          <a:effectLst/>
                          <a:latin typeface="Times New Roman"/>
                        </a:rPr>
                        <a:t>0.721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337663">
                <a:tc>
                  <a:txBody>
                    <a:bodyPr/>
                    <a:lstStyle/>
                    <a:p>
                      <a:pPr algn="l" fontAlgn="ctr"/>
                      <a:r>
                        <a:rPr lang="zh-CN" altLang="en-US" sz="1200" b="0" i="0" u="none" strike="noStrike">
                          <a:solidFill>
                            <a:srgbClr val="000000"/>
                          </a:solidFill>
                          <a:effectLst/>
                          <a:latin typeface="Meiryo UI"/>
                        </a:rPr>
                        <a:t>価格（対数）</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zh-CN" altLang="en-US" sz="1200" b="0" i="0" u="none" strike="noStrike" dirty="0">
                          <a:solidFill>
                            <a:srgbClr val="000000"/>
                          </a:solidFill>
                          <a:effectLst/>
                          <a:latin typeface="Meiryo UI"/>
                        </a:rPr>
                        <a:t>契約数（対数）</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600" b="0" i="0" u="none" strike="noStrike" dirty="0">
                          <a:solidFill>
                            <a:srgbClr val="000000"/>
                          </a:solidFill>
                          <a:effectLst/>
                          <a:latin typeface="Times New Roman"/>
                        </a:rPr>
                        <a:t>0.604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8</a:t>
            </a:fld>
            <a:endParaRPr kumimoji="1" lang="ja-JP" altLang="en-US"/>
          </a:p>
        </p:txBody>
      </p:sp>
    </p:spTree>
    <p:extLst>
      <p:ext uri="{BB962C8B-B14F-4D97-AF65-F5344CB8AC3E}">
        <p14:creationId xmlns:p14="http://schemas.microsoft.com/office/powerpoint/2010/main" val="1791782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736599" y="1628800"/>
            <a:ext cx="3502207" cy="4356484"/>
          </a:xfrm>
          <a:prstGeom prst="rect">
            <a:avLst/>
          </a:prstGeom>
          <a:solidFill>
            <a:schemeClr val="accent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3"/>
          <p:cNvSpPr>
            <a:spLocks noGrp="1"/>
          </p:cNvSpPr>
          <p:nvPr>
            <p:ph sz="half" idx="1"/>
          </p:nvPr>
        </p:nvSpPr>
        <p:spPr>
          <a:xfrm>
            <a:off x="827584" y="1952836"/>
            <a:ext cx="3411222" cy="4173327"/>
          </a:xfrm>
        </p:spPr>
        <p:txBody>
          <a:bodyPr>
            <a:normAutofit/>
          </a:bodyPr>
          <a:lstStyle/>
          <a:p>
            <a:pPr marL="0" indent="0">
              <a:buNone/>
            </a:pPr>
            <a:r>
              <a:rPr kumimoji="1" lang="en-US" altLang="ja-JP" dirty="0" smtClean="0"/>
              <a:t>Step3</a:t>
            </a:r>
          </a:p>
          <a:p>
            <a:pPr marL="0" indent="0">
              <a:buNone/>
            </a:pPr>
            <a:r>
              <a:rPr lang="en-US" altLang="ja-JP" sz="2000" dirty="0" smtClean="0"/>
              <a:t>ARMAX</a:t>
            </a:r>
            <a:r>
              <a:rPr lang="ja-JP" altLang="en-US" sz="2000" dirty="0" smtClean="0"/>
              <a:t>モデルの中で</a:t>
            </a:r>
            <a:r>
              <a:rPr kumimoji="1" lang="en-US" altLang="ja-JP" sz="2000" dirty="0" smtClean="0"/>
              <a:t>AIC</a:t>
            </a:r>
            <a:r>
              <a:rPr kumimoji="1" lang="ja-JP" altLang="en-US" sz="2000" dirty="0" smtClean="0"/>
              <a:t>が</a:t>
            </a:r>
            <a:r>
              <a:rPr lang="ja-JP" altLang="en-US" sz="2000" dirty="0"/>
              <a:t>最も</a:t>
            </a:r>
            <a:r>
              <a:rPr kumimoji="1" lang="ja-JP" altLang="en-US" sz="2000" dirty="0" smtClean="0"/>
              <a:t>小さいものを選択</a:t>
            </a:r>
            <a:endParaRPr kumimoji="1" lang="ja-JP" altLang="en-US" sz="2000" dirty="0"/>
          </a:p>
        </p:txBody>
      </p:sp>
      <p:sp>
        <p:nvSpPr>
          <p:cNvPr id="2" name="タイトル 1"/>
          <p:cNvSpPr>
            <a:spLocks noGrp="1"/>
          </p:cNvSpPr>
          <p:nvPr>
            <p:ph type="title"/>
          </p:nvPr>
        </p:nvSpPr>
        <p:spPr/>
        <p:txBody>
          <a:bodyPr>
            <a:normAutofit fontScale="90000"/>
          </a:bodyPr>
          <a:lstStyle/>
          <a:p>
            <a:r>
              <a:rPr kumimoji="1" lang="en-US" altLang="ja-JP" dirty="0" smtClean="0"/>
              <a:t>ARMAX</a:t>
            </a:r>
            <a:r>
              <a:rPr lang="ja-JP" altLang="en-US" dirty="0" smtClean="0"/>
              <a:t>で需要の価格弾力性の推定</a:t>
            </a:r>
            <a:endParaRPr kumimoji="1" lang="ja-JP" altLang="en-US" dirty="0"/>
          </a:p>
        </p:txBody>
      </p:sp>
      <p:sp>
        <p:nvSpPr>
          <p:cNvPr id="9" name="正方形/長方形 8"/>
          <p:cNvSpPr/>
          <p:nvPr/>
        </p:nvSpPr>
        <p:spPr>
          <a:xfrm>
            <a:off x="4755495" y="1645797"/>
            <a:ext cx="3502207" cy="4356484"/>
          </a:xfrm>
          <a:prstGeom prst="rect">
            <a:avLst/>
          </a:prstGeom>
          <a:solidFill>
            <a:schemeClr val="accent1">
              <a:alpha val="2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4"/>
          <p:cNvSpPr>
            <a:spLocks noGrp="1"/>
          </p:cNvSpPr>
          <p:nvPr>
            <p:ph sz="half" idx="2"/>
          </p:nvPr>
        </p:nvSpPr>
        <p:spPr>
          <a:xfrm>
            <a:off x="4927045" y="1916832"/>
            <a:ext cx="3380184" cy="4209331"/>
          </a:xfrm>
        </p:spPr>
        <p:txBody>
          <a:bodyPr>
            <a:normAutofit/>
          </a:bodyPr>
          <a:lstStyle/>
          <a:p>
            <a:pPr marL="0" indent="0">
              <a:buNone/>
            </a:pPr>
            <a:r>
              <a:rPr kumimoji="1" lang="en-US" altLang="ja-JP" dirty="0" smtClean="0"/>
              <a:t>Step4</a:t>
            </a:r>
          </a:p>
          <a:p>
            <a:pPr marL="0" indent="0">
              <a:buNone/>
            </a:pPr>
            <a:r>
              <a:rPr kumimoji="1" lang="ja-JP" altLang="en-US" sz="2000" dirty="0" smtClean="0"/>
              <a:t>系列相関の消滅の確認し、</a:t>
            </a:r>
            <a:endParaRPr kumimoji="1" lang="en-US" altLang="ja-JP" sz="2000" dirty="0" smtClean="0"/>
          </a:p>
          <a:p>
            <a:pPr marL="0" indent="0">
              <a:buNone/>
            </a:pPr>
            <a:r>
              <a:rPr lang="ja-JP" altLang="en-US" sz="2000" dirty="0" smtClean="0"/>
              <a:t>価格</a:t>
            </a:r>
            <a:r>
              <a:rPr lang="ja-JP" altLang="en-US" sz="2000" dirty="0"/>
              <a:t>弾力性</a:t>
            </a:r>
            <a:r>
              <a:rPr lang="ja-JP" altLang="en-US" sz="2000" dirty="0" smtClean="0"/>
              <a:t>の推定値を</a:t>
            </a:r>
            <a:endParaRPr lang="en-US" altLang="ja-JP" sz="2000" dirty="0" smtClean="0"/>
          </a:p>
          <a:p>
            <a:pPr marL="0" indent="0">
              <a:buNone/>
            </a:pPr>
            <a:r>
              <a:rPr lang="ja-JP" altLang="en-US" sz="2000" dirty="0" smtClean="0"/>
              <a:t>確認する</a:t>
            </a:r>
            <a:endParaRPr lang="en-US" altLang="ja-JP" sz="2000" dirty="0" smtClean="0"/>
          </a:p>
          <a:p>
            <a:pPr marL="0" indent="0">
              <a:buNone/>
            </a:pPr>
            <a:endParaRPr kumimoji="1" lang="en-US" altLang="ja-JP" sz="2000" dirty="0"/>
          </a:p>
          <a:p>
            <a:pPr marL="0" indent="0">
              <a:buNone/>
            </a:pPr>
            <a:endParaRPr lang="en-US" altLang="ja-JP" sz="2000" dirty="0" smtClean="0"/>
          </a:p>
          <a:p>
            <a:pPr marL="0" indent="0">
              <a:buNone/>
            </a:pPr>
            <a:endParaRPr kumimoji="1" lang="en-US" altLang="ja-JP" sz="2000" dirty="0"/>
          </a:p>
          <a:p>
            <a:pPr marL="0" indent="0">
              <a:buNone/>
            </a:pPr>
            <a:endParaRPr lang="en-US" altLang="ja-JP" sz="2000" dirty="0" smtClean="0"/>
          </a:p>
          <a:p>
            <a:pPr marL="0" indent="0">
              <a:buNone/>
            </a:pPr>
            <a:endParaRPr kumimoji="1" lang="en-US" altLang="ja-JP" sz="2000" dirty="0"/>
          </a:p>
          <a:p>
            <a:pPr marL="0" indent="0">
              <a:buNone/>
            </a:pPr>
            <a:r>
              <a:rPr lang="ja-JP" altLang="en-US" sz="2400" dirty="0"/>
              <a:t>余剰分析で</a:t>
            </a:r>
            <a:r>
              <a:rPr lang="ja-JP" altLang="en-US" sz="2400" dirty="0" smtClean="0"/>
              <a:t>は使用せず</a:t>
            </a:r>
            <a:endParaRPr kumimoji="1" lang="en-US" altLang="ja-JP" sz="2400" dirty="0" smtClean="0"/>
          </a:p>
          <a:p>
            <a:pPr marL="0" indent="0">
              <a:buNone/>
            </a:pPr>
            <a:endParaRPr kumimoji="1" lang="en-US" altLang="ja-JP" dirty="0" smtClean="0"/>
          </a:p>
        </p:txBody>
      </p:sp>
      <p:graphicFrame>
        <p:nvGraphicFramePr>
          <p:cNvPr id="10" name="表 9"/>
          <p:cNvGraphicFramePr>
            <a:graphicFrameLocks noGrp="1"/>
          </p:cNvGraphicFramePr>
          <p:nvPr>
            <p:extLst>
              <p:ext uri="{D42A27DB-BD31-4B8C-83A1-F6EECF244321}">
                <p14:modId xmlns:p14="http://schemas.microsoft.com/office/powerpoint/2010/main" val="1206771698"/>
              </p:ext>
            </p:extLst>
          </p:nvPr>
        </p:nvGraphicFramePr>
        <p:xfrm>
          <a:off x="1269116" y="3212976"/>
          <a:ext cx="2582804" cy="2556287"/>
        </p:xfrm>
        <a:graphic>
          <a:graphicData uri="http://schemas.openxmlformats.org/drawingml/2006/table">
            <a:tbl>
              <a:tblPr/>
              <a:tblGrid>
                <a:gridCol w="1365196"/>
                <a:gridCol w="1217608"/>
              </a:tblGrid>
              <a:tr h="311741">
                <a:tc>
                  <a:txBody>
                    <a:bodyPr/>
                    <a:lstStyle/>
                    <a:p>
                      <a:pPr algn="ctr" fontAlgn="ctr"/>
                      <a:r>
                        <a:rPr lang="ja-JP" altLang="en-US" sz="1100" b="0" i="0" u="none" strike="noStrike" dirty="0">
                          <a:solidFill>
                            <a:srgbClr val="000000"/>
                          </a:solidFill>
                          <a:effectLst/>
                          <a:latin typeface="メイリオ"/>
                        </a:rPr>
                        <a:t>モデル</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ES_tradnl" sz="1100" b="0" i="0" u="none" strike="noStrike">
                          <a:solidFill>
                            <a:srgbClr val="000000"/>
                          </a:solidFill>
                          <a:effectLst/>
                          <a:latin typeface="Times New Roman"/>
                        </a:rPr>
                        <a:t>AIC</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9394">
                <a:tc>
                  <a:txBody>
                    <a:bodyPr/>
                    <a:lstStyle/>
                    <a:p>
                      <a:pPr algn="l" fontAlgn="ctr"/>
                      <a:r>
                        <a:rPr lang="es-ES_tradnl" sz="1100" b="0" i="0" u="none" strike="noStrike" dirty="0">
                          <a:solidFill>
                            <a:srgbClr val="000000"/>
                          </a:solidFill>
                          <a:effectLst/>
                          <a:latin typeface="Times New Roman"/>
                        </a:rPr>
                        <a:t>AR(1)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ctr" fontAlgn="ctr"/>
                      <a:r>
                        <a:rPr lang="en-US" altLang="ja-JP" sz="1400" b="0" i="0" u="none" strike="noStrike" dirty="0">
                          <a:solidFill>
                            <a:srgbClr val="000000"/>
                          </a:solidFill>
                          <a:effectLst/>
                          <a:latin typeface="Times New Roman"/>
                        </a:rPr>
                        <a:t>-972.13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249394">
                <a:tc>
                  <a:txBody>
                    <a:bodyPr/>
                    <a:lstStyle/>
                    <a:p>
                      <a:pPr algn="l" fontAlgn="ctr"/>
                      <a:r>
                        <a:rPr lang="es-ES_tradnl" sz="1100" b="0" i="0" u="none" strike="noStrike" dirty="0">
                          <a:solidFill>
                            <a:srgbClr val="000000"/>
                          </a:solidFill>
                          <a:effectLst/>
                          <a:latin typeface="Times New Roman"/>
                        </a:rPr>
                        <a:t>MA(1)</a:t>
                      </a:r>
                    </a:p>
                  </a:txBody>
                  <a:tcPr marL="9525" marR="9525" marT="9525" marB="0" anchor="ctr">
                    <a:lnL>
                      <a:noFill/>
                    </a:lnL>
                    <a:lnR>
                      <a:noFill/>
                    </a:lnR>
                    <a:lnT>
                      <a:noFill/>
                    </a:lnT>
                    <a:lnB>
                      <a:noFill/>
                    </a:lnB>
                    <a:solidFill>
                      <a:schemeClr val="bg1"/>
                    </a:solidFill>
                  </a:tcPr>
                </a:tc>
                <a:tc>
                  <a:txBody>
                    <a:bodyPr/>
                    <a:lstStyle/>
                    <a:p>
                      <a:pPr algn="ctr" fontAlgn="ctr"/>
                      <a:r>
                        <a:rPr lang="en-US" altLang="ja-JP" sz="1400" b="0" i="0" u="none" strike="noStrike" dirty="0">
                          <a:solidFill>
                            <a:srgbClr val="000000"/>
                          </a:solidFill>
                          <a:effectLst/>
                          <a:latin typeface="Times New Roman"/>
                        </a:rPr>
                        <a:t>-972.14</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dirty="0">
                          <a:solidFill>
                            <a:srgbClr val="000000"/>
                          </a:solidFill>
                          <a:effectLst/>
                          <a:latin typeface="Times New Roman"/>
                        </a:rPr>
                        <a:t>AR(1)  MA(1)</a:t>
                      </a:r>
                    </a:p>
                  </a:txBody>
                  <a:tcPr marL="9525" marR="9525" marT="9525" marB="0" anchor="ctr">
                    <a:lnL>
                      <a:noFill/>
                    </a:lnL>
                    <a:lnR>
                      <a:noFill/>
                    </a:lnR>
                    <a:lnT>
                      <a:noFill/>
                    </a:lnT>
                    <a:lnB>
                      <a:noFill/>
                    </a:lnB>
                    <a:solidFill>
                      <a:schemeClr val="bg1"/>
                    </a:solidFill>
                  </a:tcPr>
                </a:tc>
                <a:tc>
                  <a:txBody>
                    <a:bodyPr/>
                    <a:lstStyle/>
                    <a:p>
                      <a:pPr algn="ctr" fontAlgn="ctr"/>
                      <a:r>
                        <a:rPr lang="en-US" altLang="ja-JP" sz="1400" b="0" i="0" u="none" strike="noStrike" dirty="0">
                          <a:solidFill>
                            <a:srgbClr val="000000"/>
                          </a:solidFill>
                          <a:effectLst/>
                          <a:latin typeface="Times New Roman"/>
                        </a:rPr>
                        <a:t>-975.06</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dirty="0">
                          <a:solidFill>
                            <a:srgbClr val="000000"/>
                          </a:solidFill>
                          <a:effectLst/>
                          <a:latin typeface="Times New Roman"/>
                        </a:rPr>
                        <a:t>AR(2)</a:t>
                      </a:r>
                    </a:p>
                  </a:txBody>
                  <a:tcPr marL="9525" marR="9525" marT="9525" marB="0" anchor="ctr">
                    <a:lnL>
                      <a:noFill/>
                    </a:lnL>
                    <a:lnR>
                      <a:noFill/>
                    </a:lnR>
                    <a:lnT>
                      <a:noFill/>
                    </a:lnT>
                    <a:lnB>
                      <a:noFill/>
                    </a:lnB>
                    <a:solidFill>
                      <a:srgbClr val="FFFFFF"/>
                    </a:solidFill>
                  </a:tcPr>
                </a:tc>
                <a:tc>
                  <a:txBody>
                    <a:bodyPr/>
                    <a:lstStyle/>
                    <a:p>
                      <a:pPr algn="ctr" fontAlgn="ctr"/>
                      <a:r>
                        <a:rPr lang="en-US" altLang="ja-JP" sz="1400" b="0" i="0" u="none" strike="noStrike" dirty="0">
                          <a:solidFill>
                            <a:srgbClr val="000000"/>
                          </a:solidFill>
                          <a:effectLst/>
                          <a:latin typeface="Times New Roman"/>
                        </a:rPr>
                        <a:t>-972.35</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a:solidFill>
                            <a:srgbClr val="000000"/>
                          </a:solidFill>
                          <a:effectLst/>
                          <a:latin typeface="Times New Roman"/>
                        </a:rPr>
                        <a:t>MA(2)</a:t>
                      </a:r>
                    </a:p>
                  </a:txBody>
                  <a:tcPr marL="9525" marR="9525" marT="9525" marB="0" anchor="ctr">
                    <a:lnL>
                      <a:noFill/>
                    </a:lnL>
                    <a:lnR>
                      <a:noFill/>
                    </a:lnR>
                    <a:lnT>
                      <a:noFill/>
                    </a:lnT>
                    <a:lnB>
                      <a:noFill/>
                    </a:lnB>
                    <a:solidFill>
                      <a:srgbClr val="FFFFFF"/>
                    </a:solidFill>
                  </a:tcPr>
                </a:tc>
                <a:tc>
                  <a:txBody>
                    <a:bodyPr/>
                    <a:lstStyle/>
                    <a:p>
                      <a:pPr algn="ctr" fontAlgn="ctr"/>
                      <a:r>
                        <a:rPr lang="en-US" altLang="ja-JP" sz="1400" b="0" i="0" u="none" strike="noStrike" dirty="0">
                          <a:solidFill>
                            <a:srgbClr val="000000"/>
                          </a:solidFill>
                          <a:effectLst/>
                          <a:latin typeface="Times New Roman"/>
                        </a:rPr>
                        <a:t>-972.37</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a:solidFill>
                            <a:srgbClr val="000000"/>
                          </a:solidFill>
                          <a:effectLst/>
                          <a:latin typeface="Times New Roman"/>
                        </a:rPr>
                        <a:t>AR(2)  MA(1)</a:t>
                      </a:r>
                    </a:p>
                  </a:txBody>
                  <a:tcPr marL="9525" marR="9525" marT="9525" marB="0" anchor="ctr">
                    <a:lnL>
                      <a:noFill/>
                    </a:lnL>
                    <a:lnR>
                      <a:noFill/>
                    </a:lnR>
                    <a:lnT>
                      <a:noFill/>
                    </a:lnT>
                    <a:lnB>
                      <a:noFill/>
                    </a:lnB>
                    <a:solidFill>
                      <a:srgbClr val="FFFFFF"/>
                    </a:solidFill>
                  </a:tcPr>
                </a:tc>
                <a:tc>
                  <a:txBody>
                    <a:bodyPr/>
                    <a:lstStyle/>
                    <a:p>
                      <a:pPr algn="ctr" fontAlgn="ctr"/>
                      <a:r>
                        <a:rPr lang="en-US" altLang="ja-JP" sz="1400" b="0" i="0" u="none" strike="noStrike" dirty="0">
                          <a:solidFill>
                            <a:srgbClr val="000000"/>
                          </a:solidFill>
                          <a:effectLst/>
                          <a:latin typeface="Times New Roman"/>
                        </a:rPr>
                        <a:t>-970.37</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a:solidFill>
                            <a:srgbClr val="000000"/>
                          </a:solidFill>
                          <a:effectLst/>
                          <a:latin typeface="Times New Roman"/>
                        </a:rPr>
                        <a:t>AR(3) </a:t>
                      </a:r>
                    </a:p>
                  </a:txBody>
                  <a:tcPr marL="9525" marR="9525" marT="9525" marB="0" anchor="ctr">
                    <a:lnL>
                      <a:noFill/>
                    </a:lnL>
                    <a:lnR>
                      <a:noFill/>
                    </a:lnR>
                    <a:lnT>
                      <a:noFill/>
                    </a:lnT>
                    <a:lnB>
                      <a:noFill/>
                    </a:lnB>
                    <a:solidFill>
                      <a:srgbClr val="FFFFFF"/>
                    </a:solidFill>
                  </a:tcPr>
                </a:tc>
                <a:tc>
                  <a:txBody>
                    <a:bodyPr/>
                    <a:lstStyle/>
                    <a:p>
                      <a:pPr algn="ctr" fontAlgn="ctr"/>
                      <a:r>
                        <a:rPr lang="en-US" altLang="ja-JP" sz="1400" b="0" i="0" u="none" strike="noStrike" dirty="0">
                          <a:solidFill>
                            <a:srgbClr val="000000"/>
                          </a:solidFill>
                          <a:effectLst/>
                          <a:latin typeface="Times New Roman"/>
                        </a:rPr>
                        <a:t>-972.15</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a:solidFill>
                            <a:srgbClr val="000000"/>
                          </a:solidFill>
                          <a:effectLst/>
                          <a:latin typeface="Times New Roman"/>
                        </a:rPr>
                        <a:t>AR(3)  MA(1)</a:t>
                      </a:r>
                    </a:p>
                  </a:txBody>
                  <a:tcPr marL="9525" marR="9525" marT="9525" marB="0" anchor="ctr">
                    <a:lnL>
                      <a:noFill/>
                    </a:lnL>
                    <a:lnR>
                      <a:noFill/>
                    </a:lnR>
                    <a:lnT>
                      <a:noFill/>
                    </a:lnT>
                    <a:lnB>
                      <a:noFill/>
                    </a:lnB>
                    <a:solidFill>
                      <a:srgbClr val="FFFFFF"/>
                    </a:solidFill>
                  </a:tcPr>
                </a:tc>
                <a:tc>
                  <a:txBody>
                    <a:bodyPr/>
                    <a:lstStyle/>
                    <a:p>
                      <a:pPr algn="ctr" fontAlgn="ctr"/>
                      <a:r>
                        <a:rPr lang="en-US" altLang="ja-JP" sz="1400" b="0" i="0" u="none" strike="noStrike" dirty="0">
                          <a:solidFill>
                            <a:srgbClr val="000000"/>
                          </a:solidFill>
                          <a:effectLst/>
                          <a:latin typeface="Times New Roman"/>
                        </a:rPr>
                        <a:t>-970.18</a:t>
                      </a:r>
                    </a:p>
                  </a:txBody>
                  <a:tcPr marL="9525" marR="9525" marT="9525" marB="0" anchor="ctr">
                    <a:lnL>
                      <a:noFill/>
                    </a:lnL>
                    <a:lnR>
                      <a:noFill/>
                    </a:lnR>
                    <a:lnT>
                      <a:noFill/>
                    </a:lnT>
                    <a:lnB>
                      <a:noFill/>
                    </a:lnB>
                    <a:solidFill>
                      <a:srgbClr val="FFFFFF"/>
                    </a:solidFill>
                  </a:tcPr>
                </a:tc>
              </a:tr>
              <a:tr h="249394">
                <a:tc>
                  <a:txBody>
                    <a:bodyPr/>
                    <a:lstStyle/>
                    <a:p>
                      <a:pPr algn="l" fontAlgn="ctr"/>
                      <a:r>
                        <a:rPr lang="es-ES_tradnl" sz="1100" b="0" i="0" u="none" strike="noStrike">
                          <a:solidFill>
                            <a:srgbClr val="000000"/>
                          </a:solidFill>
                          <a:effectLst/>
                          <a:latin typeface="Times New Roman"/>
                        </a:rPr>
                        <a:t>AR(3)  MA(2)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effectLst/>
                          <a:latin typeface="Times New Roman"/>
                        </a:rPr>
                        <a:t>-970.41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78707496"/>
              </p:ext>
            </p:extLst>
          </p:nvPr>
        </p:nvGraphicFramePr>
        <p:xfrm>
          <a:off x="4992706" y="3824040"/>
          <a:ext cx="2999676" cy="1189136"/>
        </p:xfrm>
        <a:graphic>
          <a:graphicData uri="http://schemas.openxmlformats.org/drawingml/2006/table">
            <a:tbl>
              <a:tblPr/>
              <a:tblGrid>
                <a:gridCol w="749919"/>
                <a:gridCol w="749919"/>
                <a:gridCol w="749919"/>
                <a:gridCol w="749919"/>
              </a:tblGrid>
              <a:tr h="518521">
                <a:tc gridSpan="4">
                  <a:txBody>
                    <a:bodyPr/>
                    <a:lstStyle/>
                    <a:p>
                      <a:pPr algn="ctr" fontAlgn="ctr"/>
                      <a:r>
                        <a:rPr lang="ja-JP" altLang="en-US" sz="1600" b="0" i="0" u="none" strike="noStrike" dirty="0">
                          <a:solidFill>
                            <a:srgbClr val="000000"/>
                          </a:solidFill>
                          <a:effectLst/>
                          <a:latin typeface="メイリオ"/>
                        </a:rPr>
                        <a:t>需要の価格弾力性</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12743">
                <a:tc>
                  <a:txBody>
                    <a:bodyPr/>
                    <a:lstStyle/>
                    <a:p>
                      <a:pPr algn="ctr" fontAlgn="ctr"/>
                      <a:r>
                        <a:rPr lang="ja-JP" altLang="en-US" sz="1200" b="0" i="0" u="none" strike="noStrike">
                          <a:solidFill>
                            <a:srgbClr val="000000"/>
                          </a:solidFill>
                          <a:effectLst/>
                          <a:latin typeface="メイリオ"/>
                        </a:rPr>
                        <a:t>推定値</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S_tradnl" sz="1200" b="0" i="0" u="none" strike="noStrike" dirty="0">
                          <a:solidFill>
                            <a:srgbClr val="000000"/>
                          </a:solidFill>
                          <a:effectLst/>
                          <a:latin typeface="メイリオ"/>
                        </a:rPr>
                        <a:t>p</a:t>
                      </a:r>
                      <a:r>
                        <a:rPr lang="ja-JP" altLang="en-US" sz="1200" b="0" i="0" u="none" strike="noStrike" dirty="0">
                          <a:solidFill>
                            <a:srgbClr val="000000"/>
                          </a:solidFill>
                          <a:effectLst/>
                          <a:latin typeface="メイリオ"/>
                        </a:rPr>
                        <a:t>値</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ctr"/>
                      <a:r>
                        <a:rPr lang="en-US" altLang="ja-JP" sz="1200" b="0" i="0" u="none" strike="noStrike" dirty="0">
                          <a:solidFill>
                            <a:srgbClr val="000000"/>
                          </a:solidFill>
                          <a:effectLst/>
                          <a:latin typeface="メイリオ"/>
                        </a:rPr>
                        <a:t>95</a:t>
                      </a:r>
                      <a:r>
                        <a:rPr lang="ja-JP" altLang="en-US" sz="1200" b="0" i="0" u="none" strike="noStrike" dirty="0">
                          <a:solidFill>
                            <a:srgbClr val="000000"/>
                          </a:solidFill>
                          <a:effectLst/>
                          <a:latin typeface="メイリオ"/>
                        </a:rPr>
                        <a:t>％信頼区間</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kumimoji="1" lang="ja-JP" altLang="en-US"/>
                    </a:p>
                  </a:txBody>
                  <a:tcPr/>
                </a:tc>
              </a:tr>
              <a:tr h="457872">
                <a:tc>
                  <a:txBody>
                    <a:bodyPr/>
                    <a:lstStyle/>
                    <a:p>
                      <a:pPr algn="r" fontAlgn="ctr"/>
                      <a:r>
                        <a:rPr lang="en-US" altLang="ja-JP" sz="1400" b="0" i="0" u="none" strike="noStrike" dirty="0">
                          <a:solidFill>
                            <a:srgbClr val="000000"/>
                          </a:solidFill>
                          <a:effectLst/>
                          <a:latin typeface="Times New Roman"/>
                        </a:rPr>
                        <a:t>-0.014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altLang="ja-JP" sz="1400" b="0" i="0" u="none" strike="noStrike" dirty="0">
                          <a:solidFill>
                            <a:srgbClr val="000000"/>
                          </a:solidFill>
                          <a:effectLst/>
                          <a:latin typeface="Times New Roman"/>
                        </a:rPr>
                        <a:t>0.945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400" b="0" i="0" u="none" strike="noStrike" dirty="0">
                          <a:solidFill>
                            <a:srgbClr val="000000"/>
                          </a:solidFill>
                          <a:effectLst/>
                          <a:latin typeface="Times New Roman"/>
                        </a:rPr>
                        <a:t>-0.4047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ctr"/>
                      <a:r>
                        <a:rPr lang="en-US" altLang="ja-JP" sz="1400" b="0" i="0" u="none" strike="noStrike" dirty="0">
                          <a:solidFill>
                            <a:srgbClr val="000000"/>
                          </a:solidFill>
                          <a:effectLst/>
                          <a:latin typeface="Times New Roman"/>
                        </a:rPr>
                        <a:t>0.3774</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11" name="円/楕円 10"/>
          <p:cNvSpPr/>
          <p:nvPr/>
        </p:nvSpPr>
        <p:spPr>
          <a:xfrm>
            <a:off x="2781926" y="3987812"/>
            <a:ext cx="936104" cy="324036"/>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8FCB0E20-3610-4BAB-9E3E-B93FD1A1D935}" type="slidenum">
              <a:rPr kumimoji="1" lang="ja-JP" altLang="en-US" smtClean="0"/>
              <a:t>9</a:t>
            </a:fld>
            <a:endParaRPr kumimoji="1" lang="ja-JP" altLang="en-US"/>
          </a:p>
        </p:txBody>
      </p:sp>
    </p:spTree>
    <p:extLst>
      <p:ext uri="{BB962C8B-B14F-4D97-AF65-F5344CB8AC3E}">
        <p14:creationId xmlns:p14="http://schemas.microsoft.com/office/powerpoint/2010/main" val="4061966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統一）">
      <a:majorFont>
        <a:latin typeface="Times New Roman"/>
        <a:ea typeface="メイリオ"/>
        <a:cs typeface=""/>
      </a:majorFont>
      <a:minorFont>
        <a:latin typeface="Times New Roman"/>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626</TotalTime>
  <Words>1193</Words>
  <Application>Microsoft Office PowerPoint</Application>
  <PresentationFormat>画面に合わせる (4:3)</PresentationFormat>
  <Paragraphs>310</Paragraphs>
  <Slides>26</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26</vt:i4>
      </vt:variant>
    </vt:vector>
  </HeadingPairs>
  <TitlesOfParts>
    <vt:vector size="28" baseType="lpstr">
      <vt:lpstr>Office ​​テーマ</vt:lpstr>
      <vt:lpstr>ワークシート</vt:lpstr>
      <vt:lpstr>移動体通信の経済分析</vt:lpstr>
      <vt:lpstr>1.MVNOとは</vt:lpstr>
      <vt:lpstr>MVNOとは</vt:lpstr>
      <vt:lpstr>MVNOとは</vt:lpstr>
      <vt:lpstr>2.需要曲線・費用曲線の推定</vt:lpstr>
      <vt:lpstr>需要曲線の推定</vt:lpstr>
      <vt:lpstr>使用したデータ</vt:lpstr>
      <vt:lpstr>ARMAXで需要の価格弾力性の推定</vt:lpstr>
      <vt:lpstr>ARMAXで需要の価格弾力性の推定</vt:lpstr>
      <vt:lpstr>PowerPoint プレゼンテーション</vt:lpstr>
      <vt:lpstr>費用曲線の推定</vt:lpstr>
      <vt:lpstr>PowerPoint プレゼンテーション</vt:lpstr>
      <vt:lpstr>PowerPoint プレゼンテーション</vt:lpstr>
      <vt:lpstr>PowerPoint プレゼンテーション</vt:lpstr>
      <vt:lpstr>3.需要曲線・費用曲線 　による余剰分析</vt:lpstr>
      <vt:lpstr>PowerPoint プレゼンテーション</vt:lpstr>
      <vt:lpstr>4.数値解析法による 　余剰分析</vt:lpstr>
      <vt:lpstr>数値解析法による余剰分析</vt:lpstr>
      <vt:lpstr>数値解析法による余剰分析</vt:lpstr>
      <vt:lpstr>数値解析法による余剰分析</vt:lpstr>
      <vt:lpstr>4.VARを使った余剰分析</vt:lpstr>
      <vt:lpstr>使用したデータ</vt:lpstr>
      <vt:lpstr>VARによる余剰分析</vt:lpstr>
      <vt:lpstr>VARによる余剰分析</vt:lpstr>
      <vt:lpstr>5.おわりに</vt:lpstr>
      <vt:lpstr>分析の限界と今後の課題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ISHIZAKI.A</dc:creator>
  <cp:lastModifiedBy>Windows ユーザー</cp:lastModifiedBy>
  <cp:revision>67</cp:revision>
  <dcterms:created xsi:type="dcterms:W3CDTF">2015-07-25T03:57:49Z</dcterms:created>
  <dcterms:modified xsi:type="dcterms:W3CDTF">2015-07-28T22:57:16Z</dcterms:modified>
</cp:coreProperties>
</file>