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94" r:id="rId4"/>
    <p:sldId id="259" r:id="rId5"/>
    <p:sldId id="260" r:id="rId6"/>
    <p:sldId id="258" r:id="rId7"/>
    <p:sldId id="261" r:id="rId8"/>
    <p:sldId id="263" r:id="rId9"/>
    <p:sldId id="264" r:id="rId10"/>
    <p:sldId id="262" r:id="rId11"/>
    <p:sldId id="289" r:id="rId12"/>
    <p:sldId id="265" r:id="rId13"/>
    <p:sldId id="266" r:id="rId14"/>
    <p:sldId id="287" r:id="rId15"/>
    <p:sldId id="283" r:id="rId16"/>
    <p:sldId id="290" r:id="rId17"/>
    <p:sldId id="267" r:id="rId18"/>
    <p:sldId id="288" r:id="rId19"/>
    <p:sldId id="297" r:id="rId20"/>
    <p:sldId id="268" r:id="rId21"/>
    <p:sldId id="291" r:id="rId22"/>
    <p:sldId id="275" r:id="rId23"/>
    <p:sldId id="270" r:id="rId24"/>
    <p:sldId id="284" r:id="rId25"/>
    <p:sldId id="285" r:id="rId26"/>
    <p:sldId id="298" r:id="rId27"/>
    <p:sldId id="286" r:id="rId28"/>
    <p:sldId id="295" r:id="rId29"/>
    <p:sldId id="292" r:id="rId30"/>
    <p:sldId id="272" r:id="rId31"/>
    <p:sldId id="299" r:id="rId32"/>
    <p:sldId id="274" r:id="rId3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9" autoAdjust="0"/>
    <p:restoredTop sz="94622" autoAdjust="0"/>
  </p:normalViewPr>
  <p:slideViewPr>
    <p:cSldViewPr>
      <p:cViewPr>
        <p:scale>
          <a:sx n="75" d="100"/>
          <a:sy n="75" d="100"/>
        </p:scale>
        <p:origin x="-1074" y="-66"/>
      </p:cViewPr>
      <p:guideLst>
        <p:guide orient="horz" pos="2160"/>
        <p:guide pos="2880"/>
      </p:guideLst>
    </p:cSldViewPr>
  </p:slideViewPr>
  <p:outlineViewPr>
    <p:cViewPr>
      <p:scale>
        <a:sx n="33" d="100"/>
        <a:sy n="33" d="100"/>
      </p:scale>
      <p:origin x="0" y="192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7"/>
    </mc:Choice>
    <mc:Fallback>
      <c:style val="27"/>
    </mc:Fallback>
  </mc:AlternateContent>
  <c:chart>
    <c:title>
      <c:layout/>
      <c:overlay val="0"/>
    </c:title>
    <c:autoTitleDeleted val="0"/>
    <c:plotArea>
      <c:layout>
        <c:manualLayout>
          <c:layoutTarget val="inner"/>
          <c:xMode val="edge"/>
          <c:yMode val="edge"/>
          <c:x val="0.10669706911636045"/>
          <c:y val="0.20140055409740448"/>
          <c:w val="0.87108070866141729"/>
          <c:h val="0.68261956838728488"/>
        </c:manualLayout>
      </c:layout>
      <c:lineChart>
        <c:grouping val="standard"/>
        <c:varyColors val="0"/>
        <c:ser>
          <c:idx val="0"/>
          <c:order val="0"/>
          <c:tx>
            <c:strRef>
              <c:f>Sheet1!$C$1</c:f>
              <c:strCache>
                <c:ptCount val="1"/>
                <c:pt idx="0">
                  <c:v>天然ガス</c:v>
                </c:pt>
              </c:strCache>
            </c:strRef>
          </c:tx>
          <c:marker>
            <c:symbol val="none"/>
          </c:marker>
          <c:cat>
            <c:numRef>
              <c:f>Sheet1!$A$2:$A$16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Sheet1!$C$2:$C$16</c:f>
              <c:numCache>
                <c:formatCode>0.00</c:formatCode>
                <c:ptCount val="15"/>
                <c:pt idx="0">
                  <c:v>4.7232507495864349</c:v>
                </c:pt>
                <c:pt idx="1">
                  <c:v>4.6376621949958645</c:v>
                </c:pt>
                <c:pt idx="2">
                  <c:v>4.2734019592638548</c:v>
                </c:pt>
                <c:pt idx="3">
                  <c:v>4.7691790736145583</c:v>
                </c:pt>
                <c:pt idx="4">
                  <c:v>5.1820331885856072</c:v>
                </c:pt>
                <c:pt idx="5">
                  <c:v>6.0477085918114142</c:v>
                </c:pt>
                <c:pt idx="6">
                  <c:v>7.1383083901985112</c:v>
                </c:pt>
                <c:pt idx="7">
                  <c:v>7.7301101116625306</c:v>
                </c:pt>
                <c:pt idx="8">
                  <c:v>12.548254626757648</c:v>
                </c:pt>
                <c:pt idx="9">
                  <c:v>9.0581381823821339</c:v>
                </c:pt>
                <c:pt idx="10">
                  <c:v>10.909390508684863</c:v>
                </c:pt>
                <c:pt idx="11">
                  <c:v>14.72930882961125</c:v>
                </c:pt>
                <c:pt idx="12">
                  <c:v>16.748168036600497</c:v>
                </c:pt>
                <c:pt idx="13">
                  <c:v>16.169387148469813</c:v>
                </c:pt>
                <c:pt idx="14">
                  <c:v>16.329304306244833</c:v>
                </c:pt>
              </c:numCache>
            </c:numRef>
          </c:val>
          <c:smooth val="0"/>
        </c:ser>
        <c:dLbls>
          <c:showLegendKey val="0"/>
          <c:showVal val="0"/>
          <c:showCatName val="0"/>
          <c:showSerName val="0"/>
          <c:showPercent val="0"/>
          <c:showBubbleSize val="0"/>
        </c:dLbls>
        <c:marker val="1"/>
        <c:smooth val="0"/>
        <c:axId val="90854528"/>
        <c:axId val="90856064"/>
      </c:lineChart>
      <c:catAx>
        <c:axId val="90854528"/>
        <c:scaling>
          <c:orientation val="minMax"/>
        </c:scaling>
        <c:delete val="0"/>
        <c:axPos val="b"/>
        <c:numFmt formatCode="General" sourceLinked="1"/>
        <c:majorTickMark val="out"/>
        <c:minorTickMark val="none"/>
        <c:tickLblPos val="nextTo"/>
        <c:crossAx val="90856064"/>
        <c:crosses val="autoZero"/>
        <c:auto val="1"/>
        <c:lblAlgn val="ctr"/>
        <c:lblOffset val="100"/>
        <c:noMultiLvlLbl val="0"/>
      </c:catAx>
      <c:valAx>
        <c:axId val="90856064"/>
        <c:scaling>
          <c:orientation val="minMax"/>
        </c:scaling>
        <c:delete val="0"/>
        <c:axPos val="l"/>
        <c:majorGridlines>
          <c:spPr>
            <a:ln>
              <a:noFill/>
            </a:ln>
          </c:spPr>
        </c:majorGridlines>
        <c:numFmt formatCode="0.00" sourceLinked="1"/>
        <c:majorTickMark val="out"/>
        <c:minorTickMark val="none"/>
        <c:tickLblPos val="nextTo"/>
        <c:crossAx val="90854528"/>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2"/>
    </mc:Choice>
    <mc:Fallback>
      <c:style val="32"/>
    </mc:Fallback>
  </mc:AlternateContent>
  <c:chart>
    <c:title>
      <c:layout/>
      <c:overlay val="0"/>
    </c:title>
    <c:autoTitleDeleted val="0"/>
    <c:plotArea>
      <c:layout/>
      <c:lineChart>
        <c:grouping val="standard"/>
        <c:varyColors val="0"/>
        <c:ser>
          <c:idx val="0"/>
          <c:order val="0"/>
          <c:tx>
            <c:strRef>
              <c:f>Sheet1!$B$1</c:f>
              <c:strCache>
                <c:ptCount val="1"/>
                <c:pt idx="0">
                  <c:v>石油</c:v>
                </c:pt>
              </c:strCache>
            </c:strRef>
          </c:tx>
          <c:marker>
            <c:symbol val="none"/>
          </c:marker>
          <c:cat>
            <c:numRef>
              <c:f>Sheet1!$A$2:$A$16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Sheet1!$B$2:$B$16</c:f>
              <c:numCache>
                <c:formatCode>0.00</c:formatCode>
                <c:ptCount val="15"/>
                <c:pt idx="0">
                  <c:v>26.2</c:v>
                </c:pt>
                <c:pt idx="1">
                  <c:v>22.8125</c:v>
                </c:pt>
                <c:pt idx="2">
                  <c:v>23.742549</c:v>
                </c:pt>
                <c:pt idx="3">
                  <c:v>26.7826415</c:v>
                </c:pt>
                <c:pt idx="4">
                  <c:v>33.636153800000002</c:v>
                </c:pt>
                <c:pt idx="5">
                  <c:v>49.354423099999998</c:v>
                </c:pt>
                <c:pt idx="6">
                  <c:v>61.504423099999997</c:v>
                </c:pt>
                <c:pt idx="7">
                  <c:v>68.189423099999999</c:v>
                </c:pt>
                <c:pt idx="8">
                  <c:v>94.337115400000002</c:v>
                </c:pt>
                <c:pt idx="9">
                  <c:v>61.389056600000004</c:v>
                </c:pt>
                <c:pt idx="10">
                  <c:v>78.056153800000004</c:v>
                </c:pt>
                <c:pt idx="11">
                  <c:v>106.181538</c:v>
                </c:pt>
                <c:pt idx="12">
                  <c:v>109.07903846153846</c:v>
                </c:pt>
                <c:pt idx="13">
                  <c:v>105.47423076923073</c:v>
                </c:pt>
                <c:pt idx="14">
                  <c:v>97.06725000000003</c:v>
                </c:pt>
              </c:numCache>
            </c:numRef>
          </c:val>
          <c:smooth val="0"/>
        </c:ser>
        <c:dLbls>
          <c:showLegendKey val="0"/>
          <c:showVal val="0"/>
          <c:showCatName val="0"/>
          <c:showSerName val="0"/>
          <c:showPercent val="0"/>
          <c:showBubbleSize val="0"/>
        </c:dLbls>
        <c:marker val="1"/>
        <c:smooth val="0"/>
        <c:axId val="90867968"/>
        <c:axId val="90886144"/>
      </c:lineChart>
      <c:catAx>
        <c:axId val="90867968"/>
        <c:scaling>
          <c:orientation val="minMax"/>
        </c:scaling>
        <c:delete val="0"/>
        <c:axPos val="b"/>
        <c:numFmt formatCode="General" sourceLinked="1"/>
        <c:majorTickMark val="out"/>
        <c:minorTickMark val="none"/>
        <c:tickLblPos val="nextTo"/>
        <c:crossAx val="90886144"/>
        <c:crosses val="autoZero"/>
        <c:auto val="1"/>
        <c:lblAlgn val="ctr"/>
        <c:lblOffset val="100"/>
        <c:noMultiLvlLbl val="0"/>
      </c:catAx>
      <c:valAx>
        <c:axId val="90886144"/>
        <c:scaling>
          <c:orientation val="minMax"/>
        </c:scaling>
        <c:delete val="0"/>
        <c:axPos val="l"/>
        <c:majorGridlines>
          <c:spPr>
            <a:ln>
              <a:noFill/>
            </a:ln>
          </c:spPr>
        </c:majorGridlines>
        <c:numFmt formatCode="0.00" sourceLinked="1"/>
        <c:majorTickMark val="out"/>
        <c:minorTickMark val="none"/>
        <c:tickLblPos val="nextTo"/>
        <c:crossAx val="90867968"/>
        <c:crosses val="autoZero"/>
        <c:crossBetween val="between"/>
      </c:valAx>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2"/>
      </p:bgRef>
    </p:bg>
    <p:spTree>
      <p:nvGrpSpPr>
        <p:cNvPr id="1" name=""/>
        <p:cNvGrpSpPr/>
        <p:nvPr/>
      </p:nvGrpSpPr>
      <p:grpSpPr>
        <a:xfrm>
          <a:off x="0" y="0"/>
          <a:ext cx="0" cy="0"/>
          <a:chOff x="0" y="0"/>
          <a:chExt cx="0" cy="0"/>
        </a:xfrm>
      </p:grpSpPr>
      <p:sp>
        <p:nvSpPr>
          <p:cNvPr id="9" name="正方形/長方形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タイトル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ja-JP" altLang="en-US" smtClean="0"/>
              <a:t>マスター タイトルの書式設定</a:t>
            </a:r>
            <a:endParaRPr kumimoji="0" lang="en-US"/>
          </a:p>
        </p:txBody>
      </p:sp>
      <p:sp>
        <p:nvSpPr>
          <p:cNvPr id="3" name="サブタイトル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ja-JP" altLang="en-US" smtClean="0"/>
              <a:t>マスター サブタイトルの書式設定</a:t>
            </a:r>
            <a:endParaRPr kumimoji="0" lang="en-US"/>
          </a:p>
        </p:txBody>
      </p:sp>
      <p:sp>
        <p:nvSpPr>
          <p:cNvPr id="4" name="日付プレースホルダー 3"/>
          <p:cNvSpPr>
            <a:spLocks noGrp="1"/>
          </p:cNvSpPr>
          <p:nvPr>
            <p:ph type="dt" sz="half" idx="10"/>
          </p:nvPr>
        </p:nvSpPr>
        <p:spPr/>
        <p:txBody>
          <a:bodyPr/>
          <a:lstStyle/>
          <a:p>
            <a:fld id="{DA8D3615-3AD3-4D36-8D3D-FEF7D2511F8F}" type="datetimeFigureOut">
              <a:rPr kumimoji="1" lang="ja-JP" altLang="en-US" smtClean="0"/>
              <a:t>2015/7/29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2D37AE-84BE-4E35-8460-76519C5A1A97}" type="slidenum">
              <a:rPr kumimoji="1" lang="ja-JP" altLang="en-US" smtClean="0"/>
              <a:t>‹#›</a:t>
            </a:fld>
            <a:endParaRPr kumimoji="1" lang="ja-JP" altLang="en-US"/>
          </a:p>
        </p:txBody>
      </p:sp>
      <p:sp>
        <p:nvSpPr>
          <p:cNvPr id="10" name="正方形/長方形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DA8D3615-3AD3-4D36-8D3D-FEF7D2511F8F}" type="datetimeFigureOut">
              <a:rPr kumimoji="1" lang="ja-JP" altLang="en-US" smtClean="0"/>
              <a:t>2015/7/29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2D37AE-84BE-4E35-8460-76519C5A1A97}"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9" name="正方形/長方形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正方形/長方形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縦書きタイトル 1"/>
          <p:cNvSpPr>
            <a:spLocks noGrp="1"/>
          </p:cNvSpPr>
          <p:nvPr>
            <p:ph type="title" orient="vert"/>
          </p:nvPr>
        </p:nvSpPr>
        <p:spPr>
          <a:xfrm>
            <a:off x="6781800" y="274640"/>
            <a:ext cx="1905000" cy="5851525"/>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304800"/>
            <a:ext cx="6019800" cy="5851525"/>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DA8D3615-3AD3-4D36-8D3D-FEF7D2511F8F}" type="datetimeFigureOut">
              <a:rPr kumimoji="1" lang="ja-JP" altLang="en-US" smtClean="0"/>
              <a:t>2015/7/29</a:t>
            </a:fld>
            <a:endParaRPr kumimoji="1" lang="ja-JP" altLang="en-US"/>
          </a:p>
        </p:txBody>
      </p:sp>
      <p:sp>
        <p:nvSpPr>
          <p:cNvPr id="5" name="フッター プレースホルダー 4"/>
          <p:cNvSpPr>
            <a:spLocks noGrp="1"/>
          </p:cNvSpPr>
          <p:nvPr>
            <p:ph type="ftr" sz="quarter" idx="11"/>
          </p:nvPr>
        </p:nvSpPr>
        <p:spPr>
          <a:xfrm>
            <a:off x="2640597" y="6377459"/>
            <a:ext cx="3836404" cy="365125"/>
          </a:xfr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2D37AE-84BE-4E35-8460-76519C5A1A97}"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5448"/>
            <a:ext cx="8229600" cy="1252728"/>
          </a:xfrm>
        </p:spPr>
        <p:txBody>
          <a:bodyPr/>
          <a:lstStyle>
            <a:extLst/>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DA8D3615-3AD3-4D36-8D3D-FEF7D2511F8F}" type="datetimeFigureOut">
              <a:rPr kumimoji="1" lang="ja-JP" altLang="en-US" smtClean="0"/>
              <a:t>2015/7/29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2D37AE-84BE-4E35-8460-76519C5A1A97}"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2">
        <a:schemeClr val="bg2"/>
      </p:bgRef>
    </p:bg>
    <p:spTree>
      <p:nvGrpSpPr>
        <p:cNvPr id="1" name=""/>
        <p:cNvGrpSpPr/>
        <p:nvPr/>
      </p:nvGrpSpPr>
      <p:grpSpPr>
        <a:xfrm>
          <a:off x="0" y="0"/>
          <a:ext cx="0" cy="0"/>
          <a:chOff x="0" y="0"/>
          <a:chExt cx="0" cy="0"/>
        </a:xfrm>
      </p:grpSpPr>
      <p:sp>
        <p:nvSpPr>
          <p:cNvPr id="9" name="正方形/長方形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正方形/長方形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タイトル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p>
            <a:fld id="{DA8D3615-3AD3-4D36-8D3D-FEF7D2511F8F}" type="datetimeFigureOut">
              <a:rPr kumimoji="1" lang="ja-JP" altLang="en-US" smtClean="0"/>
              <a:t>2015/7/29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2D37AE-84BE-4E35-8460-76519C5A1A97}"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fld id="{DA8D3615-3AD3-4D36-8D3D-FEF7D2511F8F}" type="datetimeFigureOut">
              <a:rPr kumimoji="1" lang="ja-JP" altLang="en-US" smtClean="0"/>
              <a:t>2015/7/29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42D37AE-84BE-4E35-8460-76519C5A1A97}"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テキスト プレースホルダー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ja-JP" altLang="en-US" smtClean="0"/>
              <a:t>マスター テキストの書式設定</a:t>
            </a:r>
          </a:p>
        </p:txBody>
      </p:sp>
      <p:sp>
        <p:nvSpPr>
          <p:cNvPr id="6" name="コンテンツ プレースホルダー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p>
            <a:fld id="{DA8D3615-3AD3-4D36-8D3D-FEF7D2511F8F}" type="datetimeFigureOut">
              <a:rPr kumimoji="1" lang="ja-JP" altLang="en-US" smtClean="0"/>
              <a:t>2015/7/29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42D37AE-84BE-4E35-8460-76519C5A1A97}"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p>
            <a:fld id="{DA8D3615-3AD3-4D36-8D3D-FEF7D2511F8F}" type="datetimeFigureOut">
              <a:rPr kumimoji="1" lang="ja-JP" altLang="en-US" smtClean="0"/>
              <a:t>2015/7/29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42D37AE-84BE-4E35-8460-76519C5A1A97}"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A8D3615-3AD3-4D36-8D3D-FEF7D2511F8F}" type="datetimeFigureOut">
              <a:rPr kumimoji="1" lang="ja-JP" altLang="en-US" smtClean="0"/>
              <a:t>2015/7/29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42D37AE-84BE-4E35-8460-76519C5A1A97}"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テキスト プレースホルダー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DA8D3615-3AD3-4D36-8D3D-FEF7D2511F8F}" type="datetimeFigureOut">
              <a:rPr kumimoji="1" lang="ja-JP" altLang="en-US" smtClean="0"/>
              <a:t>2015/7/29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42D37AE-84BE-4E35-8460-76519C5A1A97}" type="slidenum">
              <a:rPr kumimoji="1" lang="ja-JP" altLang="en-US" smtClean="0"/>
              <a:t>‹#›</a:t>
            </a:fld>
            <a:endParaRPr kumimoji="1" lang="ja-JP" altLang="en-US"/>
          </a:p>
        </p:txBody>
      </p:sp>
      <p:sp>
        <p:nvSpPr>
          <p:cNvPr id="12" name="正方形/長方形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正方形/長方形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a:xfrm>
            <a:off x="164592" y="1170432"/>
            <a:ext cx="2523744" cy="201168"/>
          </a:xfrm>
        </p:spPr>
        <p:txBody>
          <a:bodyPr/>
          <a:lstStyle/>
          <a:p>
            <a:fld id="{DA8D3615-3AD3-4D36-8D3D-FEF7D2511F8F}" type="datetimeFigureOut">
              <a:rPr kumimoji="1" lang="ja-JP" altLang="en-US" smtClean="0"/>
              <a:t>2015/7/29</a:t>
            </a:fld>
            <a:endParaRPr kumimoji="1" lang="ja-JP" altLang="en-US"/>
          </a:p>
        </p:txBody>
      </p:sp>
      <p:sp>
        <p:nvSpPr>
          <p:cNvPr id="11" name="正方形/長方形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正方形/長方形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フッター プレースホルダー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1" lang="ja-JP" altLang="en-US"/>
          </a:p>
        </p:txBody>
      </p:sp>
      <p:sp>
        <p:nvSpPr>
          <p:cNvPr id="7" name="スライド番号プレースホルダー 6"/>
          <p:cNvSpPr>
            <a:spLocks noGrp="1"/>
          </p:cNvSpPr>
          <p:nvPr>
            <p:ph type="sldNum" sz="quarter" idx="12"/>
          </p:nvPr>
        </p:nvSpPr>
        <p:spPr>
          <a:xfrm>
            <a:off x="8339328" y="1170432"/>
            <a:ext cx="733864" cy="201168"/>
          </a:xfrm>
        </p:spPr>
        <p:txBody>
          <a:bodyPr/>
          <a:lstStyle/>
          <a:p>
            <a:fld id="{942D37AE-84BE-4E35-8460-76519C5A1A97}"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正方形/長方形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正方形/長方形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タイトル プレースホルダー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4" name="日付プレースホルダー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A8D3615-3AD3-4D36-8D3D-FEF7D2511F8F}" type="datetimeFigureOut">
              <a:rPr kumimoji="1" lang="ja-JP" altLang="en-US" smtClean="0"/>
              <a:t>2015/7/29</a:t>
            </a:fld>
            <a:endParaRPr kumimoji="1" lang="ja-JP" altLang="en-US"/>
          </a:p>
        </p:txBody>
      </p:sp>
      <p:sp>
        <p:nvSpPr>
          <p:cNvPr id="5" name="フッター プレースホルダー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1" lang="ja-JP" altLang="en-US"/>
          </a:p>
        </p:txBody>
      </p:sp>
      <p:sp>
        <p:nvSpPr>
          <p:cNvPr id="6" name="スライド番号プレースホルダー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42D37AE-84BE-4E35-8460-76519C5A1A97}"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1"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1"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1"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1"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1"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1"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1"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1"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1"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1" sz="18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sz="5400" dirty="0" smtClean="0"/>
              <a:t>電力自由化に伴う</a:t>
            </a:r>
            <a:r>
              <a:rPr kumimoji="1" lang="en-US" altLang="ja-JP" sz="5400" dirty="0" smtClean="0"/>
              <a:t/>
            </a:r>
            <a:br>
              <a:rPr kumimoji="1" lang="en-US" altLang="ja-JP" sz="5400" dirty="0" smtClean="0"/>
            </a:br>
            <a:r>
              <a:rPr kumimoji="1" lang="ja-JP" altLang="en-US" sz="5400" dirty="0" smtClean="0"/>
              <a:t>電力価格の変化</a:t>
            </a:r>
            <a:endParaRPr kumimoji="1" lang="ja-JP" altLang="en-US" sz="5400" dirty="0"/>
          </a:p>
        </p:txBody>
      </p:sp>
      <p:sp>
        <p:nvSpPr>
          <p:cNvPr id="3" name="サブタイトル 2"/>
          <p:cNvSpPr>
            <a:spLocks noGrp="1"/>
          </p:cNvSpPr>
          <p:nvPr>
            <p:ph type="subTitle" idx="1"/>
          </p:nvPr>
        </p:nvSpPr>
        <p:spPr/>
        <p:txBody>
          <a:bodyPr>
            <a:normAutofit/>
          </a:bodyPr>
          <a:lstStyle/>
          <a:p>
            <a:r>
              <a:rPr lang="ja-JP" altLang="en-US" sz="3200" dirty="0" smtClean="0"/>
              <a:t>電力班</a:t>
            </a:r>
            <a:endParaRPr lang="en-US" altLang="ja-JP" sz="3200" dirty="0" smtClean="0"/>
          </a:p>
          <a:p>
            <a:r>
              <a:rPr kumimoji="1" lang="ja-JP" altLang="en-US" sz="3200" dirty="0" smtClean="0"/>
              <a:t>小松</a:t>
            </a:r>
            <a:r>
              <a:rPr lang="ja-JP" altLang="en-US" sz="3200" dirty="0" smtClean="0"/>
              <a:t>・早川</a:t>
            </a:r>
            <a:endParaRPr lang="en-US" altLang="ja-JP" sz="3200" dirty="0" smtClean="0"/>
          </a:p>
          <a:p>
            <a:r>
              <a:rPr lang="ja-JP" altLang="en-US" sz="3200" dirty="0" smtClean="0"/>
              <a:t>藤丸・松浦</a:t>
            </a:r>
            <a:endParaRPr kumimoji="1" lang="en-US" altLang="ja-JP" sz="3200" dirty="0" smtClean="0"/>
          </a:p>
        </p:txBody>
      </p:sp>
      <p:sp>
        <p:nvSpPr>
          <p:cNvPr id="4" name="テキスト ボックス 3"/>
          <p:cNvSpPr txBox="1"/>
          <p:nvPr/>
        </p:nvSpPr>
        <p:spPr>
          <a:xfrm>
            <a:off x="1403648" y="4365104"/>
            <a:ext cx="184731"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9861013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2400" dirty="0" smtClean="0"/>
              <a:t>不確定要素②</a:t>
            </a:r>
            <a:r>
              <a:rPr kumimoji="1" lang="ja-JP" altLang="en-US" dirty="0" smtClean="0"/>
              <a:t>燃料</a:t>
            </a:r>
            <a:r>
              <a:rPr kumimoji="1" lang="ja-JP" altLang="en-US" dirty="0" smtClean="0"/>
              <a:t>価格</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近年ガスや石油の燃料価格の変動が非常に激しく急上昇や急降下も起こりうる</a:t>
            </a:r>
            <a:endParaRPr kumimoji="1" lang="en-US" altLang="ja-JP" dirty="0" smtClean="0"/>
          </a:p>
          <a:p>
            <a:r>
              <a:rPr lang="ja-JP" altLang="en-US" dirty="0" smtClean="0"/>
              <a:t>連動性が高い</a:t>
            </a:r>
            <a:endParaRPr kumimoji="1" lang="en-US" altLang="ja-JP" dirty="0" smtClean="0"/>
          </a:p>
        </p:txBody>
      </p:sp>
      <p:graphicFrame>
        <p:nvGraphicFramePr>
          <p:cNvPr id="4" name="グラフ 3"/>
          <p:cNvGraphicFramePr>
            <a:graphicFrameLocks/>
          </p:cNvGraphicFramePr>
          <p:nvPr>
            <p:extLst>
              <p:ext uri="{D42A27DB-BD31-4B8C-83A1-F6EECF244321}">
                <p14:modId xmlns:p14="http://schemas.microsoft.com/office/powerpoint/2010/main" val="3736986248"/>
              </p:ext>
            </p:extLst>
          </p:nvPr>
        </p:nvGraphicFramePr>
        <p:xfrm>
          <a:off x="179512" y="3573016"/>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グラフ 5"/>
          <p:cNvGraphicFramePr>
            <a:graphicFrameLocks/>
          </p:cNvGraphicFramePr>
          <p:nvPr>
            <p:extLst>
              <p:ext uri="{D42A27DB-BD31-4B8C-83A1-F6EECF244321}">
                <p14:modId xmlns:p14="http://schemas.microsoft.com/office/powerpoint/2010/main" val="654766578"/>
              </p:ext>
            </p:extLst>
          </p:nvPr>
        </p:nvGraphicFramePr>
        <p:xfrm>
          <a:off x="4572000" y="3717032"/>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221001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目次</a:t>
            </a:r>
            <a:endParaRPr kumimoji="1" lang="ja-JP" altLang="en-US" dirty="0"/>
          </a:p>
        </p:txBody>
      </p:sp>
      <p:sp>
        <p:nvSpPr>
          <p:cNvPr id="3" name="コンテンツ プレースホルダー 2"/>
          <p:cNvSpPr>
            <a:spLocks noGrp="1"/>
          </p:cNvSpPr>
          <p:nvPr>
            <p:ph idx="1"/>
          </p:nvPr>
        </p:nvSpPr>
        <p:spPr/>
        <p:txBody>
          <a:bodyPr>
            <a:normAutofit/>
          </a:bodyPr>
          <a:lstStyle/>
          <a:p>
            <a:pPr>
              <a:lnSpc>
                <a:spcPct val="150000"/>
              </a:lnSpc>
            </a:pPr>
            <a:r>
              <a:rPr kumimoji="1" lang="ja-JP" altLang="en-US" sz="3200" dirty="0" smtClean="0">
                <a:solidFill>
                  <a:schemeClr val="bg1">
                    <a:lumMod val="75000"/>
                  </a:schemeClr>
                </a:solidFill>
              </a:rPr>
              <a:t>背景</a:t>
            </a:r>
            <a:endParaRPr lang="en-US" altLang="ja-JP" sz="3200" dirty="0">
              <a:solidFill>
                <a:schemeClr val="bg1">
                  <a:lumMod val="75000"/>
                </a:schemeClr>
              </a:solidFill>
            </a:endParaRPr>
          </a:p>
          <a:p>
            <a:pPr>
              <a:lnSpc>
                <a:spcPct val="150000"/>
              </a:lnSpc>
            </a:pPr>
            <a:r>
              <a:rPr lang="ja-JP" altLang="en-US" sz="3200" dirty="0" smtClean="0"/>
              <a:t>目的・仮説</a:t>
            </a:r>
            <a:endParaRPr lang="en-US" altLang="ja-JP" sz="3200" dirty="0" smtClean="0"/>
          </a:p>
          <a:p>
            <a:pPr>
              <a:lnSpc>
                <a:spcPct val="150000"/>
              </a:lnSpc>
            </a:pPr>
            <a:r>
              <a:rPr kumimoji="1" lang="ja-JP" altLang="en-US" sz="3200" dirty="0" smtClean="0">
                <a:solidFill>
                  <a:schemeClr val="bg1">
                    <a:lumMod val="75000"/>
                  </a:schemeClr>
                </a:solidFill>
              </a:rPr>
              <a:t>材料</a:t>
            </a:r>
            <a:r>
              <a:rPr lang="ja-JP" altLang="en-US" dirty="0">
                <a:solidFill>
                  <a:schemeClr val="bg1">
                    <a:lumMod val="75000"/>
                  </a:schemeClr>
                </a:solidFill>
              </a:rPr>
              <a:t>・</a:t>
            </a:r>
            <a:r>
              <a:rPr kumimoji="1" lang="ja-JP" altLang="en-US" sz="3200" dirty="0" smtClean="0">
                <a:solidFill>
                  <a:schemeClr val="bg1">
                    <a:lumMod val="75000"/>
                  </a:schemeClr>
                </a:solidFill>
              </a:rPr>
              <a:t>方法</a:t>
            </a:r>
            <a:endParaRPr kumimoji="1" lang="en-US" altLang="ja-JP" sz="3200" dirty="0" smtClean="0">
              <a:solidFill>
                <a:schemeClr val="bg1">
                  <a:lumMod val="75000"/>
                </a:schemeClr>
              </a:solidFill>
            </a:endParaRPr>
          </a:p>
          <a:p>
            <a:pPr>
              <a:lnSpc>
                <a:spcPct val="150000"/>
              </a:lnSpc>
            </a:pPr>
            <a:r>
              <a:rPr kumimoji="1" lang="ja-JP" altLang="en-US" sz="3200" dirty="0" smtClean="0">
                <a:solidFill>
                  <a:schemeClr val="bg1">
                    <a:lumMod val="75000"/>
                  </a:schemeClr>
                </a:solidFill>
              </a:rPr>
              <a:t>結果</a:t>
            </a:r>
            <a:endParaRPr kumimoji="1" lang="en-US" altLang="ja-JP" sz="3200" dirty="0" smtClean="0">
              <a:solidFill>
                <a:schemeClr val="bg1">
                  <a:lumMod val="75000"/>
                </a:schemeClr>
              </a:solidFill>
            </a:endParaRPr>
          </a:p>
          <a:p>
            <a:pPr>
              <a:lnSpc>
                <a:spcPct val="150000"/>
              </a:lnSpc>
            </a:pPr>
            <a:r>
              <a:rPr lang="ja-JP" altLang="en-US" sz="3200" dirty="0" smtClean="0">
                <a:solidFill>
                  <a:schemeClr val="bg1">
                    <a:lumMod val="75000"/>
                  </a:schemeClr>
                </a:solidFill>
              </a:rPr>
              <a:t>考察</a:t>
            </a:r>
            <a:endParaRPr lang="en-US" altLang="ja-JP" sz="3200" dirty="0" smtClean="0">
              <a:solidFill>
                <a:schemeClr val="bg1">
                  <a:lumMod val="75000"/>
                </a:schemeClr>
              </a:solidFill>
            </a:endParaRPr>
          </a:p>
          <a:p>
            <a:pPr>
              <a:lnSpc>
                <a:spcPct val="150000"/>
              </a:lnSpc>
            </a:pPr>
            <a:r>
              <a:rPr kumimoji="1" lang="ja-JP" altLang="en-US" sz="3200" dirty="0">
                <a:solidFill>
                  <a:schemeClr val="bg1">
                    <a:lumMod val="75000"/>
                  </a:schemeClr>
                </a:solidFill>
              </a:rPr>
              <a:t>まとめ</a:t>
            </a:r>
          </a:p>
        </p:txBody>
      </p:sp>
    </p:spTree>
    <p:extLst>
      <p:ext uri="{BB962C8B-B14F-4D97-AF65-F5344CB8AC3E}">
        <p14:creationId xmlns:p14="http://schemas.microsoft.com/office/powerpoint/2010/main" val="7906626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目的</a:t>
            </a:r>
            <a:endParaRPr kumimoji="1" lang="ja-JP" altLang="en-US" dirty="0"/>
          </a:p>
        </p:txBody>
      </p:sp>
      <p:sp>
        <p:nvSpPr>
          <p:cNvPr id="3" name="コンテンツ プレースホルダー 2"/>
          <p:cNvSpPr>
            <a:spLocks noGrp="1"/>
          </p:cNvSpPr>
          <p:nvPr>
            <p:ph idx="1"/>
          </p:nvPr>
        </p:nvSpPr>
        <p:spPr/>
        <p:txBody>
          <a:bodyPr/>
          <a:lstStyle/>
          <a:p>
            <a:pPr>
              <a:lnSpc>
                <a:spcPct val="150000"/>
              </a:lnSpc>
            </a:pPr>
            <a:r>
              <a:rPr kumimoji="1" lang="ja-JP" altLang="en-US" dirty="0" smtClean="0"/>
              <a:t>家庭向け電力の小売り自由化</a:t>
            </a:r>
            <a:r>
              <a:rPr kumimoji="1" lang="ja-JP" altLang="en-US" dirty="0" smtClean="0"/>
              <a:t>が</a:t>
            </a:r>
            <a:endParaRPr kumimoji="1" lang="en-US" altLang="ja-JP" dirty="0" smtClean="0"/>
          </a:p>
          <a:p>
            <a:pPr marL="118872" indent="0">
              <a:lnSpc>
                <a:spcPct val="150000"/>
              </a:lnSpc>
              <a:buNone/>
            </a:pPr>
            <a:r>
              <a:rPr lang="ja-JP" altLang="en-US" dirty="0"/>
              <a:t>　</a:t>
            </a:r>
            <a:r>
              <a:rPr kumimoji="1" lang="ja-JP" altLang="en-US" dirty="0" smtClean="0"/>
              <a:t>「電灯料金」と「社会的余剰」に与える</a:t>
            </a:r>
            <a:endParaRPr kumimoji="1" lang="en-US" altLang="ja-JP" dirty="0" smtClean="0"/>
          </a:p>
          <a:p>
            <a:pPr marL="118872" indent="0">
              <a:lnSpc>
                <a:spcPct val="150000"/>
              </a:lnSpc>
              <a:buNone/>
            </a:pPr>
            <a:r>
              <a:rPr lang="ja-JP" altLang="en-US" dirty="0"/>
              <a:t>　</a:t>
            </a:r>
            <a:r>
              <a:rPr kumimoji="1" lang="ja-JP" altLang="en-US" dirty="0" smtClean="0"/>
              <a:t>影響を</a:t>
            </a:r>
            <a:r>
              <a:rPr kumimoji="1" lang="ja-JP" altLang="en-US" dirty="0" smtClean="0"/>
              <a:t>明らかにする</a:t>
            </a:r>
            <a:endParaRPr kumimoji="1" lang="en-US" altLang="ja-JP" dirty="0" smtClean="0"/>
          </a:p>
          <a:p>
            <a:pPr lvl="1">
              <a:lnSpc>
                <a:spcPct val="150000"/>
              </a:lnSpc>
            </a:pPr>
            <a:r>
              <a:rPr lang="ja-JP" altLang="en-US" dirty="0"/>
              <a:t>「原子力発電所の再稼働」と「</a:t>
            </a:r>
            <a:r>
              <a:rPr kumimoji="1" lang="ja-JP" altLang="en-US" dirty="0" smtClean="0"/>
              <a:t>燃料価格」</a:t>
            </a:r>
            <a:r>
              <a:rPr kumimoji="1" lang="ja-JP" altLang="en-US" dirty="0" smtClean="0"/>
              <a:t>との</a:t>
            </a:r>
            <a:r>
              <a:rPr kumimoji="1" lang="ja-JP" altLang="en-US" dirty="0" smtClean="0"/>
              <a:t>不確定要素について場合分け</a:t>
            </a:r>
            <a:endParaRPr kumimoji="1" lang="ja-JP" altLang="en-US" dirty="0"/>
          </a:p>
        </p:txBody>
      </p:sp>
    </p:spTree>
    <p:extLst>
      <p:ext uri="{BB962C8B-B14F-4D97-AF65-F5344CB8AC3E}">
        <p14:creationId xmlns:p14="http://schemas.microsoft.com/office/powerpoint/2010/main" val="10375956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仮説の提示</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735761729"/>
              </p:ext>
            </p:extLst>
          </p:nvPr>
        </p:nvGraphicFramePr>
        <p:xfrm>
          <a:off x="467544" y="1772816"/>
          <a:ext cx="8208912" cy="4608512"/>
        </p:xfrm>
        <a:graphic>
          <a:graphicData uri="http://schemas.openxmlformats.org/drawingml/2006/table">
            <a:tbl>
              <a:tblPr>
                <a:tableStyleId>{C4B1156A-380E-4F78-BDF5-A606A8083BF9}</a:tableStyleId>
              </a:tblPr>
              <a:tblGrid>
                <a:gridCol w="1026114"/>
                <a:gridCol w="1340419"/>
                <a:gridCol w="1737923"/>
                <a:gridCol w="2160240"/>
                <a:gridCol w="1944216"/>
              </a:tblGrid>
              <a:tr h="750550">
                <a:tc rowSpan="2" gridSpan="2">
                  <a:txBody>
                    <a:bodyPr/>
                    <a:lstStyle/>
                    <a:p>
                      <a:pPr algn="ctr" fontAlgn="ctr"/>
                      <a:r>
                        <a:rPr lang="ja-JP" altLang="en-US" sz="2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rowSpan="2" hMerge="1">
                  <a:txBody>
                    <a:bodyPr/>
                    <a:lstStyle/>
                    <a:p>
                      <a:endParaRPr kumimoji="1" lang="ja-JP" altLang="en-US"/>
                    </a:p>
                  </a:txBody>
                  <a:tcPr/>
                </a:tc>
                <a:tc gridSpan="3">
                  <a:txBody>
                    <a:bodyPr/>
                    <a:lstStyle/>
                    <a:p>
                      <a:pPr algn="ctr" fontAlgn="ct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燃料価格（</a:t>
                      </a:r>
                      <a:r>
                        <a:rPr 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LNG、</a:t>
                      </a: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石油）</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r>
              <a:tr h="750550">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倍</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現状維持</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倍</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1035804">
                <a:tc rowSpan="3">
                  <a:txBody>
                    <a:bodyPr/>
                    <a:lstStyle/>
                    <a:p>
                      <a:pPr algn="ctr" fontAlgn="ct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原子力発電</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vert="eaVert" anchor="ctr"/>
                </a:tc>
                <a:tc>
                  <a:txBody>
                    <a:bodyPr/>
                    <a:lstStyle/>
                    <a:p>
                      <a:pPr algn="ctr" fontAlgn="ct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脱原発</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2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1035804">
                <a:tc vMerge="1">
                  <a:txBody>
                    <a:bodyPr/>
                    <a:lstStyle/>
                    <a:p>
                      <a:endParaRPr kumimoji="1" lang="ja-JP" altLang="en-US"/>
                    </a:p>
                  </a:txBody>
                  <a:tcPr/>
                </a:tc>
                <a:tc>
                  <a:txBody>
                    <a:bodyPr/>
                    <a:lstStyle/>
                    <a:p>
                      <a:pPr algn="ctr" fontAlgn="ctr"/>
                      <a:r>
                        <a:rPr lang="ja-JP" altLang="en-US" sz="2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一部稼働</a:t>
                      </a:r>
                      <a:endParaRPr lang="ja-JP" altLang="en-US" sz="2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2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2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1035804">
                <a:tc vMerge="1">
                  <a:txBody>
                    <a:bodyPr/>
                    <a:lstStyle/>
                    <a:p>
                      <a:endParaRPr kumimoji="1" lang="ja-JP" altLang="en-US"/>
                    </a:p>
                  </a:txBody>
                  <a:tcPr/>
                </a:tc>
                <a:tc>
                  <a:txBody>
                    <a:bodyPr/>
                    <a:lstStyle/>
                    <a:p>
                      <a:pPr algn="ctr" fontAlgn="ctr"/>
                      <a:r>
                        <a:rPr lang="ja-JP" altLang="en-US" sz="2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全部稼働</a:t>
                      </a:r>
                      <a:endParaRPr lang="ja-JP" altLang="en-US" sz="2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2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29025652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2400" dirty="0" smtClean="0"/>
              <a:t>仮説</a:t>
            </a:r>
            <a:r>
              <a:rPr lang="ja-JP" altLang="en-US" sz="2400" dirty="0" smtClean="0"/>
              <a:t>①</a:t>
            </a:r>
            <a:r>
              <a:rPr lang="ja-JP" altLang="en-US" dirty="0" smtClean="0"/>
              <a:t>各不確定要素の効果</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4131510696"/>
              </p:ext>
            </p:extLst>
          </p:nvPr>
        </p:nvGraphicFramePr>
        <p:xfrm>
          <a:off x="467544" y="1772816"/>
          <a:ext cx="8208912" cy="4608512"/>
        </p:xfrm>
        <a:graphic>
          <a:graphicData uri="http://schemas.openxmlformats.org/drawingml/2006/table">
            <a:tbl>
              <a:tblPr>
                <a:tableStyleId>{C4B1156A-380E-4F78-BDF5-A606A8083BF9}</a:tableStyleId>
              </a:tblPr>
              <a:tblGrid>
                <a:gridCol w="1026114"/>
                <a:gridCol w="1340419"/>
                <a:gridCol w="1737923"/>
                <a:gridCol w="2160240"/>
                <a:gridCol w="1944216"/>
              </a:tblGrid>
              <a:tr h="750550">
                <a:tc rowSpan="2" gridSpan="2">
                  <a:txBody>
                    <a:bodyPr/>
                    <a:lstStyle/>
                    <a:p>
                      <a:pPr algn="ctr" fontAlgn="ctr"/>
                      <a:r>
                        <a:rPr lang="ja-JP" altLang="en-US" sz="2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rowSpan="2" hMerge="1">
                  <a:txBody>
                    <a:bodyPr/>
                    <a:lstStyle/>
                    <a:p>
                      <a:endParaRPr kumimoji="1" lang="ja-JP" altLang="en-US"/>
                    </a:p>
                  </a:txBody>
                  <a:tcPr/>
                </a:tc>
                <a:tc gridSpan="3">
                  <a:txBody>
                    <a:bodyPr/>
                    <a:lstStyle/>
                    <a:p>
                      <a:pPr algn="ctr" fontAlgn="ct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燃料価格（</a:t>
                      </a:r>
                      <a:r>
                        <a:rPr 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LNG、</a:t>
                      </a: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石油）</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r>
              <a:tr h="750550">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倍</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現状維持</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倍</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1035804">
                <a:tc rowSpan="3">
                  <a:txBody>
                    <a:bodyPr/>
                    <a:lstStyle/>
                    <a:p>
                      <a:pPr algn="ctr" fontAlgn="ct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原子力発電</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vert="eaVert" anchor="ctr"/>
                </a:tc>
                <a:tc>
                  <a:txBody>
                    <a:bodyPr/>
                    <a:lstStyle/>
                    <a:p>
                      <a:pPr algn="ctr" fontAlgn="ct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脱原発</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2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1035804">
                <a:tc vMerge="1">
                  <a:txBody>
                    <a:bodyPr/>
                    <a:lstStyle/>
                    <a:p>
                      <a:endParaRPr kumimoji="1" lang="ja-JP" altLang="en-US"/>
                    </a:p>
                  </a:txBody>
                  <a:tcPr/>
                </a:tc>
                <a:tc>
                  <a:txBody>
                    <a:bodyPr/>
                    <a:lstStyle/>
                    <a:p>
                      <a:pPr algn="ctr" fontAlgn="ctr"/>
                      <a:r>
                        <a:rPr lang="ja-JP" altLang="en-US" sz="2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一部稼働</a:t>
                      </a:r>
                      <a:endParaRPr lang="ja-JP" altLang="en-US" sz="2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2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2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1035804">
                <a:tc vMerge="1">
                  <a:txBody>
                    <a:bodyPr/>
                    <a:lstStyle/>
                    <a:p>
                      <a:endParaRPr kumimoji="1" lang="ja-JP" altLang="en-US"/>
                    </a:p>
                  </a:txBody>
                  <a:tcPr/>
                </a:tc>
                <a:tc>
                  <a:txBody>
                    <a:bodyPr/>
                    <a:lstStyle/>
                    <a:p>
                      <a:pPr algn="ctr" fontAlgn="ct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全部稼働</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2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bl>
          </a:graphicData>
        </a:graphic>
      </p:graphicFrame>
      <p:sp>
        <p:nvSpPr>
          <p:cNvPr id="5" name="下矢印 4"/>
          <p:cNvSpPr/>
          <p:nvPr/>
        </p:nvSpPr>
        <p:spPr>
          <a:xfrm>
            <a:off x="5027848" y="3717032"/>
            <a:ext cx="936104" cy="1944216"/>
          </a:xfrm>
          <a:prstGeom prst="downArrow">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b="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下矢印 5"/>
          <p:cNvSpPr/>
          <p:nvPr/>
        </p:nvSpPr>
        <p:spPr>
          <a:xfrm rot="5400000">
            <a:off x="4860032" y="3558964"/>
            <a:ext cx="936104" cy="1944216"/>
          </a:xfrm>
          <a:prstGeom prst="downArrow">
            <a:avLst/>
          </a:prstGeom>
          <a:ln/>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a:p>
        </p:txBody>
      </p:sp>
      <p:sp>
        <p:nvSpPr>
          <p:cNvPr id="7" name="ドーナツ 6"/>
          <p:cNvSpPr/>
          <p:nvPr/>
        </p:nvSpPr>
        <p:spPr>
          <a:xfrm>
            <a:off x="3275856" y="5445224"/>
            <a:ext cx="914400" cy="914400"/>
          </a:xfrm>
          <a:prstGeom prst="don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solidFill>
                <a:schemeClr val="tx1"/>
              </a:solidFill>
            </a:endParaRPr>
          </a:p>
        </p:txBody>
      </p:sp>
      <p:sp>
        <p:nvSpPr>
          <p:cNvPr id="8" name="乗算記号 7"/>
          <p:cNvSpPr/>
          <p:nvPr/>
        </p:nvSpPr>
        <p:spPr>
          <a:xfrm>
            <a:off x="7236296" y="3284984"/>
            <a:ext cx="1080120" cy="1033264"/>
          </a:xfrm>
          <a:prstGeom prst="mathMultiply">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80776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400" dirty="0" smtClean="0"/>
              <a:t>仮説</a:t>
            </a:r>
            <a:r>
              <a:rPr lang="ja-JP" altLang="en-US" sz="2400" dirty="0" smtClean="0"/>
              <a:t>②</a:t>
            </a:r>
            <a:r>
              <a:rPr lang="ja-JP" altLang="en-US" dirty="0" smtClean="0"/>
              <a:t>不確定要素間の相互作用</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4009404559"/>
              </p:ext>
            </p:extLst>
          </p:nvPr>
        </p:nvGraphicFramePr>
        <p:xfrm>
          <a:off x="467544" y="1772816"/>
          <a:ext cx="8208912" cy="4608512"/>
        </p:xfrm>
        <a:graphic>
          <a:graphicData uri="http://schemas.openxmlformats.org/drawingml/2006/table">
            <a:tbl>
              <a:tblPr>
                <a:tableStyleId>{C4B1156A-380E-4F78-BDF5-A606A8083BF9}</a:tableStyleId>
              </a:tblPr>
              <a:tblGrid>
                <a:gridCol w="1026114"/>
                <a:gridCol w="1340419"/>
                <a:gridCol w="1737923"/>
                <a:gridCol w="2160240"/>
                <a:gridCol w="1944216"/>
              </a:tblGrid>
              <a:tr h="750550">
                <a:tc rowSpan="2" gridSpan="2">
                  <a:txBody>
                    <a:bodyPr/>
                    <a:lstStyle/>
                    <a:p>
                      <a:pPr algn="ctr" fontAlgn="ctr"/>
                      <a:r>
                        <a:rPr lang="ja-JP" altLang="en-US" sz="2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rowSpan="2" hMerge="1">
                  <a:txBody>
                    <a:bodyPr/>
                    <a:lstStyle/>
                    <a:p>
                      <a:endParaRPr kumimoji="1" lang="ja-JP" altLang="en-US"/>
                    </a:p>
                  </a:txBody>
                  <a:tcPr/>
                </a:tc>
                <a:tc gridSpan="3">
                  <a:txBody>
                    <a:bodyPr/>
                    <a:lstStyle/>
                    <a:p>
                      <a:pPr algn="ctr" fontAlgn="ct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燃料価格（</a:t>
                      </a:r>
                      <a:r>
                        <a:rPr 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LNG、</a:t>
                      </a: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石油）</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r>
              <a:tr h="750550">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倍</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現状維持</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倍</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1035804">
                <a:tc rowSpan="3">
                  <a:txBody>
                    <a:bodyPr/>
                    <a:lstStyle/>
                    <a:p>
                      <a:pPr algn="ctr" fontAlgn="ct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原子力発電</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vert="eaVert" anchor="ctr"/>
                </a:tc>
                <a:tc>
                  <a:txBody>
                    <a:bodyPr/>
                    <a:lstStyle/>
                    <a:p>
                      <a:pPr algn="ctr" fontAlgn="ct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脱原発</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2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2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1035804">
                <a:tc vMerge="1">
                  <a:txBody>
                    <a:bodyPr/>
                    <a:lstStyle/>
                    <a:p>
                      <a:endParaRPr kumimoji="1" lang="ja-JP" altLang="en-US"/>
                    </a:p>
                  </a:txBody>
                  <a:tcPr/>
                </a:tc>
                <a:tc>
                  <a:txBody>
                    <a:bodyPr/>
                    <a:lstStyle/>
                    <a:p>
                      <a:pPr algn="ctr" fontAlgn="ctr"/>
                      <a:r>
                        <a:rPr lang="ja-JP" altLang="en-US" sz="2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一部稼働</a:t>
                      </a:r>
                      <a:endParaRPr lang="ja-JP" altLang="en-US" sz="2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2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2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1035804">
                <a:tc vMerge="1">
                  <a:txBody>
                    <a:bodyPr/>
                    <a:lstStyle/>
                    <a:p>
                      <a:endParaRPr kumimoji="1" lang="ja-JP" altLang="en-US"/>
                    </a:p>
                  </a:txBody>
                  <a:tcPr/>
                </a:tc>
                <a:tc>
                  <a:txBody>
                    <a:bodyPr/>
                    <a:lstStyle/>
                    <a:p>
                      <a:pPr algn="ctr" fontAlgn="ct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全部稼働</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200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2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bl>
          </a:graphicData>
        </a:graphic>
      </p:graphicFrame>
      <p:sp>
        <p:nvSpPr>
          <p:cNvPr id="7" name="上下矢印 6"/>
          <p:cNvSpPr/>
          <p:nvPr/>
        </p:nvSpPr>
        <p:spPr>
          <a:xfrm>
            <a:off x="3419872" y="3717032"/>
            <a:ext cx="468052" cy="2232248"/>
          </a:xfrm>
          <a:prstGeom prst="up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8" name="上下矢印 7"/>
          <p:cNvSpPr/>
          <p:nvPr/>
        </p:nvSpPr>
        <p:spPr>
          <a:xfrm>
            <a:off x="7236296" y="3717032"/>
            <a:ext cx="936104" cy="2232248"/>
          </a:xfrm>
          <a:prstGeom prst="upDown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72838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目次</a:t>
            </a:r>
            <a:endParaRPr kumimoji="1" lang="ja-JP" altLang="en-US" dirty="0"/>
          </a:p>
        </p:txBody>
      </p:sp>
      <p:sp>
        <p:nvSpPr>
          <p:cNvPr id="3" name="コンテンツ プレースホルダー 2"/>
          <p:cNvSpPr>
            <a:spLocks noGrp="1"/>
          </p:cNvSpPr>
          <p:nvPr>
            <p:ph idx="1"/>
          </p:nvPr>
        </p:nvSpPr>
        <p:spPr/>
        <p:txBody>
          <a:bodyPr>
            <a:normAutofit/>
          </a:bodyPr>
          <a:lstStyle/>
          <a:p>
            <a:pPr>
              <a:lnSpc>
                <a:spcPct val="150000"/>
              </a:lnSpc>
            </a:pPr>
            <a:r>
              <a:rPr kumimoji="1" lang="ja-JP" altLang="en-US" sz="3200" dirty="0" smtClean="0">
                <a:solidFill>
                  <a:schemeClr val="bg1">
                    <a:lumMod val="75000"/>
                  </a:schemeClr>
                </a:solidFill>
              </a:rPr>
              <a:t>背景</a:t>
            </a:r>
            <a:endParaRPr lang="en-US" altLang="ja-JP" sz="3200" dirty="0">
              <a:solidFill>
                <a:schemeClr val="bg1">
                  <a:lumMod val="75000"/>
                </a:schemeClr>
              </a:solidFill>
            </a:endParaRPr>
          </a:p>
          <a:p>
            <a:pPr>
              <a:lnSpc>
                <a:spcPct val="150000"/>
              </a:lnSpc>
            </a:pPr>
            <a:r>
              <a:rPr lang="ja-JP" altLang="en-US" sz="3200" dirty="0" smtClean="0">
                <a:solidFill>
                  <a:schemeClr val="bg1">
                    <a:lumMod val="75000"/>
                  </a:schemeClr>
                </a:solidFill>
              </a:rPr>
              <a:t>目的・仮説</a:t>
            </a:r>
            <a:endParaRPr lang="en-US" altLang="ja-JP" sz="3200" dirty="0" smtClean="0">
              <a:solidFill>
                <a:schemeClr val="bg1">
                  <a:lumMod val="75000"/>
                </a:schemeClr>
              </a:solidFill>
            </a:endParaRPr>
          </a:p>
          <a:p>
            <a:pPr>
              <a:lnSpc>
                <a:spcPct val="150000"/>
              </a:lnSpc>
            </a:pPr>
            <a:r>
              <a:rPr kumimoji="1" lang="ja-JP" altLang="en-US" sz="3200" dirty="0" smtClean="0"/>
              <a:t>材料</a:t>
            </a:r>
            <a:r>
              <a:rPr lang="ja-JP" altLang="en-US" dirty="0"/>
              <a:t>・</a:t>
            </a:r>
            <a:r>
              <a:rPr kumimoji="1" lang="ja-JP" altLang="en-US" sz="3200" dirty="0" smtClean="0"/>
              <a:t>方法</a:t>
            </a:r>
            <a:endParaRPr kumimoji="1" lang="en-US" altLang="ja-JP" sz="3200" dirty="0" smtClean="0"/>
          </a:p>
          <a:p>
            <a:pPr>
              <a:lnSpc>
                <a:spcPct val="150000"/>
              </a:lnSpc>
            </a:pPr>
            <a:r>
              <a:rPr kumimoji="1" lang="ja-JP" altLang="en-US" sz="3200" dirty="0" smtClean="0">
                <a:solidFill>
                  <a:schemeClr val="bg1">
                    <a:lumMod val="75000"/>
                  </a:schemeClr>
                </a:solidFill>
              </a:rPr>
              <a:t>結果</a:t>
            </a:r>
            <a:endParaRPr kumimoji="1" lang="en-US" altLang="ja-JP" sz="3200" dirty="0" smtClean="0">
              <a:solidFill>
                <a:schemeClr val="bg1">
                  <a:lumMod val="75000"/>
                </a:schemeClr>
              </a:solidFill>
            </a:endParaRPr>
          </a:p>
          <a:p>
            <a:pPr>
              <a:lnSpc>
                <a:spcPct val="150000"/>
              </a:lnSpc>
            </a:pPr>
            <a:r>
              <a:rPr lang="ja-JP" altLang="en-US" sz="3200" dirty="0" smtClean="0">
                <a:solidFill>
                  <a:schemeClr val="bg1">
                    <a:lumMod val="75000"/>
                  </a:schemeClr>
                </a:solidFill>
              </a:rPr>
              <a:t>考察</a:t>
            </a:r>
            <a:endParaRPr lang="en-US" altLang="ja-JP" sz="3200" dirty="0" smtClean="0">
              <a:solidFill>
                <a:schemeClr val="bg1">
                  <a:lumMod val="75000"/>
                </a:schemeClr>
              </a:solidFill>
            </a:endParaRPr>
          </a:p>
          <a:p>
            <a:pPr>
              <a:lnSpc>
                <a:spcPct val="150000"/>
              </a:lnSpc>
            </a:pPr>
            <a:r>
              <a:rPr kumimoji="1" lang="ja-JP" altLang="en-US" sz="3200" dirty="0">
                <a:solidFill>
                  <a:schemeClr val="bg1">
                    <a:lumMod val="75000"/>
                  </a:schemeClr>
                </a:solidFill>
              </a:rPr>
              <a:t>まとめ</a:t>
            </a:r>
          </a:p>
        </p:txBody>
      </p:sp>
    </p:spTree>
    <p:extLst>
      <p:ext uri="{BB962C8B-B14F-4D97-AF65-F5344CB8AC3E}">
        <p14:creationId xmlns:p14="http://schemas.microsoft.com/office/powerpoint/2010/main" val="9053370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材料</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燃料</a:t>
            </a:r>
            <a:r>
              <a:rPr kumimoji="1" lang="ja-JP" altLang="en-US" dirty="0" smtClean="0"/>
              <a:t>価格</a:t>
            </a:r>
            <a:endParaRPr lang="en-US" altLang="ja-JP" dirty="0"/>
          </a:p>
          <a:p>
            <a:pPr lvl="1"/>
            <a:r>
              <a:rPr lang="ja-JP" altLang="en-US" dirty="0" smtClean="0"/>
              <a:t>「</a:t>
            </a:r>
            <a:r>
              <a:rPr lang="ja-JP" altLang="en-US" dirty="0" smtClean="0"/>
              <a:t>長期</a:t>
            </a:r>
            <a:r>
              <a:rPr lang="ja-JP" altLang="en-US" dirty="0" smtClean="0"/>
              <a:t>エネルギー需給見通し委員会</a:t>
            </a:r>
            <a:r>
              <a:rPr lang="ja-JP" altLang="en-US" dirty="0" smtClean="0"/>
              <a:t>報告書」</a:t>
            </a:r>
            <a:endParaRPr lang="en-US" altLang="ja-JP" dirty="0" smtClean="0"/>
          </a:p>
          <a:p>
            <a:pPr marL="457200" lvl="1" indent="0">
              <a:buNone/>
            </a:pPr>
            <a:r>
              <a:rPr lang="ja-JP" altLang="en-US" dirty="0" smtClean="0"/>
              <a:t>　　経済</a:t>
            </a:r>
            <a:r>
              <a:rPr lang="ja-JP" altLang="en-US" dirty="0"/>
              <a:t>産業省</a:t>
            </a:r>
            <a:r>
              <a:rPr lang="en-US" altLang="ja-JP" dirty="0"/>
              <a:t> </a:t>
            </a:r>
            <a:r>
              <a:rPr lang="ja-JP" altLang="en-US" dirty="0"/>
              <a:t>資源エネルギー庁 </a:t>
            </a:r>
            <a:endParaRPr kumimoji="1" lang="en-US" altLang="ja-JP" dirty="0" smtClean="0"/>
          </a:p>
          <a:p>
            <a:r>
              <a:rPr kumimoji="1" lang="ja-JP" altLang="en-US" dirty="0" smtClean="0"/>
              <a:t>価格弾力性</a:t>
            </a:r>
            <a:endParaRPr lang="en-US" altLang="ja-JP" dirty="0" smtClean="0"/>
          </a:p>
          <a:p>
            <a:pPr lvl="1"/>
            <a:r>
              <a:rPr kumimoji="1" lang="ja-JP" altLang="en-US" dirty="0" smtClean="0"/>
              <a:t>「</a:t>
            </a:r>
            <a:r>
              <a:rPr kumimoji="1" lang="ja-JP" altLang="en-US" dirty="0" smtClean="0"/>
              <a:t>世帯電力需要量の価格弾力性の推定」</a:t>
            </a:r>
            <a:endParaRPr kumimoji="1" lang="en-US" altLang="ja-JP" dirty="0" smtClean="0"/>
          </a:p>
          <a:p>
            <a:pPr marL="457200" lvl="1" indent="0">
              <a:buNone/>
            </a:pPr>
            <a:r>
              <a:rPr lang="ja-JP" altLang="en-US" dirty="0" smtClean="0"/>
              <a:t>　谷下雅義</a:t>
            </a:r>
            <a:r>
              <a:rPr lang="en-US" altLang="ja-JP" dirty="0" smtClean="0"/>
              <a:t>(2009)</a:t>
            </a:r>
            <a:endParaRPr kumimoji="1" lang="en-US" altLang="ja-JP" dirty="0" smtClean="0"/>
          </a:p>
          <a:p>
            <a:r>
              <a:rPr lang="ja-JP" altLang="en-US" dirty="0"/>
              <a:t>東京</a:t>
            </a:r>
            <a:r>
              <a:rPr lang="ja-JP" altLang="en-US" dirty="0" smtClean="0"/>
              <a:t>電力、関西電力の発電力とその構成</a:t>
            </a:r>
            <a:endParaRPr lang="en-US" altLang="ja-JP" dirty="0" smtClean="0"/>
          </a:p>
          <a:p>
            <a:pPr lvl="1"/>
            <a:r>
              <a:rPr lang="ja-JP" altLang="en-US" dirty="0" smtClean="0"/>
              <a:t>「</a:t>
            </a:r>
            <a:r>
              <a:rPr lang="en-US" altLang="ja-JP" dirty="0" smtClean="0"/>
              <a:t>2012</a:t>
            </a:r>
            <a:r>
              <a:rPr lang="ja-JP" altLang="en-US" dirty="0" smtClean="0"/>
              <a:t>年 夏期の供給力内訳」</a:t>
            </a:r>
            <a:r>
              <a:rPr lang="ja-JP" altLang="en-US" dirty="0"/>
              <a:t>経済産業省</a:t>
            </a:r>
            <a:endParaRPr lang="en-US" altLang="ja-JP" dirty="0" smtClean="0"/>
          </a:p>
          <a:p>
            <a:endParaRPr lang="en-US" altLang="ja-JP" dirty="0" smtClean="0"/>
          </a:p>
          <a:p>
            <a:endParaRPr kumimoji="1" lang="ja-JP" altLang="en-US" dirty="0"/>
          </a:p>
        </p:txBody>
      </p:sp>
    </p:spTree>
    <p:extLst>
      <p:ext uri="{BB962C8B-B14F-4D97-AF65-F5344CB8AC3E}">
        <p14:creationId xmlns:p14="http://schemas.microsoft.com/office/powerpoint/2010/main" val="38973829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方法</a:t>
            </a:r>
            <a:endParaRPr kumimoji="1" lang="ja-JP" altLang="en-US" dirty="0"/>
          </a:p>
        </p:txBody>
      </p:sp>
      <p:sp>
        <p:nvSpPr>
          <p:cNvPr id="3" name="コンテンツ プレースホルダー 2"/>
          <p:cNvSpPr>
            <a:spLocks noGrp="1"/>
          </p:cNvSpPr>
          <p:nvPr>
            <p:ph idx="1"/>
          </p:nvPr>
        </p:nvSpPr>
        <p:spPr/>
        <p:txBody>
          <a:bodyPr/>
          <a:lstStyle/>
          <a:p>
            <a:pPr>
              <a:lnSpc>
                <a:spcPct val="150000"/>
              </a:lnSpc>
            </a:pPr>
            <a:r>
              <a:rPr lang="ja-JP" altLang="en-US" dirty="0" smtClean="0"/>
              <a:t>各シナリオ</a:t>
            </a:r>
            <a:r>
              <a:rPr lang="ja-JP" altLang="en-US" dirty="0"/>
              <a:t>ごとに以下の項目を</a:t>
            </a:r>
            <a:r>
              <a:rPr lang="ja-JP" altLang="en-US" dirty="0" smtClean="0"/>
              <a:t>推定</a:t>
            </a:r>
            <a:endParaRPr lang="en-US" altLang="ja-JP" dirty="0" smtClean="0"/>
          </a:p>
          <a:p>
            <a:pPr lvl="1">
              <a:lnSpc>
                <a:spcPct val="150000"/>
              </a:lnSpc>
            </a:pPr>
            <a:r>
              <a:rPr kumimoji="1" lang="ja-JP" altLang="en-US" dirty="0" smtClean="0"/>
              <a:t>価格</a:t>
            </a:r>
            <a:endParaRPr kumimoji="1" lang="en-US" altLang="ja-JP" dirty="0" smtClean="0"/>
          </a:p>
          <a:p>
            <a:pPr lvl="1">
              <a:lnSpc>
                <a:spcPct val="150000"/>
              </a:lnSpc>
            </a:pPr>
            <a:r>
              <a:rPr lang="en-US" altLang="ja-JP" dirty="0" smtClean="0"/>
              <a:t>TS, PS, CS</a:t>
            </a:r>
          </a:p>
        </p:txBody>
      </p:sp>
      <p:graphicFrame>
        <p:nvGraphicFramePr>
          <p:cNvPr id="4" name="表 3"/>
          <p:cNvGraphicFramePr>
            <a:graphicFrameLocks noGrp="1"/>
          </p:cNvGraphicFramePr>
          <p:nvPr>
            <p:extLst>
              <p:ext uri="{D42A27DB-BD31-4B8C-83A1-F6EECF244321}">
                <p14:modId xmlns:p14="http://schemas.microsoft.com/office/powerpoint/2010/main" val="420136933"/>
              </p:ext>
            </p:extLst>
          </p:nvPr>
        </p:nvGraphicFramePr>
        <p:xfrm>
          <a:off x="3419872" y="3284984"/>
          <a:ext cx="5256584" cy="3096345"/>
        </p:xfrm>
        <a:graphic>
          <a:graphicData uri="http://schemas.openxmlformats.org/drawingml/2006/table">
            <a:tbl>
              <a:tblPr>
                <a:tableStyleId>{C4B1156A-380E-4F78-BDF5-A606A8083BF9}</a:tableStyleId>
              </a:tblPr>
              <a:tblGrid>
                <a:gridCol w="657073"/>
                <a:gridCol w="858339"/>
                <a:gridCol w="1112880"/>
                <a:gridCol w="1383312"/>
                <a:gridCol w="1244980"/>
              </a:tblGrid>
              <a:tr h="504276">
                <a:tc rowSpan="2" gridSpan="2">
                  <a:txBody>
                    <a:bodyPr/>
                    <a:lstStyle/>
                    <a:p>
                      <a:pPr algn="ctr" fontAlgn="ctr"/>
                      <a:r>
                        <a:rPr lang="ja-JP" altLang="en-US" sz="16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rowSpan="2" hMerge="1">
                  <a:txBody>
                    <a:bodyPr/>
                    <a:lstStyle/>
                    <a:p>
                      <a:endParaRPr kumimoji="1" lang="ja-JP" altLang="en-US"/>
                    </a:p>
                  </a:txBody>
                  <a:tcPr/>
                </a:tc>
                <a:tc gridSpan="3">
                  <a:txBody>
                    <a:bodyPr/>
                    <a:lstStyle/>
                    <a:p>
                      <a:pPr algn="ctr" fontAlgn="ctr"/>
                      <a:r>
                        <a:rPr lang="ja-JP" altLang="en-US" sz="1600" u="none" strike="noStrike">
                          <a:effectLst/>
                          <a:latin typeface="メイリオ" panose="020B0604030504040204" pitchFamily="50" charset="-128"/>
                          <a:ea typeface="メイリオ" panose="020B0604030504040204" pitchFamily="50" charset="-128"/>
                          <a:cs typeface="メイリオ" panose="020B0604030504040204" pitchFamily="50" charset="-128"/>
                        </a:rPr>
                        <a:t>燃料価格（</a:t>
                      </a:r>
                      <a:r>
                        <a:rPr lang="en-US" sz="1600" u="none" strike="noStrike">
                          <a:effectLst/>
                          <a:latin typeface="メイリオ" panose="020B0604030504040204" pitchFamily="50" charset="-128"/>
                          <a:ea typeface="メイリオ" panose="020B0604030504040204" pitchFamily="50" charset="-128"/>
                          <a:cs typeface="メイリオ" panose="020B0604030504040204" pitchFamily="50" charset="-128"/>
                        </a:rPr>
                        <a:t>LNG、</a:t>
                      </a:r>
                      <a:r>
                        <a:rPr lang="ja-JP" altLang="en-US" sz="1600" u="none" strike="noStrike">
                          <a:effectLst/>
                          <a:latin typeface="メイリオ" panose="020B0604030504040204" pitchFamily="50" charset="-128"/>
                          <a:ea typeface="メイリオ" panose="020B0604030504040204" pitchFamily="50" charset="-128"/>
                          <a:cs typeface="メイリオ" panose="020B0604030504040204" pitchFamily="50" charset="-128"/>
                        </a:rPr>
                        <a:t>石油）</a:t>
                      </a:r>
                      <a:endParaRPr lang="ja-JP" altLang="en-US" sz="16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r>
              <a:tr h="504276">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1600" u="none" strike="noStrike">
                          <a:effectLst/>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1600" u="none" strike="noStrike">
                          <a:effectLst/>
                          <a:latin typeface="メイリオ" panose="020B0604030504040204" pitchFamily="50" charset="-128"/>
                          <a:ea typeface="メイリオ" panose="020B0604030504040204" pitchFamily="50" charset="-128"/>
                          <a:cs typeface="メイリオ" panose="020B0604030504040204" pitchFamily="50" charset="-128"/>
                        </a:rPr>
                        <a:t>倍</a:t>
                      </a:r>
                      <a:endParaRPr lang="ja-JP" altLang="en-US" sz="16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600" u="none" strike="noStrike">
                          <a:effectLst/>
                          <a:latin typeface="メイリオ" panose="020B0604030504040204" pitchFamily="50" charset="-128"/>
                          <a:ea typeface="メイリオ" panose="020B0604030504040204" pitchFamily="50" charset="-128"/>
                          <a:cs typeface="メイリオ" panose="020B0604030504040204" pitchFamily="50" charset="-128"/>
                        </a:rPr>
                        <a:t>現状維持</a:t>
                      </a:r>
                      <a:endParaRPr lang="ja-JP" altLang="en-US" sz="16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600" u="none" strike="noStrike">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600" u="none" strike="noStrike">
                          <a:effectLst/>
                          <a:latin typeface="メイリオ" panose="020B0604030504040204" pitchFamily="50" charset="-128"/>
                          <a:ea typeface="メイリオ" panose="020B0604030504040204" pitchFamily="50" charset="-128"/>
                          <a:cs typeface="メイリオ" panose="020B0604030504040204" pitchFamily="50" charset="-128"/>
                        </a:rPr>
                        <a:t>倍</a:t>
                      </a:r>
                      <a:endParaRPr lang="ja-JP" altLang="en-US" sz="16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695931">
                <a:tc rowSpan="3">
                  <a:txBody>
                    <a:bodyPr/>
                    <a:lstStyle/>
                    <a:p>
                      <a:pPr algn="ctr" fontAlgn="ctr"/>
                      <a:r>
                        <a:rPr lang="ja-JP" altLang="en-US" sz="16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原子力発電</a:t>
                      </a: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vert="eaVert" anchor="ctr"/>
                </a:tc>
                <a:tc>
                  <a:txBody>
                    <a:bodyPr/>
                    <a:lstStyle/>
                    <a:p>
                      <a:pPr algn="ctr" fontAlgn="ctr"/>
                      <a:r>
                        <a:rPr lang="ja-JP" altLang="en-US" sz="1600" u="none" strike="noStrike">
                          <a:effectLst/>
                          <a:latin typeface="メイリオ" panose="020B0604030504040204" pitchFamily="50" charset="-128"/>
                          <a:ea typeface="メイリオ" panose="020B0604030504040204" pitchFamily="50" charset="-128"/>
                          <a:cs typeface="メイリオ" panose="020B0604030504040204" pitchFamily="50" charset="-128"/>
                        </a:rPr>
                        <a:t>脱原発</a:t>
                      </a:r>
                      <a:endParaRPr lang="ja-JP" altLang="en-US" sz="16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32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3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3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32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④</a:t>
                      </a:r>
                      <a:r>
                        <a:rPr lang="ja-JP" altLang="en-US" sz="3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3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32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⑦</a:t>
                      </a:r>
                      <a:r>
                        <a:rPr lang="ja-JP" altLang="en-US" sz="3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3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695931">
                <a:tc vMerge="1">
                  <a:txBody>
                    <a:bodyPr/>
                    <a:lstStyle/>
                    <a:p>
                      <a:endParaRPr kumimoji="1" lang="ja-JP" altLang="en-US"/>
                    </a:p>
                  </a:txBody>
                  <a:tcPr/>
                </a:tc>
                <a:tc>
                  <a:txBody>
                    <a:bodyPr/>
                    <a:lstStyle/>
                    <a:p>
                      <a:pPr algn="ctr" fontAlgn="ctr"/>
                      <a:r>
                        <a:rPr lang="ja-JP" altLang="en-US" sz="16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一部稼働</a:t>
                      </a: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32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3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3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32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⑤</a:t>
                      </a:r>
                      <a:r>
                        <a:rPr lang="ja-JP" altLang="en-US" sz="3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3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32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⑧</a:t>
                      </a:r>
                      <a:r>
                        <a:rPr lang="ja-JP" altLang="en-US" sz="3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3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695931">
                <a:tc vMerge="1">
                  <a:txBody>
                    <a:bodyPr/>
                    <a:lstStyle/>
                    <a:p>
                      <a:endParaRPr kumimoji="1" lang="ja-JP" altLang="en-US"/>
                    </a:p>
                  </a:txBody>
                  <a:tcPr/>
                </a:tc>
                <a:tc>
                  <a:txBody>
                    <a:bodyPr/>
                    <a:lstStyle/>
                    <a:p>
                      <a:pPr algn="ctr" fontAlgn="ctr"/>
                      <a:r>
                        <a:rPr lang="ja-JP" altLang="en-US" sz="16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全部稼働</a:t>
                      </a: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32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3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3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32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⑥</a:t>
                      </a:r>
                      <a:r>
                        <a:rPr lang="ja-JP" altLang="en-US" sz="3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3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32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⑨</a:t>
                      </a:r>
                      <a:r>
                        <a:rPr lang="ja-JP" altLang="en-US" sz="3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3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13268793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余剰</a:t>
            </a:r>
            <a:endParaRPr kumimoji="1" lang="ja-JP" alt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628800"/>
            <a:ext cx="5371042" cy="3151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3419946"/>
            <a:ext cx="5376863" cy="3151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0733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fade">
                                      <p:cBhvr>
                                        <p:cTn id="7"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目次</a:t>
            </a:r>
            <a:endParaRPr kumimoji="1" lang="ja-JP" altLang="en-US" dirty="0"/>
          </a:p>
        </p:txBody>
      </p:sp>
      <p:sp>
        <p:nvSpPr>
          <p:cNvPr id="3" name="コンテンツ プレースホルダー 2"/>
          <p:cNvSpPr>
            <a:spLocks noGrp="1"/>
          </p:cNvSpPr>
          <p:nvPr>
            <p:ph idx="1"/>
          </p:nvPr>
        </p:nvSpPr>
        <p:spPr/>
        <p:txBody>
          <a:bodyPr>
            <a:normAutofit/>
          </a:bodyPr>
          <a:lstStyle/>
          <a:p>
            <a:pPr>
              <a:lnSpc>
                <a:spcPct val="150000"/>
              </a:lnSpc>
            </a:pPr>
            <a:r>
              <a:rPr kumimoji="1" lang="ja-JP" altLang="en-US" sz="3200" dirty="0" smtClean="0"/>
              <a:t>背景</a:t>
            </a:r>
            <a:endParaRPr lang="en-US" altLang="ja-JP" sz="3200" dirty="0"/>
          </a:p>
          <a:p>
            <a:pPr>
              <a:lnSpc>
                <a:spcPct val="150000"/>
              </a:lnSpc>
            </a:pPr>
            <a:r>
              <a:rPr lang="ja-JP" altLang="en-US" sz="3200" dirty="0" smtClean="0"/>
              <a:t>目的・仮説</a:t>
            </a:r>
            <a:endParaRPr lang="en-US" altLang="ja-JP" sz="3200" dirty="0" smtClean="0"/>
          </a:p>
          <a:p>
            <a:pPr>
              <a:lnSpc>
                <a:spcPct val="150000"/>
              </a:lnSpc>
            </a:pPr>
            <a:r>
              <a:rPr kumimoji="1" lang="ja-JP" altLang="en-US" sz="3200" dirty="0" smtClean="0"/>
              <a:t>材料</a:t>
            </a:r>
            <a:r>
              <a:rPr lang="ja-JP" altLang="en-US" dirty="0"/>
              <a:t>・</a:t>
            </a:r>
            <a:r>
              <a:rPr kumimoji="1" lang="ja-JP" altLang="en-US" sz="3200" dirty="0" smtClean="0"/>
              <a:t>方法</a:t>
            </a:r>
            <a:endParaRPr kumimoji="1" lang="en-US" altLang="ja-JP" sz="3200" dirty="0" smtClean="0"/>
          </a:p>
          <a:p>
            <a:pPr>
              <a:lnSpc>
                <a:spcPct val="150000"/>
              </a:lnSpc>
            </a:pPr>
            <a:r>
              <a:rPr kumimoji="1" lang="ja-JP" altLang="en-US" sz="3200" dirty="0" smtClean="0"/>
              <a:t>結果</a:t>
            </a:r>
            <a:endParaRPr kumimoji="1" lang="en-US" altLang="ja-JP" sz="3200" dirty="0" smtClean="0"/>
          </a:p>
          <a:p>
            <a:pPr>
              <a:lnSpc>
                <a:spcPct val="150000"/>
              </a:lnSpc>
            </a:pPr>
            <a:r>
              <a:rPr lang="ja-JP" altLang="en-US" sz="3200" dirty="0" smtClean="0"/>
              <a:t>考察</a:t>
            </a:r>
            <a:endParaRPr lang="en-US" altLang="ja-JP" sz="3200" dirty="0" smtClean="0"/>
          </a:p>
          <a:p>
            <a:pPr>
              <a:lnSpc>
                <a:spcPct val="150000"/>
              </a:lnSpc>
            </a:pPr>
            <a:r>
              <a:rPr kumimoji="1" lang="ja-JP" altLang="en-US" sz="3200" dirty="0"/>
              <a:t>まとめ</a:t>
            </a:r>
          </a:p>
        </p:txBody>
      </p:sp>
    </p:spTree>
    <p:extLst>
      <p:ext uri="{BB962C8B-B14F-4D97-AF65-F5344CB8AC3E}">
        <p14:creationId xmlns:p14="http://schemas.microsoft.com/office/powerpoint/2010/main" val="22983044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寡占競争状態</a:t>
            </a:r>
            <a:r>
              <a:rPr lang="ja-JP" altLang="en-US" dirty="0" smtClean="0"/>
              <a:t>の仮定</a:t>
            </a:r>
            <a:endParaRPr kumimoji="1" lang="ja-JP" altLang="en-US" dirty="0"/>
          </a:p>
        </p:txBody>
      </p:sp>
      <p:sp>
        <p:nvSpPr>
          <p:cNvPr id="3" name="コンテンツ プレースホルダー 2"/>
          <p:cNvSpPr>
            <a:spLocks noGrp="1"/>
          </p:cNvSpPr>
          <p:nvPr>
            <p:ph idx="1"/>
          </p:nvPr>
        </p:nvSpPr>
        <p:spPr/>
        <p:txBody>
          <a:bodyPr/>
          <a:lstStyle/>
          <a:p>
            <a:pPr>
              <a:lnSpc>
                <a:spcPct val="150000"/>
              </a:lnSpc>
            </a:pPr>
            <a:r>
              <a:rPr lang="ja-JP" altLang="en-US" dirty="0"/>
              <a:t>ベルトラン競争</a:t>
            </a:r>
            <a:endParaRPr lang="en-US" altLang="ja-JP" dirty="0"/>
          </a:p>
          <a:p>
            <a:pPr lvl="1">
              <a:lnSpc>
                <a:spcPct val="150000"/>
              </a:lnSpc>
            </a:pPr>
            <a:r>
              <a:rPr kumimoji="1" lang="ja-JP" altLang="en-US" dirty="0" smtClean="0"/>
              <a:t>各企業がほかの企業の</a:t>
            </a:r>
            <a:r>
              <a:rPr kumimoji="1" lang="ja-JP" altLang="en-US" dirty="0" smtClean="0">
                <a:solidFill>
                  <a:srgbClr val="FF0000"/>
                </a:solidFill>
              </a:rPr>
              <a:t>価格</a:t>
            </a:r>
            <a:r>
              <a:rPr kumimoji="1" lang="ja-JP" altLang="en-US" dirty="0" smtClean="0"/>
              <a:t>を所与として行動するモデル</a:t>
            </a:r>
            <a:endParaRPr kumimoji="1" lang="en-US" altLang="ja-JP" dirty="0" smtClean="0"/>
          </a:p>
          <a:p>
            <a:pPr>
              <a:lnSpc>
                <a:spcPct val="150000"/>
              </a:lnSpc>
            </a:pPr>
            <a:r>
              <a:rPr kumimoji="1" lang="ja-JP" altLang="en-US" dirty="0" smtClean="0"/>
              <a:t>クールノー</a:t>
            </a:r>
            <a:r>
              <a:rPr lang="ja-JP" altLang="en-US" dirty="0"/>
              <a:t>競争</a:t>
            </a:r>
            <a:endParaRPr kumimoji="1" lang="en-US" altLang="ja-JP" dirty="0" smtClean="0"/>
          </a:p>
          <a:p>
            <a:pPr lvl="1">
              <a:lnSpc>
                <a:spcPct val="150000"/>
              </a:lnSpc>
            </a:pPr>
            <a:r>
              <a:rPr lang="ja-JP" altLang="en-US" dirty="0"/>
              <a:t>各企業がほかの企業</a:t>
            </a:r>
            <a:r>
              <a:rPr lang="ja-JP" altLang="en-US" dirty="0" smtClean="0"/>
              <a:t>の</a:t>
            </a:r>
            <a:r>
              <a:rPr lang="ja-JP" altLang="en-US" dirty="0" smtClean="0">
                <a:solidFill>
                  <a:srgbClr val="FF0000"/>
                </a:solidFill>
              </a:rPr>
              <a:t>供給量</a:t>
            </a:r>
            <a:r>
              <a:rPr lang="ja-JP" altLang="en-US" dirty="0" smtClean="0"/>
              <a:t>を</a:t>
            </a:r>
            <a:r>
              <a:rPr lang="ja-JP" altLang="en-US" dirty="0"/>
              <a:t>所与として行動するモデル</a:t>
            </a:r>
            <a:endParaRPr lang="en-US" altLang="ja-JP" dirty="0"/>
          </a:p>
          <a:p>
            <a:pPr lvl="1">
              <a:lnSpc>
                <a:spcPct val="150000"/>
              </a:lnSpc>
            </a:pPr>
            <a:endParaRPr lang="en-US" altLang="ja-JP" dirty="0" smtClean="0"/>
          </a:p>
        </p:txBody>
      </p:sp>
    </p:spTree>
    <p:extLst>
      <p:ext uri="{BB962C8B-B14F-4D97-AF65-F5344CB8AC3E}">
        <p14:creationId xmlns:p14="http://schemas.microsoft.com/office/powerpoint/2010/main" val="24142155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目次</a:t>
            </a:r>
            <a:endParaRPr kumimoji="1" lang="ja-JP" altLang="en-US" dirty="0"/>
          </a:p>
        </p:txBody>
      </p:sp>
      <p:sp>
        <p:nvSpPr>
          <p:cNvPr id="3" name="コンテンツ プレースホルダー 2"/>
          <p:cNvSpPr>
            <a:spLocks noGrp="1"/>
          </p:cNvSpPr>
          <p:nvPr>
            <p:ph idx="1"/>
          </p:nvPr>
        </p:nvSpPr>
        <p:spPr/>
        <p:txBody>
          <a:bodyPr>
            <a:normAutofit/>
          </a:bodyPr>
          <a:lstStyle/>
          <a:p>
            <a:pPr>
              <a:lnSpc>
                <a:spcPct val="150000"/>
              </a:lnSpc>
            </a:pPr>
            <a:r>
              <a:rPr kumimoji="1" lang="ja-JP" altLang="en-US" sz="3200" dirty="0" smtClean="0">
                <a:solidFill>
                  <a:schemeClr val="bg1">
                    <a:lumMod val="75000"/>
                  </a:schemeClr>
                </a:solidFill>
              </a:rPr>
              <a:t>背景</a:t>
            </a:r>
            <a:endParaRPr lang="en-US" altLang="ja-JP" sz="3200" dirty="0">
              <a:solidFill>
                <a:schemeClr val="bg1">
                  <a:lumMod val="75000"/>
                </a:schemeClr>
              </a:solidFill>
            </a:endParaRPr>
          </a:p>
          <a:p>
            <a:pPr>
              <a:lnSpc>
                <a:spcPct val="150000"/>
              </a:lnSpc>
            </a:pPr>
            <a:r>
              <a:rPr lang="ja-JP" altLang="en-US" sz="3200" dirty="0" smtClean="0">
                <a:solidFill>
                  <a:schemeClr val="bg1">
                    <a:lumMod val="75000"/>
                  </a:schemeClr>
                </a:solidFill>
              </a:rPr>
              <a:t>目的・仮説</a:t>
            </a:r>
            <a:endParaRPr lang="en-US" altLang="ja-JP" sz="3200" dirty="0" smtClean="0">
              <a:solidFill>
                <a:schemeClr val="bg1">
                  <a:lumMod val="75000"/>
                </a:schemeClr>
              </a:solidFill>
            </a:endParaRPr>
          </a:p>
          <a:p>
            <a:pPr>
              <a:lnSpc>
                <a:spcPct val="150000"/>
              </a:lnSpc>
            </a:pPr>
            <a:r>
              <a:rPr kumimoji="1" lang="ja-JP" altLang="en-US" sz="3200" dirty="0" smtClean="0">
                <a:solidFill>
                  <a:schemeClr val="bg1">
                    <a:lumMod val="75000"/>
                  </a:schemeClr>
                </a:solidFill>
              </a:rPr>
              <a:t>材料</a:t>
            </a:r>
            <a:r>
              <a:rPr lang="ja-JP" altLang="en-US" dirty="0">
                <a:solidFill>
                  <a:schemeClr val="bg1">
                    <a:lumMod val="75000"/>
                  </a:schemeClr>
                </a:solidFill>
              </a:rPr>
              <a:t>・</a:t>
            </a:r>
            <a:r>
              <a:rPr kumimoji="1" lang="ja-JP" altLang="en-US" sz="3200" dirty="0" smtClean="0">
                <a:solidFill>
                  <a:schemeClr val="bg1">
                    <a:lumMod val="75000"/>
                  </a:schemeClr>
                </a:solidFill>
              </a:rPr>
              <a:t>方法</a:t>
            </a:r>
            <a:endParaRPr kumimoji="1" lang="en-US" altLang="ja-JP" sz="3200" dirty="0" smtClean="0">
              <a:solidFill>
                <a:schemeClr val="bg1">
                  <a:lumMod val="75000"/>
                </a:schemeClr>
              </a:solidFill>
            </a:endParaRPr>
          </a:p>
          <a:p>
            <a:pPr>
              <a:lnSpc>
                <a:spcPct val="150000"/>
              </a:lnSpc>
            </a:pPr>
            <a:r>
              <a:rPr kumimoji="1" lang="ja-JP" altLang="en-US" sz="3200" dirty="0" smtClean="0"/>
              <a:t>結果</a:t>
            </a:r>
            <a:endParaRPr kumimoji="1" lang="en-US" altLang="ja-JP" sz="3200" dirty="0" smtClean="0"/>
          </a:p>
          <a:p>
            <a:pPr>
              <a:lnSpc>
                <a:spcPct val="150000"/>
              </a:lnSpc>
            </a:pPr>
            <a:r>
              <a:rPr lang="ja-JP" altLang="en-US" sz="3200" dirty="0" smtClean="0">
                <a:solidFill>
                  <a:schemeClr val="bg1">
                    <a:lumMod val="75000"/>
                  </a:schemeClr>
                </a:solidFill>
              </a:rPr>
              <a:t>考察</a:t>
            </a:r>
            <a:endParaRPr lang="en-US" altLang="ja-JP" sz="3200" dirty="0" smtClean="0">
              <a:solidFill>
                <a:schemeClr val="bg1">
                  <a:lumMod val="75000"/>
                </a:schemeClr>
              </a:solidFill>
            </a:endParaRPr>
          </a:p>
          <a:p>
            <a:pPr>
              <a:lnSpc>
                <a:spcPct val="150000"/>
              </a:lnSpc>
            </a:pPr>
            <a:r>
              <a:rPr kumimoji="1" lang="ja-JP" altLang="en-US" sz="3200" dirty="0">
                <a:solidFill>
                  <a:schemeClr val="bg1">
                    <a:lumMod val="75000"/>
                  </a:schemeClr>
                </a:solidFill>
              </a:rPr>
              <a:t>まとめ</a:t>
            </a:r>
          </a:p>
        </p:txBody>
      </p:sp>
    </p:spTree>
    <p:extLst>
      <p:ext uri="{BB962C8B-B14F-4D97-AF65-F5344CB8AC3E}">
        <p14:creationId xmlns:p14="http://schemas.microsoft.com/office/powerpoint/2010/main" val="9053370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結果</a:t>
            </a:r>
            <a:r>
              <a:rPr lang="ja-JP" altLang="en-US" dirty="0"/>
              <a:t> </a:t>
            </a:r>
            <a:r>
              <a:rPr lang="ja-JP" altLang="en-US" dirty="0" smtClean="0"/>
              <a:t>ベルトラン競争</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384298345"/>
              </p:ext>
            </p:extLst>
          </p:nvPr>
        </p:nvGraphicFramePr>
        <p:xfrm>
          <a:off x="683570" y="1772816"/>
          <a:ext cx="7992886" cy="4824535"/>
        </p:xfrm>
        <a:graphic>
          <a:graphicData uri="http://schemas.openxmlformats.org/drawingml/2006/table">
            <a:tbl>
              <a:tblPr>
                <a:tableStyleId>{BDBED569-4797-4DF1-A0F4-6AAB3CD982D8}</a:tableStyleId>
              </a:tblPr>
              <a:tblGrid>
                <a:gridCol w="792683"/>
                <a:gridCol w="1370680"/>
                <a:gridCol w="825711"/>
                <a:gridCol w="1667938"/>
                <a:gridCol w="1667937"/>
                <a:gridCol w="1667937"/>
              </a:tblGrid>
              <a:tr h="322502">
                <a:tc rowSpan="2" gridSpan="3">
                  <a:txBody>
                    <a:bodyPr/>
                    <a:lstStyle/>
                    <a:p>
                      <a:pPr algn="ctr" fontAlgn="ctr"/>
                      <a:r>
                        <a:rPr lang="ja-JP" altLang="en-US"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rowSpan="2" hMerge="1">
                  <a:txBody>
                    <a:bodyPr/>
                    <a:lstStyle/>
                    <a:p>
                      <a:endParaRPr kumimoji="1" lang="ja-JP" altLang="en-US"/>
                    </a:p>
                  </a:txBody>
                  <a:tcPr/>
                </a:tc>
                <a:tc rowSpan="2" hMerge="1">
                  <a:txBody>
                    <a:bodyPr/>
                    <a:lstStyle/>
                    <a:p>
                      <a:pPr algn="ctr" fontAlgn="ctr"/>
                      <a:endParaRPr lang="ja-JP" altLang="en-US"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grid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8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燃料価格（</a:t>
                      </a:r>
                      <a:r>
                        <a:rPr lang="en-US" altLang="ja-JP" sz="18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LNG、</a:t>
                      </a:r>
                      <a:r>
                        <a:rPr lang="ja-JP" altLang="en-US" sz="18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石油）</a:t>
                      </a:r>
                      <a:endParaRPr lang="ja-JP" altLang="en-US" sz="1800" b="1"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r>
              <a:tr h="476177">
                <a:tc gridSpan="3" vMerge="1">
                  <a:txBody>
                    <a:bodyPr/>
                    <a:lstStyle/>
                    <a:p>
                      <a:endParaRPr kumimoji="1" lang="ja-JP" altLang="en-US"/>
                    </a:p>
                  </a:txBody>
                  <a:tcPr/>
                </a:tc>
                <a:tc hMerge="1" vMerge="1">
                  <a:txBody>
                    <a:bodyPr/>
                    <a:lstStyle/>
                    <a:p>
                      <a:endParaRPr kumimoji="1" lang="ja-JP" altLang="en-US"/>
                    </a:p>
                  </a:txBody>
                  <a:tcPr/>
                </a:tc>
                <a:tc hMerge="1" vMerge="1">
                  <a:txBody>
                    <a:bodyPr/>
                    <a:lstStyle/>
                    <a:p>
                      <a:pPr algn="ctr" fontAlgn="ctr"/>
                      <a:endParaRPr lang="ja-JP" altLang="en-US"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8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18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倍</a:t>
                      </a:r>
                      <a:endParaRPr lang="ja-JP" altLang="en-US" sz="1800" b="1"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800" b="1"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現状維持</a:t>
                      </a:r>
                      <a:endParaRPr lang="ja-JP" altLang="en-US" sz="18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b="1"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800" b="1"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倍</a:t>
                      </a:r>
                      <a:endParaRPr lang="ja-JP" altLang="en-US" sz="18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335488">
                <a:tc rowSpan="12">
                  <a:txBody>
                    <a:bodyPr/>
                    <a:lstStyle/>
                    <a:p>
                      <a:pPr algn="ctr" fontAlgn="ctr"/>
                      <a:r>
                        <a:rPr lang="ja-JP" altLang="en-US" sz="1800" b="1"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原子力発電</a:t>
                      </a:r>
                      <a:endParaRPr lang="ja-JP" altLang="en-US" sz="18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vert="eaVert" anchor="ctr"/>
                </a:tc>
                <a:tc rowSpan="4">
                  <a:txBody>
                    <a:bodyPr/>
                    <a:lstStyle/>
                    <a:p>
                      <a:pPr algn="ctr" fontAlgn="ctr"/>
                      <a:r>
                        <a:rPr lang="ja-JP" altLang="en-US" sz="1800" b="1"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脱原発</a:t>
                      </a:r>
                      <a:endParaRPr lang="ja-JP" altLang="en-US" sz="18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価格</a:t>
                      </a:r>
                      <a:endParaRPr lang="ja-JP" altLang="en-US"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7.2</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18.4</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32.4</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335488">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CS</a:t>
                      </a:r>
                      <a:endParaRPr lang="en-US"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60469.5</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37193.7</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15951.9</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335488">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PS</a:t>
                      </a:r>
                      <a:endParaRPr lang="en-US"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8376.2</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20375.0</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20657.7</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335488">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TS</a:t>
                      </a:r>
                      <a:endParaRPr lang="en-US"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68845.7</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57568.7</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36609.7</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335488">
                <a:tc vMerge="1">
                  <a:txBody>
                    <a:bodyPr/>
                    <a:lstStyle/>
                    <a:p>
                      <a:endParaRPr kumimoji="1" lang="ja-JP" altLang="en-US"/>
                    </a:p>
                  </a:txBody>
                  <a:tcPr/>
                </a:tc>
                <a:tc rowSpan="4">
                  <a:txBody>
                    <a:bodyPr/>
                    <a:lstStyle/>
                    <a:p>
                      <a:pPr algn="ctr" fontAlgn="ctr"/>
                      <a:r>
                        <a:rPr lang="ja-JP" altLang="en-US" sz="1800" b="1"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一部稼働</a:t>
                      </a:r>
                      <a:endParaRPr lang="ja-JP" altLang="en-US" sz="18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価格</a:t>
                      </a:r>
                      <a:endParaRPr lang="ja-JP" altLang="en-US"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7.2</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10.8</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32.4</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335488">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CS</a:t>
                      </a:r>
                      <a:endParaRPr lang="en-US"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62495.2</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52420.3</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15951.9</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335488">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PS</a:t>
                      </a:r>
                      <a:endParaRPr lang="en-US"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10866.7</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10169.9</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31813.1</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335488">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TS</a:t>
                      </a:r>
                      <a:endParaRPr lang="en-US"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73361.8</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62590.2</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47765.0</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335488">
                <a:tc vMerge="1">
                  <a:txBody>
                    <a:bodyPr/>
                    <a:lstStyle/>
                    <a:p>
                      <a:endParaRPr kumimoji="1" lang="ja-JP" altLang="en-US"/>
                    </a:p>
                  </a:txBody>
                  <a:tcPr/>
                </a:tc>
                <a:tc rowSpan="4">
                  <a:txBody>
                    <a:bodyPr/>
                    <a:lstStyle/>
                    <a:p>
                      <a:pPr algn="ctr" fontAlgn="ctr"/>
                      <a:r>
                        <a:rPr lang="ja-JP" altLang="en-US" sz="1800" b="1"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全部稼働</a:t>
                      </a:r>
                      <a:endParaRPr lang="ja-JP" altLang="en-US" sz="18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価格</a:t>
                      </a:r>
                      <a:endParaRPr lang="ja-JP" altLang="en-US"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3.6</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10.8</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23.5</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335488">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CS</a:t>
                      </a:r>
                      <a:endParaRPr lang="en-US"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69259.9</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52420.3</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28481.3</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335488">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PS</a:t>
                      </a:r>
                      <a:endParaRPr lang="en-US"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5348.2</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16672.5</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36988.6</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335488">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TS</a:t>
                      </a:r>
                      <a:endParaRPr lang="en-US"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74608.1</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69092.9</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65469.9</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5103832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結果 クールノー</a:t>
            </a:r>
            <a:r>
              <a:rPr lang="ja-JP" altLang="en-US" dirty="0"/>
              <a:t>競争</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2394581244"/>
              </p:ext>
            </p:extLst>
          </p:nvPr>
        </p:nvGraphicFramePr>
        <p:xfrm>
          <a:off x="611560" y="1772816"/>
          <a:ext cx="8064898" cy="4824536"/>
        </p:xfrm>
        <a:graphic>
          <a:graphicData uri="http://schemas.openxmlformats.org/drawingml/2006/table">
            <a:tbl>
              <a:tblPr firstRow="1" firstCol="1">
                <a:tableStyleId>{69CF1AB2-1976-4502-BF36-3FF5EA218861}</a:tableStyleId>
              </a:tblPr>
              <a:tblGrid>
                <a:gridCol w="799824"/>
                <a:gridCol w="1383029"/>
                <a:gridCol w="833152"/>
                <a:gridCol w="1682965"/>
                <a:gridCol w="1682964"/>
                <a:gridCol w="1682964"/>
              </a:tblGrid>
              <a:tr h="322502">
                <a:tc rowSpan="2" gridSpan="3">
                  <a:txBody>
                    <a:bodyPr/>
                    <a:lstStyle/>
                    <a:p>
                      <a:pPr algn="ctr" fontAlgn="ctr"/>
                      <a:r>
                        <a:rPr lang="ja-JP" altLang="en-US"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rowSpan="2" hMerge="1">
                  <a:txBody>
                    <a:bodyPr/>
                    <a:lstStyle/>
                    <a:p>
                      <a:endParaRPr kumimoji="1" lang="ja-JP" altLang="en-US"/>
                    </a:p>
                  </a:txBody>
                  <a:tcPr/>
                </a:tc>
                <a:tc rowSpan="2" hMerge="1">
                  <a:txBody>
                    <a:bodyPr/>
                    <a:lstStyle/>
                    <a:p>
                      <a:pPr algn="ctr" fontAlgn="ctr"/>
                      <a:endParaRPr lang="ja-JP" altLang="en-US"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gridSpan="3">
                  <a:txBody>
                    <a:bodyPr/>
                    <a:lstStyle/>
                    <a:p>
                      <a:pPr algn="ctr" fontAlgn="ctr"/>
                      <a:r>
                        <a:rPr lang="ja-JP" altLang="en-US" sz="18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燃料価格（</a:t>
                      </a:r>
                      <a:r>
                        <a:rPr lang="en-US" altLang="ja-JP" sz="18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LNG、</a:t>
                      </a:r>
                      <a:r>
                        <a:rPr lang="ja-JP" altLang="en-US" sz="18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石油）</a:t>
                      </a:r>
                      <a:endParaRPr lang="ja-JP" altLang="en-US" sz="18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r>
              <a:tr h="476178">
                <a:tc gridSpan="3" vMerge="1">
                  <a:txBody>
                    <a:bodyPr/>
                    <a:lstStyle/>
                    <a:p>
                      <a:endParaRPr kumimoji="1" lang="ja-JP" altLang="en-US"/>
                    </a:p>
                  </a:txBody>
                  <a:tcPr/>
                </a:tc>
                <a:tc hMerge="1" vMerge="1">
                  <a:txBody>
                    <a:bodyPr/>
                    <a:lstStyle/>
                    <a:p>
                      <a:endParaRPr kumimoji="1" lang="ja-JP" altLang="en-US"/>
                    </a:p>
                  </a:txBody>
                  <a:tcPr/>
                </a:tc>
                <a:tc hMerge="1" vMerge="1">
                  <a:txBody>
                    <a:bodyPr/>
                    <a:lstStyle/>
                    <a:p>
                      <a:pPr algn="ctr" fontAlgn="ctr"/>
                      <a:endParaRPr lang="ja-JP" altLang="en-US"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8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18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倍</a:t>
                      </a:r>
                      <a:endParaRPr lang="ja-JP" altLang="en-US" sz="1800" b="1"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800" b="1"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現状維持</a:t>
                      </a:r>
                      <a:endParaRPr lang="ja-JP" altLang="en-US" sz="18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b="1"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800" b="1"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倍</a:t>
                      </a:r>
                      <a:endParaRPr lang="ja-JP" altLang="en-US" sz="18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335488">
                <a:tc rowSpan="12">
                  <a:txBody>
                    <a:bodyPr/>
                    <a:lstStyle/>
                    <a:p>
                      <a:pPr algn="ctr" fontAlgn="ctr"/>
                      <a:r>
                        <a:rPr lang="ja-JP" altLang="en-US" sz="1800" b="1"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原子力発電</a:t>
                      </a:r>
                      <a:endParaRPr lang="ja-JP" altLang="en-US" sz="18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vert="eaVert" anchor="ctr"/>
                </a:tc>
                <a:tc rowSpan="4">
                  <a:txBody>
                    <a:bodyPr/>
                    <a:lstStyle/>
                    <a:p>
                      <a:pPr algn="ctr" fontAlgn="ctr"/>
                      <a:r>
                        <a:rPr lang="ja-JP" altLang="en-US" sz="1800" b="1"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脱原発</a:t>
                      </a:r>
                      <a:endParaRPr lang="ja-JP" altLang="en-US" sz="18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価格</a:t>
                      </a:r>
                      <a:endParaRPr lang="ja-JP" altLang="en-US"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22.1</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33.2</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41.9</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335488">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CS</a:t>
                      </a:r>
                      <a:endParaRPr lang="en-US"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30758.1</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14970.9</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6613.7</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335488">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PS</a:t>
                      </a:r>
                      <a:endParaRPr lang="en-US"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32736.2</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32538.0</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31791.9</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335488">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TS</a:t>
                      </a:r>
                      <a:endParaRPr lang="en-US"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63494.3</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47508.9</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38405.6</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335488">
                <a:tc vMerge="1">
                  <a:txBody>
                    <a:bodyPr/>
                    <a:lstStyle/>
                    <a:p>
                      <a:endParaRPr kumimoji="1" lang="ja-JP" altLang="en-US"/>
                    </a:p>
                  </a:txBody>
                  <a:tcPr/>
                </a:tc>
                <a:tc rowSpan="4">
                  <a:txBody>
                    <a:bodyPr/>
                    <a:lstStyle/>
                    <a:p>
                      <a:pPr algn="ctr" fontAlgn="ctr"/>
                      <a:r>
                        <a:rPr lang="ja-JP" altLang="en-US" sz="1800" b="1"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一部稼働</a:t>
                      </a:r>
                      <a:endParaRPr lang="ja-JP" altLang="en-US" sz="18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価格</a:t>
                      </a:r>
                      <a:endParaRPr lang="ja-JP" altLang="en-US"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22.4</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29.6</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39.4</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335488">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CS</a:t>
                      </a:r>
                      <a:endParaRPr lang="en-US"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30170.5</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19432.1</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8649.5</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335488">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PS</a:t>
                      </a:r>
                      <a:endParaRPr lang="en-US"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34264.9</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35138.4</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34832.7</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335488">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TS</a:t>
                      </a:r>
                      <a:endParaRPr lang="en-US"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64435.4</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54570.6</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43482.3</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335488">
                <a:tc vMerge="1">
                  <a:txBody>
                    <a:bodyPr/>
                    <a:lstStyle/>
                    <a:p>
                      <a:endParaRPr kumimoji="1" lang="ja-JP" altLang="en-US"/>
                    </a:p>
                  </a:txBody>
                  <a:tcPr/>
                </a:tc>
                <a:tc rowSpan="4">
                  <a:txBody>
                    <a:bodyPr/>
                    <a:lstStyle/>
                    <a:p>
                      <a:pPr algn="ctr" fontAlgn="ctr"/>
                      <a:r>
                        <a:rPr lang="ja-JP" altLang="en-US" sz="1800" b="1"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全部稼働</a:t>
                      </a:r>
                      <a:endParaRPr lang="ja-JP" altLang="en-US" sz="18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価格</a:t>
                      </a:r>
                      <a:endParaRPr lang="ja-JP" altLang="en-US"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23.3</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a:effectLst/>
                          <a:latin typeface="メイリオ" panose="020B0604030504040204" pitchFamily="50" charset="-128"/>
                          <a:ea typeface="メイリオ" panose="020B0604030504040204" pitchFamily="50" charset="-128"/>
                          <a:cs typeface="メイリオ" panose="020B0604030504040204" pitchFamily="50" charset="-128"/>
                        </a:rPr>
                        <a:t>25.3</a:t>
                      </a:r>
                      <a:endParaRPr lang="en-US" altLang="ja-JP" sz="1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26.1</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335488">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CS</a:t>
                      </a:r>
                      <a:endParaRPr lang="en-US"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28762.0</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25640.0</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24408.5</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335488">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PS</a:t>
                      </a:r>
                      <a:endParaRPr lang="en-US"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36949.5</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38280.9</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38761.9</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335488">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TS</a:t>
                      </a:r>
                      <a:endParaRPr lang="en-US"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65711.5</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63920.9</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8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63170.4</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25979451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1921" y="1484784"/>
            <a:ext cx="7682080"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p:txBody>
          <a:bodyPr/>
          <a:lstStyle/>
          <a:p>
            <a:r>
              <a:rPr kumimoji="1" lang="ja-JP" altLang="en-US" sz="2400" dirty="0" smtClean="0"/>
              <a:t>結果①</a:t>
            </a:r>
            <a:r>
              <a:rPr kumimoji="1" lang="ja-JP" altLang="en-US" dirty="0" smtClean="0"/>
              <a:t>原子力</a:t>
            </a:r>
            <a:r>
              <a:rPr kumimoji="1" lang="ja-JP" altLang="en-US" dirty="0" smtClean="0"/>
              <a:t>発電所の影響</a:t>
            </a: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3577025710"/>
              </p:ext>
            </p:extLst>
          </p:nvPr>
        </p:nvGraphicFramePr>
        <p:xfrm>
          <a:off x="0" y="5179491"/>
          <a:ext cx="2699792" cy="1656185"/>
        </p:xfrm>
        <a:graphic>
          <a:graphicData uri="http://schemas.openxmlformats.org/drawingml/2006/table">
            <a:tbl>
              <a:tblPr>
                <a:tableStyleId>{C4B1156A-380E-4F78-BDF5-A606A8083BF9}</a:tableStyleId>
              </a:tblPr>
              <a:tblGrid>
                <a:gridCol w="337474"/>
                <a:gridCol w="440844"/>
                <a:gridCol w="571578"/>
                <a:gridCol w="710472"/>
                <a:gridCol w="639424"/>
              </a:tblGrid>
              <a:tr h="253141">
                <a:tc rowSpan="2" gridSpan="2">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rowSpan="2" hMerge="1">
                  <a:txBody>
                    <a:bodyPr/>
                    <a:lstStyle/>
                    <a:p>
                      <a:endParaRPr kumimoji="1" lang="ja-JP" altLang="en-US"/>
                    </a:p>
                  </a:txBody>
                  <a:tcPr/>
                </a:tc>
                <a:tc gridSpan="3">
                  <a:txBody>
                    <a:bodyPr/>
                    <a:lstStyle/>
                    <a:p>
                      <a:pPr algn="ctr" fontAlgn="ctr"/>
                      <a:r>
                        <a:rPr lang="ja-JP" altLang="en-US" sz="1200" u="none" strike="noStrike">
                          <a:effectLst/>
                          <a:latin typeface="メイリオ" panose="020B0604030504040204" pitchFamily="50" charset="-128"/>
                          <a:ea typeface="メイリオ" panose="020B0604030504040204" pitchFamily="50" charset="-128"/>
                          <a:cs typeface="メイリオ" panose="020B0604030504040204" pitchFamily="50" charset="-128"/>
                        </a:rPr>
                        <a:t>燃料価格（</a:t>
                      </a:r>
                      <a:r>
                        <a:rPr lang="en-US" sz="1200" u="none" strike="noStrike">
                          <a:effectLst/>
                          <a:latin typeface="メイリオ" panose="020B0604030504040204" pitchFamily="50" charset="-128"/>
                          <a:ea typeface="メイリオ" panose="020B0604030504040204" pitchFamily="50" charset="-128"/>
                          <a:cs typeface="メイリオ" panose="020B0604030504040204" pitchFamily="50" charset="-128"/>
                        </a:rPr>
                        <a:t>LNG、</a:t>
                      </a:r>
                      <a:r>
                        <a:rPr lang="ja-JP" altLang="en-US" sz="1200" u="none" strike="noStrike">
                          <a:effectLst/>
                          <a:latin typeface="メイリオ" panose="020B0604030504040204" pitchFamily="50" charset="-128"/>
                          <a:ea typeface="メイリオ" panose="020B0604030504040204" pitchFamily="50" charset="-128"/>
                          <a:cs typeface="メイリオ" panose="020B0604030504040204" pitchFamily="50" charset="-128"/>
                        </a:rPr>
                        <a:t>石油）</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r>
              <a:tr h="253141">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倍</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200" u="none" strike="noStrike">
                          <a:effectLst/>
                          <a:latin typeface="メイリオ" panose="020B0604030504040204" pitchFamily="50" charset="-128"/>
                          <a:ea typeface="メイリオ" panose="020B0604030504040204" pitchFamily="50" charset="-128"/>
                          <a:cs typeface="メイリオ" panose="020B0604030504040204" pitchFamily="50" charset="-128"/>
                        </a:rPr>
                        <a:t>現状維持</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u="none" strike="noStrike">
                          <a:effectLst/>
                          <a:latin typeface="メイリオ" panose="020B0604030504040204" pitchFamily="50" charset="-128"/>
                          <a:ea typeface="メイリオ" panose="020B0604030504040204" pitchFamily="50" charset="-128"/>
                          <a:cs typeface="メイリオ" panose="020B0604030504040204" pitchFamily="50" charset="-128"/>
                        </a:rPr>
                        <a:t>倍</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383301">
                <a:tc rowSpan="3">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原子力発電</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vert="eaVert" anchor="ctr"/>
                </a:tc>
                <a:tc>
                  <a:txBody>
                    <a:bodyPr/>
                    <a:lstStyle/>
                    <a:p>
                      <a:pPr algn="ctr" fontAlgn="ctr"/>
                      <a:r>
                        <a:rPr lang="ja-JP" altLang="en-US" sz="12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脱原発</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solidFill>
                      <a:srgbClr val="FF0000"/>
                    </a:solidFill>
                  </a:tcPr>
                </a:tc>
                <a:tc>
                  <a:txBody>
                    <a:bodyPr/>
                    <a:lstStyle/>
                    <a:p>
                      <a:pPr algn="ctr" fontAlgn="ctr"/>
                      <a:r>
                        <a:rPr lang="ja-JP" altLang="en-US" sz="120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383301">
                <a:tc vMerge="1">
                  <a:txBody>
                    <a:bodyPr/>
                    <a:lstStyle/>
                    <a:p>
                      <a:endParaRPr kumimoji="1" lang="ja-JP" altLang="en-US"/>
                    </a:p>
                  </a:txBody>
                  <a:tcP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一部稼働</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solidFill>
                      <a:srgbClr val="FF0000"/>
                    </a:solidFill>
                  </a:tcP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383301">
                <a:tc vMerge="1">
                  <a:txBody>
                    <a:bodyPr/>
                    <a:lstStyle/>
                    <a:p>
                      <a:endParaRPr kumimoji="1" lang="ja-JP" altLang="en-US"/>
                    </a:p>
                  </a:txBody>
                  <a:tcP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全部稼働</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20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solidFill>
                      <a:srgbClr val="FF0000"/>
                    </a:solidFill>
                  </a:tcP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34676486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2400" dirty="0" smtClean="0"/>
              <a:t>結果②</a:t>
            </a:r>
            <a:r>
              <a:rPr kumimoji="1" lang="ja-JP" altLang="en-US" dirty="0" smtClean="0"/>
              <a:t>燃料</a:t>
            </a:r>
            <a:r>
              <a:rPr kumimoji="1" lang="ja-JP" altLang="en-US" dirty="0" smtClean="0"/>
              <a:t>価格の影響</a:t>
            </a:r>
            <a:endParaRPr kumimoji="1" lang="ja-JP" altLang="en-US"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25118" y="1484784"/>
            <a:ext cx="7183386"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表 4"/>
          <p:cNvGraphicFramePr>
            <a:graphicFrameLocks noGrp="1"/>
          </p:cNvGraphicFramePr>
          <p:nvPr>
            <p:extLst>
              <p:ext uri="{D42A27DB-BD31-4B8C-83A1-F6EECF244321}">
                <p14:modId xmlns:p14="http://schemas.microsoft.com/office/powerpoint/2010/main" val="2916001072"/>
              </p:ext>
            </p:extLst>
          </p:nvPr>
        </p:nvGraphicFramePr>
        <p:xfrm>
          <a:off x="0" y="5179491"/>
          <a:ext cx="2699792" cy="1656185"/>
        </p:xfrm>
        <a:graphic>
          <a:graphicData uri="http://schemas.openxmlformats.org/drawingml/2006/table">
            <a:tbl>
              <a:tblPr>
                <a:tableStyleId>{C4B1156A-380E-4F78-BDF5-A606A8083BF9}</a:tableStyleId>
              </a:tblPr>
              <a:tblGrid>
                <a:gridCol w="337474"/>
                <a:gridCol w="440844"/>
                <a:gridCol w="571578"/>
                <a:gridCol w="710472"/>
                <a:gridCol w="639424"/>
              </a:tblGrid>
              <a:tr h="253141">
                <a:tc rowSpan="2" gridSpan="2">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rowSpan="2" hMerge="1">
                  <a:txBody>
                    <a:bodyPr/>
                    <a:lstStyle/>
                    <a:p>
                      <a:endParaRPr kumimoji="1" lang="ja-JP" altLang="en-US"/>
                    </a:p>
                  </a:txBody>
                  <a:tcPr/>
                </a:tc>
                <a:tc gridSpan="3">
                  <a:txBody>
                    <a:bodyPr/>
                    <a:lstStyle/>
                    <a:p>
                      <a:pPr algn="ctr" fontAlgn="ctr"/>
                      <a:r>
                        <a:rPr lang="ja-JP" altLang="en-US" sz="1200" u="none" strike="noStrike">
                          <a:effectLst/>
                          <a:latin typeface="メイリオ" panose="020B0604030504040204" pitchFamily="50" charset="-128"/>
                          <a:ea typeface="メイリオ" panose="020B0604030504040204" pitchFamily="50" charset="-128"/>
                          <a:cs typeface="メイリオ" panose="020B0604030504040204" pitchFamily="50" charset="-128"/>
                        </a:rPr>
                        <a:t>燃料価格（</a:t>
                      </a:r>
                      <a:r>
                        <a:rPr lang="en-US" sz="1200" u="none" strike="noStrike">
                          <a:effectLst/>
                          <a:latin typeface="メイリオ" panose="020B0604030504040204" pitchFamily="50" charset="-128"/>
                          <a:ea typeface="メイリオ" panose="020B0604030504040204" pitchFamily="50" charset="-128"/>
                          <a:cs typeface="メイリオ" panose="020B0604030504040204" pitchFamily="50" charset="-128"/>
                        </a:rPr>
                        <a:t>LNG、</a:t>
                      </a:r>
                      <a:r>
                        <a:rPr lang="ja-JP" altLang="en-US" sz="1200" u="none" strike="noStrike">
                          <a:effectLst/>
                          <a:latin typeface="メイリオ" panose="020B0604030504040204" pitchFamily="50" charset="-128"/>
                          <a:ea typeface="メイリオ" panose="020B0604030504040204" pitchFamily="50" charset="-128"/>
                          <a:cs typeface="メイリオ" panose="020B0604030504040204" pitchFamily="50" charset="-128"/>
                        </a:rPr>
                        <a:t>石油）</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r>
              <a:tr h="253141">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倍</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200" u="none" strike="noStrike">
                          <a:effectLst/>
                          <a:latin typeface="メイリオ" panose="020B0604030504040204" pitchFamily="50" charset="-128"/>
                          <a:ea typeface="メイリオ" panose="020B0604030504040204" pitchFamily="50" charset="-128"/>
                          <a:cs typeface="メイリオ" panose="020B0604030504040204" pitchFamily="50" charset="-128"/>
                        </a:rPr>
                        <a:t>現状維持</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u="none" strike="noStrike">
                          <a:effectLst/>
                          <a:latin typeface="メイリオ" panose="020B0604030504040204" pitchFamily="50" charset="-128"/>
                          <a:ea typeface="メイリオ" panose="020B0604030504040204" pitchFamily="50" charset="-128"/>
                          <a:cs typeface="メイリオ" panose="020B0604030504040204" pitchFamily="50" charset="-128"/>
                        </a:rPr>
                        <a:t>倍</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383301">
                <a:tc rowSpan="3">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原子力発電</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vert="eaVert" anchor="ctr"/>
                </a:tc>
                <a:tc>
                  <a:txBody>
                    <a:bodyPr/>
                    <a:lstStyle/>
                    <a:p>
                      <a:pPr algn="ctr" fontAlgn="ctr"/>
                      <a:r>
                        <a:rPr lang="ja-JP" altLang="en-US" sz="12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脱原発</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20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383301">
                <a:tc vMerge="1">
                  <a:txBody>
                    <a:bodyPr/>
                    <a:lstStyle/>
                    <a:p>
                      <a:endParaRPr kumimoji="1" lang="ja-JP" altLang="en-US"/>
                    </a:p>
                  </a:txBody>
                  <a:tcP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一部稼働</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solidFill>
                      <a:srgbClr val="FF0000"/>
                    </a:solidFill>
                  </a:tcP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solidFill>
                      <a:srgbClr val="FF0000"/>
                    </a:solidFill>
                  </a:tcP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solidFill>
                      <a:srgbClr val="FF0000"/>
                    </a:solidFill>
                  </a:tcPr>
                </a:tc>
              </a:tr>
              <a:tr h="383301">
                <a:tc vMerge="1">
                  <a:txBody>
                    <a:bodyPr/>
                    <a:lstStyle/>
                    <a:p>
                      <a:endParaRPr kumimoji="1" lang="ja-JP" altLang="en-US"/>
                    </a:p>
                  </a:txBody>
                  <a:tcP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全部稼働</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20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30756365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2400" dirty="0" smtClean="0"/>
              <a:t>結果③</a:t>
            </a:r>
            <a:r>
              <a:rPr kumimoji="1" lang="ja-JP" altLang="en-US" dirty="0" smtClean="0"/>
              <a:t>相互作用の検証</a:t>
            </a:r>
            <a:endParaRPr kumimoji="1" lang="ja-JP" alt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8621" y="1556792"/>
            <a:ext cx="7315379" cy="4251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表 4"/>
          <p:cNvGraphicFramePr>
            <a:graphicFrameLocks noGrp="1"/>
          </p:cNvGraphicFramePr>
          <p:nvPr>
            <p:extLst>
              <p:ext uri="{D42A27DB-BD31-4B8C-83A1-F6EECF244321}">
                <p14:modId xmlns:p14="http://schemas.microsoft.com/office/powerpoint/2010/main" val="3736235507"/>
              </p:ext>
            </p:extLst>
          </p:nvPr>
        </p:nvGraphicFramePr>
        <p:xfrm>
          <a:off x="0" y="5179491"/>
          <a:ext cx="2699792" cy="1656185"/>
        </p:xfrm>
        <a:graphic>
          <a:graphicData uri="http://schemas.openxmlformats.org/drawingml/2006/table">
            <a:tbl>
              <a:tblPr>
                <a:tableStyleId>{C4B1156A-380E-4F78-BDF5-A606A8083BF9}</a:tableStyleId>
              </a:tblPr>
              <a:tblGrid>
                <a:gridCol w="337474"/>
                <a:gridCol w="440844"/>
                <a:gridCol w="571578"/>
                <a:gridCol w="710472"/>
                <a:gridCol w="639424"/>
              </a:tblGrid>
              <a:tr h="253141">
                <a:tc rowSpan="2" gridSpan="2">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rowSpan="2" hMerge="1">
                  <a:txBody>
                    <a:bodyPr/>
                    <a:lstStyle/>
                    <a:p>
                      <a:endParaRPr kumimoji="1" lang="ja-JP" altLang="en-US"/>
                    </a:p>
                  </a:txBody>
                  <a:tcPr/>
                </a:tc>
                <a:tc gridSpan="3">
                  <a:txBody>
                    <a:bodyPr/>
                    <a:lstStyle/>
                    <a:p>
                      <a:pPr algn="ctr" fontAlgn="ctr"/>
                      <a:r>
                        <a:rPr lang="ja-JP" altLang="en-US" sz="1200" u="none" strike="noStrike">
                          <a:effectLst/>
                          <a:latin typeface="メイリオ" panose="020B0604030504040204" pitchFamily="50" charset="-128"/>
                          <a:ea typeface="メイリオ" panose="020B0604030504040204" pitchFamily="50" charset="-128"/>
                          <a:cs typeface="メイリオ" panose="020B0604030504040204" pitchFamily="50" charset="-128"/>
                        </a:rPr>
                        <a:t>燃料価格（</a:t>
                      </a:r>
                      <a:r>
                        <a:rPr lang="en-US" sz="1200" u="none" strike="noStrike">
                          <a:effectLst/>
                          <a:latin typeface="メイリオ" panose="020B0604030504040204" pitchFamily="50" charset="-128"/>
                          <a:ea typeface="メイリオ" panose="020B0604030504040204" pitchFamily="50" charset="-128"/>
                          <a:cs typeface="メイリオ" panose="020B0604030504040204" pitchFamily="50" charset="-128"/>
                        </a:rPr>
                        <a:t>LNG、</a:t>
                      </a:r>
                      <a:r>
                        <a:rPr lang="ja-JP" altLang="en-US" sz="1200" u="none" strike="noStrike">
                          <a:effectLst/>
                          <a:latin typeface="メイリオ" panose="020B0604030504040204" pitchFamily="50" charset="-128"/>
                          <a:ea typeface="メイリオ" panose="020B0604030504040204" pitchFamily="50" charset="-128"/>
                          <a:cs typeface="メイリオ" panose="020B0604030504040204" pitchFamily="50" charset="-128"/>
                        </a:rPr>
                        <a:t>石油）</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r>
              <a:tr h="253141">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倍</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200" u="none" strike="noStrike">
                          <a:effectLst/>
                          <a:latin typeface="メイリオ" panose="020B0604030504040204" pitchFamily="50" charset="-128"/>
                          <a:ea typeface="メイリオ" panose="020B0604030504040204" pitchFamily="50" charset="-128"/>
                          <a:cs typeface="メイリオ" panose="020B0604030504040204" pitchFamily="50" charset="-128"/>
                        </a:rPr>
                        <a:t>現状維持</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u="none" strike="noStrike">
                          <a:effectLst/>
                          <a:latin typeface="メイリオ" panose="020B0604030504040204" pitchFamily="50" charset="-128"/>
                          <a:ea typeface="メイリオ" panose="020B0604030504040204" pitchFamily="50" charset="-128"/>
                          <a:cs typeface="メイリオ" panose="020B0604030504040204" pitchFamily="50" charset="-128"/>
                        </a:rPr>
                        <a:t>倍</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383301">
                <a:tc rowSpan="3">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原子力発電</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vert="eaVert" anchor="ctr"/>
                </a:tc>
                <a:tc>
                  <a:txBody>
                    <a:bodyPr/>
                    <a:lstStyle/>
                    <a:p>
                      <a:pPr algn="ctr" fontAlgn="ctr"/>
                      <a:r>
                        <a:rPr lang="ja-JP" altLang="en-US" sz="12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脱原発</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solidFill>
                      <a:srgbClr val="FF0000"/>
                    </a:solidFill>
                  </a:tcP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solidFill>
                      <a:srgbClr val="FF0000"/>
                    </a:solidFill>
                  </a:tcPr>
                </a:tc>
              </a:tr>
              <a:tr h="383301">
                <a:tc vMerge="1">
                  <a:txBody>
                    <a:bodyPr/>
                    <a:lstStyle/>
                    <a:p>
                      <a:endParaRPr kumimoji="1" lang="ja-JP" altLang="en-US"/>
                    </a:p>
                  </a:txBody>
                  <a:tcP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一部稼働</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solidFill>
                      <a:srgbClr val="FF0000"/>
                    </a:solidFill>
                  </a:tcP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solidFill>
                      <a:srgbClr val="FF0000"/>
                    </a:solidFill>
                  </a:tcPr>
                </a:tc>
              </a:tr>
              <a:tr h="383301">
                <a:tc vMerge="1">
                  <a:txBody>
                    <a:bodyPr/>
                    <a:lstStyle/>
                    <a:p>
                      <a:endParaRPr kumimoji="1" lang="ja-JP" altLang="en-US"/>
                    </a:p>
                  </a:txBody>
                  <a:tcP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全部稼働</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solidFill>
                      <a:srgbClr val="FF0000"/>
                    </a:solidFill>
                  </a:tcP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solidFill>
                      <a:srgbClr val="FF0000"/>
                    </a:solidFill>
                  </a:tcPr>
                </a:tc>
              </a:tr>
            </a:tbl>
          </a:graphicData>
        </a:graphic>
      </p:graphicFrame>
    </p:spTree>
    <p:extLst>
      <p:ext uri="{BB962C8B-B14F-4D97-AF65-F5344CB8AC3E}">
        <p14:creationId xmlns:p14="http://schemas.microsoft.com/office/powerpoint/2010/main" val="33084084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2400" dirty="0" smtClean="0"/>
              <a:t>結果④</a:t>
            </a:r>
            <a:r>
              <a:rPr kumimoji="1" lang="ja-JP" altLang="en-US" dirty="0" smtClean="0"/>
              <a:t>寡占</a:t>
            </a:r>
            <a:r>
              <a:rPr kumimoji="1" lang="ja-JP" altLang="en-US" dirty="0" smtClean="0"/>
              <a:t>競争方式の影響</a:t>
            </a:r>
            <a:endParaRPr kumimoji="1" lang="ja-JP" altLang="en-US" dirty="0"/>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19672" y="1628800"/>
            <a:ext cx="6962079" cy="4572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表 6"/>
          <p:cNvGraphicFramePr>
            <a:graphicFrameLocks noGrp="1"/>
          </p:cNvGraphicFramePr>
          <p:nvPr>
            <p:extLst>
              <p:ext uri="{D42A27DB-BD31-4B8C-83A1-F6EECF244321}">
                <p14:modId xmlns:p14="http://schemas.microsoft.com/office/powerpoint/2010/main" val="1300993203"/>
              </p:ext>
            </p:extLst>
          </p:nvPr>
        </p:nvGraphicFramePr>
        <p:xfrm>
          <a:off x="0" y="5179491"/>
          <a:ext cx="2699792" cy="1656185"/>
        </p:xfrm>
        <a:graphic>
          <a:graphicData uri="http://schemas.openxmlformats.org/drawingml/2006/table">
            <a:tbl>
              <a:tblPr>
                <a:tableStyleId>{C4B1156A-380E-4F78-BDF5-A606A8083BF9}</a:tableStyleId>
              </a:tblPr>
              <a:tblGrid>
                <a:gridCol w="337474"/>
                <a:gridCol w="440844"/>
                <a:gridCol w="571578"/>
                <a:gridCol w="710472"/>
                <a:gridCol w="639424"/>
              </a:tblGrid>
              <a:tr h="253141">
                <a:tc rowSpan="2" gridSpan="2">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rowSpan="2" hMerge="1">
                  <a:txBody>
                    <a:bodyPr/>
                    <a:lstStyle/>
                    <a:p>
                      <a:endParaRPr kumimoji="1" lang="ja-JP" altLang="en-US"/>
                    </a:p>
                  </a:txBody>
                  <a:tcPr/>
                </a:tc>
                <a:tc gridSpan="3">
                  <a:txBody>
                    <a:bodyPr/>
                    <a:lstStyle/>
                    <a:p>
                      <a:pPr algn="ctr" fontAlgn="ctr"/>
                      <a:r>
                        <a:rPr lang="ja-JP" altLang="en-US" sz="1200" u="none" strike="noStrike">
                          <a:effectLst/>
                          <a:latin typeface="メイリオ" panose="020B0604030504040204" pitchFamily="50" charset="-128"/>
                          <a:ea typeface="メイリオ" panose="020B0604030504040204" pitchFamily="50" charset="-128"/>
                          <a:cs typeface="メイリオ" panose="020B0604030504040204" pitchFamily="50" charset="-128"/>
                        </a:rPr>
                        <a:t>燃料価格（</a:t>
                      </a:r>
                      <a:r>
                        <a:rPr lang="en-US" sz="1200" u="none" strike="noStrike">
                          <a:effectLst/>
                          <a:latin typeface="メイリオ" panose="020B0604030504040204" pitchFamily="50" charset="-128"/>
                          <a:ea typeface="メイリオ" panose="020B0604030504040204" pitchFamily="50" charset="-128"/>
                          <a:cs typeface="メイリオ" panose="020B0604030504040204" pitchFamily="50" charset="-128"/>
                        </a:rPr>
                        <a:t>LNG、</a:t>
                      </a:r>
                      <a:r>
                        <a:rPr lang="ja-JP" altLang="en-US" sz="1200" u="none" strike="noStrike">
                          <a:effectLst/>
                          <a:latin typeface="メイリオ" panose="020B0604030504040204" pitchFamily="50" charset="-128"/>
                          <a:ea typeface="メイリオ" panose="020B0604030504040204" pitchFamily="50" charset="-128"/>
                          <a:cs typeface="メイリオ" panose="020B0604030504040204" pitchFamily="50" charset="-128"/>
                        </a:rPr>
                        <a:t>石油）</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r>
              <a:tr h="253141">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倍</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200" u="none" strike="noStrike">
                          <a:effectLst/>
                          <a:latin typeface="メイリオ" panose="020B0604030504040204" pitchFamily="50" charset="-128"/>
                          <a:ea typeface="メイリオ" panose="020B0604030504040204" pitchFamily="50" charset="-128"/>
                          <a:cs typeface="メイリオ" panose="020B0604030504040204" pitchFamily="50" charset="-128"/>
                        </a:rPr>
                        <a:t>現状維持</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u="none" strike="noStrike">
                          <a:effectLst/>
                          <a:latin typeface="メイリオ" panose="020B0604030504040204" pitchFamily="50" charset="-128"/>
                          <a:ea typeface="メイリオ" panose="020B0604030504040204" pitchFamily="50" charset="-128"/>
                          <a:cs typeface="メイリオ" panose="020B0604030504040204" pitchFamily="50" charset="-128"/>
                        </a:rPr>
                        <a:t>倍</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383301">
                <a:tc rowSpan="3">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原子力発電</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vert="eaVert" anchor="ctr"/>
                </a:tc>
                <a:tc>
                  <a:txBody>
                    <a:bodyPr/>
                    <a:lstStyle/>
                    <a:p>
                      <a:pPr algn="ctr" fontAlgn="ctr"/>
                      <a:r>
                        <a:rPr lang="ja-JP" altLang="en-US" sz="12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脱原発</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20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383301">
                <a:tc vMerge="1">
                  <a:txBody>
                    <a:bodyPr/>
                    <a:lstStyle/>
                    <a:p>
                      <a:endParaRPr kumimoji="1" lang="ja-JP" altLang="en-US"/>
                    </a:p>
                  </a:txBody>
                  <a:tcP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一部稼働</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solidFill>
                      <a:srgbClr val="FF0000"/>
                    </a:solidFill>
                  </a:tcP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r h="383301">
                <a:tc vMerge="1">
                  <a:txBody>
                    <a:bodyPr/>
                    <a:lstStyle/>
                    <a:p>
                      <a:endParaRPr kumimoji="1" lang="ja-JP" altLang="en-US"/>
                    </a:p>
                  </a:txBody>
                  <a:tcP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全部稼働</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200" u="none" strike="noStrike">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34002106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結果のまとめ</a:t>
            </a:r>
            <a:endParaRPr kumimoji="1" lang="ja-JP" altLang="en-US" dirty="0"/>
          </a:p>
        </p:txBody>
      </p:sp>
      <p:sp>
        <p:nvSpPr>
          <p:cNvPr id="3" name="コンテンツ プレースホルダー 2"/>
          <p:cNvSpPr>
            <a:spLocks noGrp="1"/>
          </p:cNvSpPr>
          <p:nvPr>
            <p:ph idx="1"/>
          </p:nvPr>
        </p:nvSpPr>
        <p:spPr/>
        <p:txBody>
          <a:bodyPr/>
          <a:lstStyle/>
          <a:p>
            <a:pPr>
              <a:lnSpc>
                <a:spcPct val="150000"/>
              </a:lnSpc>
            </a:pPr>
            <a:r>
              <a:rPr kumimoji="1" lang="ja-JP" altLang="en-US" dirty="0" smtClean="0"/>
              <a:t>仮説①・仮説②ともに支持されるような結果となった</a:t>
            </a:r>
            <a:endParaRPr kumimoji="1" lang="en-US" altLang="ja-JP" dirty="0" smtClean="0"/>
          </a:p>
          <a:p>
            <a:pPr>
              <a:lnSpc>
                <a:spcPct val="150000"/>
              </a:lnSpc>
            </a:pPr>
            <a:r>
              <a:rPr lang="ja-JP" altLang="en-US" dirty="0" smtClean="0"/>
              <a:t>クールノー競争は価格が高く、消費者余剰が減少するのに対して、ベルトラン競争では価格の低下や消費者余剰の増加が確認された</a:t>
            </a:r>
            <a:endParaRPr kumimoji="1" lang="ja-JP" altLang="en-US" dirty="0"/>
          </a:p>
        </p:txBody>
      </p:sp>
    </p:spTree>
    <p:extLst>
      <p:ext uri="{BB962C8B-B14F-4D97-AF65-F5344CB8AC3E}">
        <p14:creationId xmlns:p14="http://schemas.microsoft.com/office/powerpoint/2010/main" val="23739106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目次</a:t>
            </a:r>
            <a:endParaRPr kumimoji="1" lang="ja-JP" altLang="en-US" dirty="0"/>
          </a:p>
        </p:txBody>
      </p:sp>
      <p:sp>
        <p:nvSpPr>
          <p:cNvPr id="3" name="コンテンツ プレースホルダー 2"/>
          <p:cNvSpPr>
            <a:spLocks noGrp="1"/>
          </p:cNvSpPr>
          <p:nvPr>
            <p:ph idx="1"/>
          </p:nvPr>
        </p:nvSpPr>
        <p:spPr/>
        <p:txBody>
          <a:bodyPr>
            <a:normAutofit/>
          </a:bodyPr>
          <a:lstStyle/>
          <a:p>
            <a:pPr>
              <a:lnSpc>
                <a:spcPct val="150000"/>
              </a:lnSpc>
            </a:pPr>
            <a:r>
              <a:rPr kumimoji="1" lang="ja-JP" altLang="en-US" sz="3200" dirty="0" smtClean="0">
                <a:solidFill>
                  <a:schemeClr val="bg1">
                    <a:lumMod val="75000"/>
                  </a:schemeClr>
                </a:solidFill>
              </a:rPr>
              <a:t>背景</a:t>
            </a:r>
            <a:endParaRPr lang="en-US" altLang="ja-JP" sz="3200" dirty="0">
              <a:solidFill>
                <a:schemeClr val="bg1">
                  <a:lumMod val="75000"/>
                </a:schemeClr>
              </a:solidFill>
            </a:endParaRPr>
          </a:p>
          <a:p>
            <a:pPr>
              <a:lnSpc>
                <a:spcPct val="150000"/>
              </a:lnSpc>
            </a:pPr>
            <a:r>
              <a:rPr lang="ja-JP" altLang="en-US" sz="3200" dirty="0" smtClean="0">
                <a:solidFill>
                  <a:schemeClr val="bg1">
                    <a:lumMod val="75000"/>
                  </a:schemeClr>
                </a:solidFill>
              </a:rPr>
              <a:t>目的・仮説</a:t>
            </a:r>
            <a:endParaRPr lang="en-US" altLang="ja-JP" sz="3200" dirty="0" smtClean="0">
              <a:solidFill>
                <a:schemeClr val="bg1">
                  <a:lumMod val="75000"/>
                </a:schemeClr>
              </a:solidFill>
            </a:endParaRPr>
          </a:p>
          <a:p>
            <a:pPr>
              <a:lnSpc>
                <a:spcPct val="150000"/>
              </a:lnSpc>
            </a:pPr>
            <a:r>
              <a:rPr kumimoji="1" lang="ja-JP" altLang="en-US" sz="3200" dirty="0" smtClean="0">
                <a:solidFill>
                  <a:schemeClr val="bg1">
                    <a:lumMod val="75000"/>
                  </a:schemeClr>
                </a:solidFill>
              </a:rPr>
              <a:t>材料</a:t>
            </a:r>
            <a:r>
              <a:rPr lang="ja-JP" altLang="en-US" dirty="0">
                <a:solidFill>
                  <a:schemeClr val="bg1">
                    <a:lumMod val="75000"/>
                  </a:schemeClr>
                </a:solidFill>
              </a:rPr>
              <a:t>・</a:t>
            </a:r>
            <a:r>
              <a:rPr kumimoji="1" lang="ja-JP" altLang="en-US" sz="3200" dirty="0" smtClean="0">
                <a:solidFill>
                  <a:schemeClr val="bg1">
                    <a:lumMod val="75000"/>
                  </a:schemeClr>
                </a:solidFill>
              </a:rPr>
              <a:t>方法</a:t>
            </a:r>
            <a:endParaRPr kumimoji="1" lang="en-US" altLang="ja-JP" sz="3200" dirty="0" smtClean="0">
              <a:solidFill>
                <a:schemeClr val="bg1">
                  <a:lumMod val="75000"/>
                </a:schemeClr>
              </a:solidFill>
            </a:endParaRPr>
          </a:p>
          <a:p>
            <a:pPr>
              <a:lnSpc>
                <a:spcPct val="150000"/>
              </a:lnSpc>
            </a:pPr>
            <a:r>
              <a:rPr kumimoji="1" lang="ja-JP" altLang="en-US" sz="3200" dirty="0" smtClean="0">
                <a:solidFill>
                  <a:schemeClr val="bg1">
                    <a:lumMod val="75000"/>
                  </a:schemeClr>
                </a:solidFill>
              </a:rPr>
              <a:t>結果</a:t>
            </a:r>
            <a:endParaRPr kumimoji="1" lang="en-US" altLang="ja-JP" sz="3200" dirty="0" smtClean="0">
              <a:solidFill>
                <a:schemeClr val="bg1">
                  <a:lumMod val="75000"/>
                </a:schemeClr>
              </a:solidFill>
            </a:endParaRPr>
          </a:p>
          <a:p>
            <a:pPr>
              <a:lnSpc>
                <a:spcPct val="150000"/>
              </a:lnSpc>
            </a:pPr>
            <a:r>
              <a:rPr lang="ja-JP" altLang="en-US" sz="3200" dirty="0" smtClean="0"/>
              <a:t>考察</a:t>
            </a:r>
            <a:endParaRPr lang="en-US" altLang="ja-JP" sz="3200" dirty="0" smtClean="0"/>
          </a:p>
          <a:p>
            <a:pPr>
              <a:lnSpc>
                <a:spcPct val="150000"/>
              </a:lnSpc>
            </a:pPr>
            <a:r>
              <a:rPr kumimoji="1" lang="ja-JP" altLang="en-US" sz="3200" dirty="0">
                <a:solidFill>
                  <a:schemeClr val="bg1">
                    <a:lumMod val="75000"/>
                  </a:schemeClr>
                </a:solidFill>
              </a:rPr>
              <a:t>まとめ</a:t>
            </a:r>
          </a:p>
        </p:txBody>
      </p:sp>
    </p:spTree>
    <p:extLst>
      <p:ext uri="{BB962C8B-B14F-4D97-AF65-F5344CB8AC3E}">
        <p14:creationId xmlns:p14="http://schemas.microsoft.com/office/powerpoint/2010/main" val="905337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目次</a:t>
            </a:r>
            <a:endParaRPr kumimoji="1" lang="ja-JP" altLang="en-US" dirty="0"/>
          </a:p>
        </p:txBody>
      </p:sp>
      <p:sp>
        <p:nvSpPr>
          <p:cNvPr id="3" name="コンテンツ プレースホルダー 2"/>
          <p:cNvSpPr>
            <a:spLocks noGrp="1"/>
          </p:cNvSpPr>
          <p:nvPr>
            <p:ph idx="1"/>
          </p:nvPr>
        </p:nvSpPr>
        <p:spPr/>
        <p:txBody>
          <a:bodyPr>
            <a:normAutofit/>
          </a:bodyPr>
          <a:lstStyle/>
          <a:p>
            <a:pPr>
              <a:lnSpc>
                <a:spcPct val="150000"/>
              </a:lnSpc>
            </a:pPr>
            <a:r>
              <a:rPr kumimoji="1" lang="ja-JP" altLang="en-US" sz="3200" dirty="0" smtClean="0"/>
              <a:t>背景</a:t>
            </a:r>
            <a:endParaRPr lang="en-US" altLang="ja-JP" sz="3200" dirty="0"/>
          </a:p>
          <a:p>
            <a:pPr>
              <a:lnSpc>
                <a:spcPct val="150000"/>
              </a:lnSpc>
            </a:pPr>
            <a:r>
              <a:rPr lang="ja-JP" altLang="en-US" sz="3200" dirty="0" smtClean="0">
                <a:solidFill>
                  <a:schemeClr val="bg1">
                    <a:lumMod val="75000"/>
                  </a:schemeClr>
                </a:solidFill>
              </a:rPr>
              <a:t>目的・仮説</a:t>
            </a:r>
            <a:endParaRPr lang="en-US" altLang="ja-JP" sz="3200" dirty="0" smtClean="0">
              <a:solidFill>
                <a:schemeClr val="bg1">
                  <a:lumMod val="75000"/>
                </a:schemeClr>
              </a:solidFill>
            </a:endParaRPr>
          </a:p>
          <a:p>
            <a:pPr>
              <a:lnSpc>
                <a:spcPct val="150000"/>
              </a:lnSpc>
            </a:pPr>
            <a:r>
              <a:rPr kumimoji="1" lang="ja-JP" altLang="en-US" sz="3200" dirty="0" smtClean="0">
                <a:solidFill>
                  <a:schemeClr val="bg1">
                    <a:lumMod val="75000"/>
                  </a:schemeClr>
                </a:solidFill>
              </a:rPr>
              <a:t>材料</a:t>
            </a:r>
            <a:r>
              <a:rPr lang="ja-JP" altLang="en-US" dirty="0">
                <a:solidFill>
                  <a:schemeClr val="bg1">
                    <a:lumMod val="75000"/>
                  </a:schemeClr>
                </a:solidFill>
              </a:rPr>
              <a:t>・</a:t>
            </a:r>
            <a:r>
              <a:rPr kumimoji="1" lang="ja-JP" altLang="en-US" sz="3200" dirty="0" smtClean="0">
                <a:solidFill>
                  <a:schemeClr val="bg1">
                    <a:lumMod val="75000"/>
                  </a:schemeClr>
                </a:solidFill>
              </a:rPr>
              <a:t>方法</a:t>
            </a:r>
            <a:endParaRPr kumimoji="1" lang="en-US" altLang="ja-JP" sz="3200" dirty="0" smtClean="0">
              <a:solidFill>
                <a:schemeClr val="bg1">
                  <a:lumMod val="75000"/>
                </a:schemeClr>
              </a:solidFill>
            </a:endParaRPr>
          </a:p>
          <a:p>
            <a:pPr>
              <a:lnSpc>
                <a:spcPct val="150000"/>
              </a:lnSpc>
            </a:pPr>
            <a:r>
              <a:rPr kumimoji="1" lang="ja-JP" altLang="en-US" sz="3200" dirty="0" smtClean="0">
                <a:solidFill>
                  <a:schemeClr val="bg1">
                    <a:lumMod val="75000"/>
                  </a:schemeClr>
                </a:solidFill>
              </a:rPr>
              <a:t>結果</a:t>
            </a:r>
            <a:endParaRPr kumimoji="1" lang="en-US" altLang="ja-JP" sz="3200" dirty="0" smtClean="0">
              <a:solidFill>
                <a:schemeClr val="bg1">
                  <a:lumMod val="75000"/>
                </a:schemeClr>
              </a:solidFill>
            </a:endParaRPr>
          </a:p>
          <a:p>
            <a:pPr>
              <a:lnSpc>
                <a:spcPct val="150000"/>
              </a:lnSpc>
            </a:pPr>
            <a:r>
              <a:rPr lang="ja-JP" altLang="en-US" sz="3200" dirty="0" smtClean="0">
                <a:solidFill>
                  <a:schemeClr val="bg1">
                    <a:lumMod val="75000"/>
                  </a:schemeClr>
                </a:solidFill>
              </a:rPr>
              <a:t>考察</a:t>
            </a:r>
            <a:endParaRPr lang="en-US" altLang="ja-JP" sz="3200" dirty="0" smtClean="0">
              <a:solidFill>
                <a:schemeClr val="bg1">
                  <a:lumMod val="75000"/>
                </a:schemeClr>
              </a:solidFill>
            </a:endParaRPr>
          </a:p>
          <a:p>
            <a:pPr>
              <a:lnSpc>
                <a:spcPct val="150000"/>
              </a:lnSpc>
            </a:pPr>
            <a:r>
              <a:rPr kumimoji="1" lang="ja-JP" altLang="en-US" sz="3200" dirty="0">
                <a:solidFill>
                  <a:schemeClr val="bg1">
                    <a:lumMod val="75000"/>
                  </a:schemeClr>
                </a:solidFill>
              </a:rPr>
              <a:t>まとめ</a:t>
            </a:r>
          </a:p>
        </p:txBody>
      </p:sp>
    </p:spTree>
    <p:extLst>
      <p:ext uri="{BB962C8B-B14F-4D97-AF65-F5344CB8AC3E}">
        <p14:creationId xmlns:p14="http://schemas.microsoft.com/office/powerpoint/2010/main" val="33148012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コンテンツ プレースホルダー 2"/>
          <p:cNvSpPr>
            <a:spLocks noGrp="1"/>
          </p:cNvSpPr>
          <p:nvPr>
            <p:ph idx="1"/>
          </p:nvPr>
        </p:nvSpPr>
        <p:spPr/>
        <p:txBody>
          <a:bodyPr>
            <a:normAutofit/>
          </a:bodyPr>
          <a:lstStyle/>
          <a:p>
            <a:pPr>
              <a:lnSpc>
                <a:spcPct val="150000"/>
              </a:lnSpc>
            </a:pPr>
            <a:r>
              <a:rPr kumimoji="1" lang="ja-JP" altLang="en-US" dirty="0" smtClean="0"/>
              <a:t>燃料価格の上昇が起きると原子力発電所の再稼働はより重要な要素。経済産業省が「燃料価格の上昇を危惧して、原子力発電所の再稼働」を計画しているのは経済的には正しい政策なのではないか</a:t>
            </a:r>
            <a:endParaRPr kumimoji="1" lang="en-US" altLang="ja-JP" dirty="0" smtClean="0"/>
          </a:p>
          <a:p>
            <a:pPr>
              <a:lnSpc>
                <a:spcPct val="150000"/>
              </a:lnSpc>
            </a:pPr>
            <a:endParaRPr kumimoji="1" lang="ja-JP" altLang="en-US" dirty="0"/>
          </a:p>
        </p:txBody>
      </p:sp>
    </p:spTree>
    <p:extLst>
      <p:ext uri="{BB962C8B-B14F-4D97-AF65-F5344CB8AC3E}">
        <p14:creationId xmlns:p14="http://schemas.microsoft.com/office/powerpoint/2010/main" val="1105404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考察</a:t>
            </a:r>
            <a:endParaRPr kumimoji="1" lang="ja-JP" altLang="en-US" dirty="0"/>
          </a:p>
        </p:txBody>
      </p:sp>
      <p:sp>
        <p:nvSpPr>
          <p:cNvPr id="3" name="コンテンツ プレースホルダー 2"/>
          <p:cNvSpPr>
            <a:spLocks noGrp="1"/>
          </p:cNvSpPr>
          <p:nvPr>
            <p:ph idx="1"/>
          </p:nvPr>
        </p:nvSpPr>
        <p:spPr/>
        <p:txBody>
          <a:bodyPr/>
          <a:lstStyle/>
          <a:p>
            <a:pPr>
              <a:lnSpc>
                <a:spcPct val="150000"/>
              </a:lnSpc>
            </a:pPr>
            <a:r>
              <a:rPr lang="ja-JP" altLang="en-US" dirty="0"/>
              <a:t>クールノー競争の実現というのは望ましくない結果。クールノー競争による電灯料金上昇をさけるためには、参入企業数の増加が必要。</a:t>
            </a:r>
            <a:endParaRPr lang="en-US" altLang="ja-JP" dirty="0"/>
          </a:p>
          <a:p>
            <a:endParaRPr kumimoji="1" lang="ja-JP" altLang="en-US" dirty="0"/>
          </a:p>
        </p:txBody>
      </p:sp>
    </p:spTree>
    <p:extLst>
      <p:ext uri="{BB962C8B-B14F-4D97-AF65-F5344CB8AC3E}">
        <p14:creationId xmlns:p14="http://schemas.microsoft.com/office/powerpoint/2010/main" val="33403086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来</a:t>
            </a:r>
            <a:r>
              <a:rPr kumimoji="1" lang="ja-JP" altLang="en-US" dirty="0" smtClean="0"/>
              <a:t>季</a:t>
            </a:r>
            <a:r>
              <a:rPr lang="ja-JP" altLang="en-US" dirty="0"/>
              <a:t>やりたいこと</a:t>
            </a:r>
            <a:endParaRPr kumimoji="1" lang="ja-JP" altLang="en-US" dirty="0"/>
          </a:p>
        </p:txBody>
      </p:sp>
      <p:sp>
        <p:nvSpPr>
          <p:cNvPr id="3" name="コンテンツ プレースホルダー 2"/>
          <p:cNvSpPr>
            <a:spLocks noGrp="1"/>
          </p:cNvSpPr>
          <p:nvPr>
            <p:ph idx="1"/>
          </p:nvPr>
        </p:nvSpPr>
        <p:spPr/>
        <p:txBody>
          <a:bodyPr/>
          <a:lstStyle/>
          <a:p>
            <a:pPr>
              <a:lnSpc>
                <a:spcPct val="150000"/>
              </a:lnSpc>
            </a:pPr>
            <a:r>
              <a:rPr kumimoji="1" lang="ja-JP" altLang="en-US" dirty="0" smtClean="0"/>
              <a:t>深堀したいテーマ</a:t>
            </a:r>
            <a:endParaRPr kumimoji="1" lang="en-US" altLang="ja-JP" dirty="0" smtClean="0"/>
          </a:p>
          <a:p>
            <a:pPr lvl="1">
              <a:lnSpc>
                <a:spcPct val="150000"/>
              </a:lnSpc>
            </a:pPr>
            <a:r>
              <a:rPr lang="ja-JP" altLang="en-US" dirty="0" smtClean="0"/>
              <a:t>供給量の変化を考慮する</a:t>
            </a:r>
            <a:endParaRPr lang="en-US" altLang="ja-JP" dirty="0" smtClean="0"/>
          </a:p>
          <a:p>
            <a:pPr lvl="1">
              <a:lnSpc>
                <a:spcPct val="150000"/>
              </a:lnSpc>
            </a:pPr>
            <a:r>
              <a:rPr lang="ja-JP" altLang="en-US" dirty="0" smtClean="0"/>
              <a:t>二酸化炭素</a:t>
            </a:r>
            <a:r>
              <a:rPr lang="ja-JP" altLang="en-US" dirty="0" smtClean="0"/>
              <a:t>の排出量に関する議論</a:t>
            </a:r>
            <a:endParaRPr lang="en-US" altLang="ja-JP" dirty="0" smtClean="0"/>
          </a:p>
          <a:p>
            <a:pPr lvl="1">
              <a:lnSpc>
                <a:spcPct val="150000"/>
              </a:lnSpc>
            </a:pPr>
            <a:r>
              <a:rPr kumimoji="1" lang="ja-JP" altLang="en-US" dirty="0" smtClean="0"/>
              <a:t>新エネルギー、再生可能エネルギーの導入へのコストの評価</a:t>
            </a:r>
            <a:endParaRPr kumimoji="1" lang="ja-JP" altLang="en-US" dirty="0"/>
          </a:p>
        </p:txBody>
      </p:sp>
    </p:spTree>
    <p:extLst>
      <p:ext uri="{BB962C8B-B14F-4D97-AF65-F5344CB8AC3E}">
        <p14:creationId xmlns:p14="http://schemas.microsoft.com/office/powerpoint/2010/main" val="2393384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電力</a:t>
            </a:r>
            <a:r>
              <a:rPr lang="ja-JP" altLang="en-US" dirty="0"/>
              <a:t>の小売り自由化</a:t>
            </a:r>
            <a:endParaRPr kumimoji="1" lang="ja-JP" altLang="en-US" dirty="0"/>
          </a:p>
        </p:txBody>
      </p:sp>
      <p:sp>
        <p:nvSpPr>
          <p:cNvPr id="3" name="コンテンツ プレースホルダー 2"/>
          <p:cNvSpPr>
            <a:spLocks noGrp="1"/>
          </p:cNvSpPr>
          <p:nvPr>
            <p:ph idx="1"/>
          </p:nvPr>
        </p:nvSpPr>
        <p:spPr/>
        <p:txBody>
          <a:bodyPr>
            <a:normAutofit/>
          </a:bodyPr>
          <a:lstStyle/>
          <a:p>
            <a:pPr>
              <a:lnSpc>
                <a:spcPct val="150000"/>
              </a:lnSpc>
            </a:pPr>
            <a:r>
              <a:rPr lang="ja-JP" altLang="en-US" sz="2700" dirty="0" smtClean="0">
                <a:latin typeface="メイリオ" panose="020B0604030504040204" pitchFamily="50" charset="-128"/>
                <a:ea typeface="メイリオ" panose="020B0604030504040204" pitchFamily="50" charset="-128"/>
                <a:cs typeface="メイリオ" panose="020B0604030504040204" pitchFamily="50" charset="-128"/>
              </a:rPr>
              <a:t>電力会社の総括</a:t>
            </a:r>
            <a:r>
              <a:rPr lang="ja-JP" altLang="en-US" sz="2700" dirty="0">
                <a:latin typeface="メイリオ" panose="020B0604030504040204" pitchFamily="50" charset="-128"/>
                <a:ea typeface="メイリオ" panose="020B0604030504040204" pitchFamily="50" charset="-128"/>
                <a:cs typeface="メイリオ" panose="020B0604030504040204" pitchFamily="50" charset="-128"/>
              </a:rPr>
              <a:t>原価方式や地域独占方式への</a:t>
            </a:r>
            <a:r>
              <a:rPr lang="ja-JP" altLang="en-US" sz="2700" dirty="0" smtClean="0">
                <a:latin typeface="メイリオ" panose="020B0604030504040204" pitchFamily="50" charset="-128"/>
                <a:ea typeface="メイリオ" panose="020B0604030504040204" pitchFamily="50" charset="-128"/>
                <a:cs typeface="メイリオ" panose="020B0604030504040204" pitchFamily="50" charset="-128"/>
              </a:rPr>
              <a:t>疑問</a:t>
            </a:r>
            <a:endParaRPr lang="en-US" altLang="ja-JP" sz="27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27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700" dirty="0">
                <a:latin typeface="メイリオ" panose="020B0604030504040204" pitchFamily="50" charset="-128"/>
                <a:ea typeface="メイリオ" panose="020B0604030504040204" pitchFamily="50" charset="-128"/>
                <a:cs typeface="メイリオ" panose="020B0604030504040204" pitchFamily="50" charset="-128"/>
              </a:rPr>
              <a:t>電灯</a:t>
            </a:r>
            <a:r>
              <a:rPr lang="ja-JP" altLang="en-US" sz="2700" dirty="0" smtClean="0">
                <a:latin typeface="メイリオ" panose="020B0604030504040204" pitchFamily="50" charset="-128"/>
                <a:ea typeface="メイリオ" panose="020B0604030504040204" pitchFamily="50" charset="-128"/>
                <a:cs typeface="メイリオ" panose="020B0604030504040204" pitchFamily="50" charset="-128"/>
              </a:rPr>
              <a:t>料金</a:t>
            </a:r>
            <a:r>
              <a:rPr lang="ja-JP" altLang="en-US" sz="2700" dirty="0">
                <a:latin typeface="メイリオ" panose="020B0604030504040204" pitchFamily="50" charset="-128"/>
                <a:ea typeface="メイリオ" panose="020B0604030504040204" pitchFamily="50" charset="-128"/>
                <a:cs typeface="メイリオ" panose="020B0604030504040204" pitchFamily="50" charset="-128"/>
              </a:rPr>
              <a:t>を下げる」と「多様な選択肢の確保」という</a:t>
            </a:r>
            <a:r>
              <a:rPr lang="ja-JP" altLang="en-US" sz="2700" dirty="0" smtClean="0">
                <a:latin typeface="メイリオ" panose="020B0604030504040204" pitchFamily="50" charset="-128"/>
                <a:ea typeface="メイリオ" panose="020B0604030504040204" pitchFamily="50" charset="-128"/>
                <a:cs typeface="メイリオ" panose="020B0604030504040204" pitchFamily="50" charset="-128"/>
              </a:rPr>
              <a:t>目的から電力の小売り自由化</a:t>
            </a:r>
            <a:endParaRPr lang="en-US" altLang="ja-JP" sz="2700" dirty="0">
              <a:latin typeface="メイリオ" panose="020B0604030504040204" pitchFamily="50" charset="-128"/>
              <a:ea typeface="メイリオ" panose="020B0604030504040204" pitchFamily="50" charset="-128"/>
              <a:cs typeface="メイリオ" panose="020B0604030504040204" pitchFamily="50" charset="-128"/>
            </a:endParaRPr>
          </a:p>
          <a:p>
            <a:pPr lvl="1">
              <a:lnSpc>
                <a:spcPct val="150000"/>
              </a:lnSpc>
            </a:pPr>
            <a: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2000</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年の特別高圧部分から徐々に自由化</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pPr lvl="1">
              <a:lnSpc>
                <a:spcPct val="150000"/>
              </a:lnSpc>
            </a:pP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2016</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年には低圧部門、つまり家庭や小規模店舗に</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まで範囲</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が拡大</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502703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電力</a:t>
            </a:r>
            <a:r>
              <a:rPr lang="ja-JP" altLang="en-US" dirty="0"/>
              <a:t>の小売り自由化</a:t>
            </a:r>
            <a:endParaRPr kumimoji="1" lang="ja-JP" altLang="en-US" dirty="0"/>
          </a:p>
        </p:txBody>
      </p:sp>
      <p:sp>
        <p:nvSpPr>
          <p:cNvPr id="3" name="コンテンツ プレースホルダー 2"/>
          <p:cNvSpPr>
            <a:spLocks noGrp="1"/>
          </p:cNvSpPr>
          <p:nvPr>
            <p:ph idx="1"/>
          </p:nvPr>
        </p:nvSpPr>
        <p:spPr/>
        <p:txBody>
          <a:bodyPr/>
          <a:lstStyle/>
          <a:p>
            <a:pPr>
              <a:lnSpc>
                <a:spcPct val="1500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しかし憂慮すべき事項も</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1">
              <a:lnSpc>
                <a:spcPct val="1500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電灯</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料金</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上昇により社会的余剰の減少を示唆する先行研究</a:t>
            </a:r>
            <a:r>
              <a:rPr lang="en-US" altLang="ja-JP" sz="2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100" dirty="0">
                <a:latin typeface="メイリオ" panose="020B0604030504040204" pitchFamily="50" charset="-128"/>
                <a:ea typeface="メイリオ" panose="020B0604030504040204" pitchFamily="50" charset="-128"/>
                <a:cs typeface="メイリオ" panose="020B0604030504040204" pitchFamily="50" charset="-128"/>
              </a:rPr>
              <a:t>蓮池・金子</a:t>
            </a:r>
            <a:r>
              <a:rPr lang="en-US" altLang="ja-JP" sz="2100" dirty="0">
                <a:latin typeface="メイリオ" panose="020B0604030504040204" pitchFamily="50" charset="-128"/>
                <a:ea typeface="メイリオ" panose="020B0604030504040204" pitchFamily="50" charset="-128"/>
                <a:cs typeface="メイリオ" panose="020B0604030504040204" pitchFamily="50" charset="-128"/>
              </a:rPr>
              <a:t>2005)</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1">
              <a:lnSpc>
                <a:spcPct val="150000"/>
              </a:lnSpc>
            </a:pPr>
            <a:r>
              <a:rPr lang="en-US" altLang="ja-JP" dirty="0">
                <a:latin typeface="メイリオ" panose="020B0604030504040204" pitchFamily="50" charset="-128"/>
                <a:ea typeface="メイリオ" panose="020B0604030504040204" pitchFamily="50" charset="-128"/>
                <a:cs typeface="メイリオ" panose="020B0604030504040204" pitchFamily="50" charset="-128"/>
              </a:rPr>
              <a:t>2011</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年に起きた東日本大震災と福島の事故により日本の電力事情は</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一変</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622776" y="5661248"/>
            <a:ext cx="7981672" cy="584775"/>
          </a:xfrm>
          <a:prstGeom prst="rect">
            <a:avLst/>
          </a:prstGeom>
          <a:solidFill>
            <a:srgbClr val="FFC000"/>
          </a:solidFill>
          <a:ln>
            <a:solidFill>
              <a:schemeClr val="accent1"/>
            </a:solidFill>
          </a:ln>
        </p:spPr>
        <p:txBody>
          <a:bodyPr wrap="none" rtlCol="0">
            <a:spAutoFit/>
          </a:bodyPr>
          <a:lstStyle/>
          <a:p>
            <a:r>
              <a:rPr kumimoji="1" lang="ja-JP" altLang="en-US" sz="3200" dirty="0" smtClean="0"/>
              <a:t>電気料金と社会的余剰はどのように変動？</a:t>
            </a:r>
            <a:endParaRPr kumimoji="1" lang="ja-JP" altLang="en-US" sz="3200" dirty="0"/>
          </a:p>
        </p:txBody>
      </p:sp>
    </p:spTree>
    <p:extLst>
      <p:ext uri="{BB962C8B-B14F-4D97-AF65-F5344CB8AC3E}">
        <p14:creationId xmlns:p14="http://schemas.microsoft.com/office/powerpoint/2010/main" val="2631099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予測</a:t>
            </a:r>
            <a:r>
              <a:rPr lang="ja-JP" altLang="en-US" dirty="0"/>
              <a:t>に</a:t>
            </a:r>
            <a:r>
              <a:rPr lang="ja-JP" altLang="en-US" dirty="0" smtClean="0"/>
              <a:t>おける不確定要素</a:t>
            </a:r>
            <a:endParaRPr kumimoji="1" lang="ja-JP" altLang="en-US" dirty="0"/>
          </a:p>
        </p:txBody>
      </p:sp>
      <p:sp>
        <p:nvSpPr>
          <p:cNvPr id="3" name="コンテンツ プレースホルダー 2"/>
          <p:cNvSpPr>
            <a:spLocks noGrp="1"/>
          </p:cNvSpPr>
          <p:nvPr>
            <p:ph idx="1"/>
          </p:nvPr>
        </p:nvSpPr>
        <p:spPr/>
        <p:txBody>
          <a:bodyPr/>
          <a:lstStyle/>
          <a:p>
            <a:pPr>
              <a:lnSpc>
                <a:spcPct val="150000"/>
              </a:lnSpc>
            </a:pPr>
            <a:r>
              <a:rPr lang="ja-JP" altLang="en-US" dirty="0"/>
              <a:t>電灯</a:t>
            </a:r>
            <a:r>
              <a:rPr kumimoji="1" lang="ja-JP" altLang="en-US" dirty="0" smtClean="0"/>
              <a:t>料金</a:t>
            </a:r>
            <a:r>
              <a:rPr kumimoji="1" lang="ja-JP" altLang="en-US" dirty="0" smtClean="0"/>
              <a:t>や消費者余剰に影響を</a:t>
            </a:r>
            <a:r>
              <a:rPr kumimoji="1" lang="ja-JP" altLang="en-US" dirty="0" smtClean="0"/>
              <a:t>与える</a:t>
            </a:r>
            <a:endParaRPr kumimoji="1" lang="en-US" altLang="ja-JP" dirty="0" smtClean="0"/>
          </a:p>
          <a:p>
            <a:pPr marL="118872" indent="0">
              <a:lnSpc>
                <a:spcPct val="150000"/>
              </a:lnSpc>
              <a:buNone/>
            </a:pPr>
            <a:r>
              <a:rPr lang="ja-JP" altLang="en-US" dirty="0"/>
              <a:t>　</a:t>
            </a:r>
            <a:r>
              <a:rPr kumimoji="1" lang="ja-JP" altLang="en-US" dirty="0" smtClean="0"/>
              <a:t>不確定</a:t>
            </a:r>
            <a:r>
              <a:rPr kumimoji="1" lang="ja-JP" altLang="en-US" dirty="0" smtClean="0"/>
              <a:t>要素として次の２点があげられる</a:t>
            </a:r>
            <a:endParaRPr lang="en-US" altLang="ja-JP" dirty="0" smtClean="0"/>
          </a:p>
          <a:p>
            <a:pPr lvl="1">
              <a:lnSpc>
                <a:spcPct val="150000"/>
              </a:lnSpc>
            </a:pPr>
            <a:r>
              <a:rPr lang="ja-JP" altLang="en-US" dirty="0" smtClean="0"/>
              <a:t>電源構成</a:t>
            </a:r>
            <a:r>
              <a:rPr lang="en-US" altLang="ja-JP" dirty="0" smtClean="0"/>
              <a:t>(</a:t>
            </a:r>
            <a:r>
              <a:rPr lang="ja-JP" altLang="en-US" dirty="0" smtClean="0"/>
              <a:t>原子力発電の稼働率</a:t>
            </a:r>
            <a:r>
              <a:rPr lang="en-US" altLang="ja-JP" dirty="0" smtClean="0"/>
              <a:t>)</a:t>
            </a:r>
          </a:p>
          <a:p>
            <a:pPr lvl="1">
              <a:lnSpc>
                <a:spcPct val="150000"/>
              </a:lnSpc>
            </a:pPr>
            <a:r>
              <a:rPr lang="ja-JP" altLang="en-US" dirty="0"/>
              <a:t>燃料価格</a:t>
            </a:r>
            <a:r>
              <a:rPr lang="en-US" altLang="ja-JP" dirty="0"/>
              <a:t>(</a:t>
            </a:r>
            <a:r>
              <a:rPr lang="en-US" altLang="ja-JP" dirty="0" smtClean="0"/>
              <a:t>LNG</a:t>
            </a:r>
            <a:r>
              <a:rPr lang="ja-JP" altLang="en-US" dirty="0" smtClean="0"/>
              <a:t>・石油</a:t>
            </a:r>
            <a:r>
              <a:rPr lang="ja-JP" altLang="en-US" dirty="0"/>
              <a:t>の価格</a:t>
            </a:r>
            <a:r>
              <a:rPr lang="en-US" altLang="ja-JP" dirty="0"/>
              <a:t>)</a:t>
            </a:r>
          </a:p>
          <a:p>
            <a:pPr lvl="1">
              <a:lnSpc>
                <a:spcPct val="150000"/>
              </a:lnSpc>
            </a:pPr>
            <a:endParaRPr kumimoji="1" lang="ja-JP" altLang="en-US" dirty="0"/>
          </a:p>
        </p:txBody>
      </p:sp>
    </p:spTree>
    <p:extLst>
      <p:ext uri="{BB962C8B-B14F-4D97-AF65-F5344CB8AC3E}">
        <p14:creationId xmlns:p14="http://schemas.microsoft.com/office/powerpoint/2010/main" val="1165983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日本の電力事情</a:t>
            </a:r>
            <a:endParaRPr kumimoji="1" lang="ja-JP"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967975"/>
            <a:ext cx="7344816" cy="4269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52085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400" dirty="0"/>
              <a:t>不確定</a:t>
            </a:r>
            <a:r>
              <a:rPr lang="ja-JP" altLang="en-US" sz="2400" dirty="0" smtClean="0"/>
              <a:t>要素①</a:t>
            </a:r>
            <a:r>
              <a:rPr kumimoji="1" lang="ja-JP" altLang="en-US" dirty="0" smtClean="0"/>
              <a:t>電源</a:t>
            </a:r>
            <a:r>
              <a:rPr kumimoji="1" lang="ja-JP" altLang="en-US" dirty="0" smtClean="0"/>
              <a:t>の構成</a:t>
            </a:r>
            <a:endParaRPr kumimoji="1" lang="ja-JP" altLang="en-US" dirty="0"/>
          </a:p>
        </p:txBody>
      </p:sp>
      <p:sp>
        <p:nvSpPr>
          <p:cNvPr id="3" name="コンテンツ プレースホルダー 2"/>
          <p:cNvSpPr>
            <a:spLocks noGrp="1"/>
          </p:cNvSpPr>
          <p:nvPr>
            <p:ph idx="1"/>
          </p:nvPr>
        </p:nvSpPr>
        <p:spPr/>
        <p:txBody>
          <a:bodyPr>
            <a:normAutofit/>
          </a:bodyPr>
          <a:lstStyle/>
          <a:p>
            <a:pPr>
              <a:lnSpc>
                <a:spcPct val="150000"/>
              </a:lnSpc>
            </a:pPr>
            <a:r>
              <a:rPr kumimoji="1" lang="ja-JP" altLang="en-US" dirty="0" smtClean="0"/>
              <a:t>どのような発電方法でどれだけ発電？</a:t>
            </a:r>
            <a:endParaRPr kumimoji="1" lang="en-US" altLang="ja-JP" dirty="0" smtClean="0"/>
          </a:p>
          <a:p>
            <a:pPr lvl="1">
              <a:lnSpc>
                <a:spcPct val="150000"/>
              </a:lnSpc>
            </a:pPr>
            <a:r>
              <a:rPr kumimoji="1" lang="ja-JP" altLang="en-US" dirty="0" smtClean="0"/>
              <a:t>東日本</a:t>
            </a:r>
            <a:r>
              <a:rPr kumimoji="1" lang="ja-JP" altLang="en-US" dirty="0" smtClean="0"/>
              <a:t>大震災以後の原子力発電の停止</a:t>
            </a:r>
            <a:endParaRPr kumimoji="1" lang="en-US" altLang="ja-JP" dirty="0" smtClean="0"/>
          </a:p>
          <a:p>
            <a:pPr lvl="1">
              <a:lnSpc>
                <a:spcPct val="150000"/>
              </a:lnSpc>
            </a:pPr>
            <a:r>
              <a:rPr lang="ja-JP" altLang="en-US" dirty="0"/>
              <a:t>今冬</a:t>
            </a:r>
            <a:r>
              <a:rPr lang="ja-JP" altLang="en-US" dirty="0" smtClean="0"/>
              <a:t>に控えるＣＯＰによる環境的な要請</a:t>
            </a:r>
            <a:endParaRPr lang="en-US" altLang="ja-JP" dirty="0" smtClean="0"/>
          </a:p>
          <a:p>
            <a:pPr lvl="1">
              <a:lnSpc>
                <a:spcPct val="150000"/>
              </a:lnSpc>
            </a:pPr>
            <a:r>
              <a:rPr kumimoji="1" lang="ja-JP" altLang="en-US" dirty="0" smtClean="0"/>
              <a:t>燃料価格の変動に対するレジリエンス</a:t>
            </a:r>
            <a:endParaRPr kumimoji="1" lang="en-US" altLang="ja-JP" dirty="0" smtClean="0"/>
          </a:p>
          <a:p>
            <a:pPr lvl="1">
              <a:lnSpc>
                <a:spcPct val="150000"/>
              </a:lnSpc>
            </a:pPr>
            <a:r>
              <a:rPr lang="ja-JP" altLang="en-US" dirty="0"/>
              <a:t>原子力</a:t>
            </a:r>
            <a:r>
              <a:rPr lang="ja-JP" altLang="en-US" dirty="0" smtClean="0"/>
              <a:t>発電、再生</a:t>
            </a:r>
            <a:r>
              <a:rPr lang="ja-JP" altLang="en-US" dirty="0" smtClean="0"/>
              <a:t>エネルギーの</a:t>
            </a:r>
            <a:r>
              <a:rPr lang="ja-JP" altLang="en-US" dirty="0" smtClean="0"/>
              <a:t>増加</a:t>
            </a:r>
            <a:endParaRPr kumimoji="1" lang="ja-JP" altLang="en-US" dirty="0"/>
          </a:p>
        </p:txBody>
      </p:sp>
    </p:spTree>
    <p:extLst>
      <p:ext uri="{BB962C8B-B14F-4D97-AF65-F5344CB8AC3E}">
        <p14:creationId xmlns:p14="http://schemas.microsoft.com/office/powerpoint/2010/main" val="2006513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400" dirty="0"/>
              <a:t>不確定</a:t>
            </a:r>
            <a:r>
              <a:rPr lang="ja-JP" altLang="en-US" sz="2400" dirty="0" smtClean="0"/>
              <a:t>要素①</a:t>
            </a:r>
            <a:r>
              <a:rPr kumimoji="1" lang="ja-JP" altLang="en-US" dirty="0" smtClean="0"/>
              <a:t>電源</a:t>
            </a:r>
            <a:r>
              <a:rPr kumimoji="1" lang="ja-JP" altLang="en-US" dirty="0" smtClean="0"/>
              <a:t>の構成</a:t>
            </a:r>
            <a:endParaRPr kumimoji="1" lang="ja-JP" altLang="en-US" dirty="0"/>
          </a:p>
        </p:txBody>
      </p:sp>
      <p:sp>
        <p:nvSpPr>
          <p:cNvPr id="3" name="コンテンツ プレースホルダー 2"/>
          <p:cNvSpPr>
            <a:spLocks noGrp="1"/>
          </p:cNvSpPr>
          <p:nvPr>
            <p:ph idx="1"/>
          </p:nvPr>
        </p:nvSpPr>
        <p:spPr>
          <a:xfrm>
            <a:off x="313184" y="1775191"/>
            <a:ext cx="8579296" cy="4625609"/>
          </a:xfrm>
        </p:spPr>
        <p:txBody>
          <a:bodyPr/>
          <a:lstStyle/>
          <a:p>
            <a:r>
              <a:rPr kumimoji="1" lang="ja-JP" altLang="en-US" dirty="0" smtClean="0"/>
              <a:t>今年発表されたエネルギー需給の</a:t>
            </a:r>
            <a:r>
              <a:rPr kumimoji="1" lang="ja-JP" altLang="en-US" dirty="0" smtClean="0"/>
              <a:t>見通し</a:t>
            </a:r>
            <a:r>
              <a:rPr kumimoji="1" lang="en-US" altLang="ja-JP" dirty="0" smtClean="0"/>
              <a:t>(</a:t>
            </a:r>
            <a:r>
              <a:rPr kumimoji="1" lang="ja-JP" altLang="en-US" dirty="0" smtClean="0"/>
              <a:t>案</a:t>
            </a:r>
            <a:r>
              <a:rPr kumimoji="1" lang="en-US" altLang="ja-JP" dirty="0" smtClean="0"/>
              <a:t>)</a:t>
            </a:r>
            <a:endParaRPr kumimoji="1" lang="ja-JP" alt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2399928"/>
            <a:ext cx="7066044" cy="4458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717646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モジュール">
  <a:themeElements>
    <a:clrScheme name="モジュール">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モジュール">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モジュール">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302</TotalTime>
  <Words>902</Words>
  <Application>Microsoft Office PowerPoint</Application>
  <PresentationFormat>画面に合わせる (4:3)</PresentationFormat>
  <Paragraphs>378</Paragraphs>
  <Slides>32</Slides>
  <Notes>0</Notes>
  <HiddenSlides>0</HiddenSlides>
  <MMClips>0</MMClips>
  <ScaleCrop>false</ScaleCrop>
  <HeadingPairs>
    <vt:vector size="4" baseType="variant">
      <vt:variant>
        <vt:lpstr>テーマ</vt:lpstr>
      </vt:variant>
      <vt:variant>
        <vt:i4>1</vt:i4>
      </vt:variant>
      <vt:variant>
        <vt:lpstr>スライド タイトル</vt:lpstr>
      </vt:variant>
      <vt:variant>
        <vt:i4>32</vt:i4>
      </vt:variant>
    </vt:vector>
  </HeadingPairs>
  <TitlesOfParts>
    <vt:vector size="33" baseType="lpstr">
      <vt:lpstr>モジュール</vt:lpstr>
      <vt:lpstr>電力自由化に伴う 電力価格の変化</vt:lpstr>
      <vt:lpstr>目次</vt:lpstr>
      <vt:lpstr>目次</vt:lpstr>
      <vt:lpstr>電力の小売り自由化</vt:lpstr>
      <vt:lpstr>電力の小売り自由化</vt:lpstr>
      <vt:lpstr>予測における不確定要素</vt:lpstr>
      <vt:lpstr>日本の電力事情</vt:lpstr>
      <vt:lpstr>不確定要素①電源の構成</vt:lpstr>
      <vt:lpstr>不確定要素①電源の構成</vt:lpstr>
      <vt:lpstr>不確定要素②燃料価格</vt:lpstr>
      <vt:lpstr>目次</vt:lpstr>
      <vt:lpstr>目的</vt:lpstr>
      <vt:lpstr>仮説の提示</vt:lpstr>
      <vt:lpstr>仮説①各不確定要素の効果</vt:lpstr>
      <vt:lpstr>仮説②不確定要素間の相互作用</vt:lpstr>
      <vt:lpstr>目次</vt:lpstr>
      <vt:lpstr>材料</vt:lpstr>
      <vt:lpstr>方法</vt:lpstr>
      <vt:lpstr>余剰</vt:lpstr>
      <vt:lpstr>寡占競争状態の仮定</vt:lpstr>
      <vt:lpstr>目次</vt:lpstr>
      <vt:lpstr>結果 ベルトラン競争</vt:lpstr>
      <vt:lpstr>結果 クールノー競争</vt:lpstr>
      <vt:lpstr>結果①原子力発電所の影響</vt:lpstr>
      <vt:lpstr>結果②燃料価格の影響</vt:lpstr>
      <vt:lpstr>結果③相互作用の検証</vt:lpstr>
      <vt:lpstr>結果④寡占競争方式の影響</vt:lpstr>
      <vt:lpstr>結果のまとめ</vt:lpstr>
      <vt:lpstr>目次</vt:lpstr>
      <vt:lpstr>考察</vt:lpstr>
      <vt:lpstr>考察</vt:lpstr>
      <vt:lpstr>来季やりたいこと</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電力自由化に伴う 電力価格の変化</dc:title>
  <dc:creator>komatsu</dc:creator>
  <cp:lastModifiedBy>komatsu</cp:lastModifiedBy>
  <cp:revision>49</cp:revision>
  <dcterms:created xsi:type="dcterms:W3CDTF">2015-07-28T14:11:15Z</dcterms:created>
  <dcterms:modified xsi:type="dcterms:W3CDTF">2015-07-29T01:42:43Z</dcterms:modified>
</cp:coreProperties>
</file>